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ctiveX/activeX1.xml" ContentType="application/vnd.ms-office.activeX+xml"/>
  <Override PartName="/ppt/activeX/activeX1.bin" ContentType="application/vnd.ms-office.activeX"/>
  <Override PartName="/ppt/activeX/activeX2.xml" ContentType="application/vnd.ms-office.activeX+xml"/>
  <Override PartName="/ppt/activeX/activeX2.bin" ContentType="application/vnd.ms-office.activeX"/>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85" r:id="rId3"/>
    <p:sldMasterId id="2147483698" r:id="rId4"/>
    <p:sldMasterId id="2147483711" r:id="rId5"/>
    <p:sldMasterId id="2147483724" r:id="rId6"/>
  </p:sldMasterIdLst>
  <p:notesMasterIdLst>
    <p:notesMasterId r:id="rId66"/>
  </p:notesMasterIdLst>
  <p:handoutMasterIdLst>
    <p:handoutMasterId r:id="rId67"/>
  </p:handoutMasterIdLst>
  <p:sldIdLst>
    <p:sldId id="256" r:id="rId7"/>
    <p:sldId id="477" r:id="rId8"/>
    <p:sldId id="532" r:id="rId9"/>
    <p:sldId id="476" r:id="rId10"/>
    <p:sldId id="582" r:id="rId11"/>
    <p:sldId id="564" r:id="rId12"/>
    <p:sldId id="535" r:id="rId13"/>
    <p:sldId id="583" r:id="rId14"/>
    <p:sldId id="359" r:id="rId15"/>
    <p:sldId id="565" r:id="rId16"/>
    <p:sldId id="571" r:id="rId17"/>
    <p:sldId id="572" r:id="rId18"/>
    <p:sldId id="573" r:id="rId19"/>
    <p:sldId id="574" r:id="rId20"/>
    <p:sldId id="577" r:id="rId21"/>
    <p:sldId id="406" r:id="rId22"/>
    <p:sldId id="354" r:id="rId23"/>
    <p:sldId id="356" r:id="rId24"/>
    <p:sldId id="399" r:id="rId25"/>
    <p:sldId id="412" r:id="rId26"/>
    <p:sldId id="471" r:id="rId27"/>
    <p:sldId id="504" r:id="rId28"/>
    <p:sldId id="501" r:id="rId29"/>
    <p:sldId id="503" r:id="rId30"/>
    <p:sldId id="489" r:id="rId31"/>
    <p:sldId id="502" r:id="rId32"/>
    <p:sldId id="493" r:id="rId33"/>
    <p:sldId id="416" r:id="rId34"/>
    <p:sldId id="369" r:id="rId35"/>
    <p:sldId id="371" r:id="rId36"/>
    <p:sldId id="372" r:id="rId37"/>
    <p:sldId id="373" r:id="rId38"/>
    <p:sldId id="374" r:id="rId39"/>
    <p:sldId id="375" r:id="rId40"/>
    <p:sldId id="376" r:id="rId41"/>
    <p:sldId id="377" r:id="rId42"/>
    <p:sldId id="484" r:id="rId43"/>
    <p:sldId id="487" r:id="rId44"/>
    <p:sldId id="488" r:id="rId45"/>
    <p:sldId id="444" r:id="rId46"/>
    <p:sldId id="445" r:id="rId47"/>
    <p:sldId id="462" r:id="rId48"/>
    <p:sldId id="463" r:id="rId49"/>
    <p:sldId id="559" r:id="rId50"/>
    <p:sldId id="461" r:id="rId51"/>
    <p:sldId id="490" r:id="rId52"/>
    <p:sldId id="495" r:id="rId53"/>
    <p:sldId id="585" r:id="rId54"/>
    <p:sldId id="540" r:id="rId55"/>
    <p:sldId id="541" r:id="rId56"/>
    <p:sldId id="542" r:id="rId57"/>
    <p:sldId id="543" r:id="rId58"/>
    <p:sldId id="544" r:id="rId59"/>
    <p:sldId id="526" r:id="rId60"/>
    <p:sldId id="554" r:id="rId61"/>
    <p:sldId id="553" r:id="rId62"/>
    <p:sldId id="561" r:id="rId63"/>
    <p:sldId id="562" r:id="rId64"/>
    <p:sldId id="555" r:id="rId65"/>
  </p:sldIdLst>
  <p:sldSz cx="9144000" cy="6858000" type="screen4x3"/>
  <p:notesSz cx="6858000" cy="9296400"/>
  <p:defaultTextStyle>
    <a:defPPr>
      <a:defRPr lang="en-US"/>
    </a:defPPr>
    <a:lvl1pPr algn="l"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00"/>
    <a:srgbClr val="33CC33"/>
    <a:srgbClr val="DDDDDD"/>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7" autoAdjust="0"/>
    <p:restoredTop sz="92199" autoAdjust="0"/>
  </p:normalViewPr>
  <p:slideViewPr>
    <p:cSldViewPr snapToObjects="1">
      <p:cViewPr varScale="1">
        <p:scale>
          <a:sx n="85" d="100"/>
          <a:sy n="85" d="100"/>
        </p:scale>
        <p:origin x="-1548" y="-78"/>
      </p:cViewPr>
      <p:guideLst>
        <p:guide orient="horz" pos="2160"/>
        <p:guide pos="2880"/>
      </p:guideLst>
    </p:cSldViewPr>
  </p:slideViewPr>
  <p:notesTextViewPr>
    <p:cViewPr>
      <p:scale>
        <a:sx n="100" d="100"/>
        <a:sy n="100" d="100"/>
      </p:scale>
      <p:origin x="0" y="0"/>
    </p:cViewPr>
  </p:notesTextViewPr>
  <p:sorterViewPr>
    <p:cViewPr>
      <p:scale>
        <a:sx n="75" d="100"/>
        <a:sy n="75" d="100"/>
      </p:scale>
      <p:origin x="0" y="4110"/>
    </p:cViewPr>
  </p:sorterViewPr>
  <p:notesViewPr>
    <p:cSldViewPr snapToObjects="1">
      <p:cViewPr>
        <p:scale>
          <a:sx n="100" d="100"/>
          <a:sy n="100" d="100"/>
        </p:scale>
        <p:origin x="-2592" y="165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p>
        </p:txBody>
      </p:sp>
      <p:sp>
        <p:nvSpPr>
          <p:cNvPr id="343043"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a:p>
        </p:txBody>
      </p:sp>
      <p:sp>
        <p:nvSpPr>
          <p:cNvPr id="343044"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pPr>
              <a:defRPr/>
            </a:pPr>
            <a:endParaRPr lang="en-US"/>
          </a:p>
        </p:txBody>
      </p:sp>
      <p:sp>
        <p:nvSpPr>
          <p:cNvPr id="343045"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E989F994-6F71-4BC1-A928-50F27474191C}" type="slidenum">
              <a:rPr lang="en-US"/>
              <a:pPr>
                <a:defRPr/>
              </a:pPr>
              <a:t>‹#›</a:t>
            </a:fld>
            <a:endParaRPr lang="en-US"/>
          </a:p>
        </p:txBody>
      </p:sp>
    </p:spTree>
    <p:extLst>
      <p:ext uri="{BB962C8B-B14F-4D97-AF65-F5344CB8AC3E}">
        <p14:creationId xmlns:p14="http://schemas.microsoft.com/office/powerpoint/2010/main" val="1946711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pPr>
              <a:defRPr/>
            </a:pPr>
            <a:r>
              <a:rPr lang="en-US"/>
              <a:t>Sokendai Graduate University		</a:t>
            </a:r>
          </a:p>
        </p:txBody>
      </p:sp>
      <p:sp>
        <p:nvSpPr>
          <p:cNvPr id="6147"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pPr>
              <a:defRPr/>
            </a:pPr>
            <a:r>
              <a:rPr lang="en-US"/>
              <a:t>June 25-27, 2008</a:t>
            </a:r>
          </a:p>
        </p:txBody>
      </p:sp>
      <p:sp>
        <p:nvSpPr>
          <p:cNvPr id="77828"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pPr>
              <a:defRPr/>
            </a:pPr>
            <a:endParaRPr lang="en-US"/>
          </a:p>
        </p:txBody>
      </p:sp>
      <p:sp>
        <p:nvSpPr>
          <p:cNvPr id="6151"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18281236-DDD8-400D-94CA-23BE92C39995}" type="slidenum">
              <a:rPr lang="en-US"/>
              <a:pPr>
                <a:defRPr/>
              </a:pPr>
              <a:t>‹#›</a:t>
            </a:fld>
            <a:endParaRPr lang="en-US"/>
          </a:p>
        </p:txBody>
      </p:sp>
    </p:spTree>
    <p:extLst>
      <p:ext uri="{BB962C8B-B14F-4D97-AF65-F5344CB8AC3E}">
        <p14:creationId xmlns:p14="http://schemas.microsoft.com/office/powerpoint/2010/main" val="3929921392"/>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4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a:noFill/>
        </p:spPr>
        <p:txBody>
          <a:bodyPr/>
          <a:lstStyle/>
          <a:p>
            <a:r>
              <a:rPr lang="en-US" smtClean="0"/>
              <a:t>Sokendai Graduate University		</a:t>
            </a:r>
          </a:p>
        </p:txBody>
      </p:sp>
      <p:sp>
        <p:nvSpPr>
          <p:cNvPr id="79875" name="Rectangle 3"/>
          <p:cNvSpPr>
            <a:spLocks noGrp="1" noChangeArrowheads="1"/>
          </p:cNvSpPr>
          <p:nvPr>
            <p:ph type="dt" sz="quarter" idx="1"/>
          </p:nvPr>
        </p:nvSpPr>
        <p:spPr>
          <a:noFill/>
        </p:spPr>
        <p:txBody>
          <a:bodyPr/>
          <a:lstStyle/>
          <a:p>
            <a:r>
              <a:rPr lang="en-US" smtClean="0"/>
              <a:t>June 25-27, 2008</a:t>
            </a:r>
          </a:p>
        </p:txBody>
      </p:sp>
      <p:sp>
        <p:nvSpPr>
          <p:cNvPr id="79876" name="Rectangle 7"/>
          <p:cNvSpPr>
            <a:spLocks noGrp="1" noChangeArrowheads="1"/>
          </p:cNvSpPr>
          <p:nvPr>
            <p:ph type="sldNum" sz="quarter" idx="5"/>
          </p:nvPr>
        </p:nvSpPr>
        <p:spPr>
          <a:noFill/>
        </p:spPr>
        <p:txBody>
          <a:bodyPr/>
          <a:lstStyle/>
          <a:p>
            <a:fld id="{08E45A81-5961-4C40-AA41-975C05DF3B0E}" type="slidenum">
              <a:rPr lang="en-US" smtClean="0"/>
              <a:pPr/>
              <a:t>1</a:t>
            </a:fld>
            <a:endParaRPr lang="en-US" smtClean="0"/>
          </a:p>
        </p:txBody>
      </p:sp>
      <p:sp>
        <p:nvSpPr>
          <p:cNvPr id="79877" name="Rectangle 3"/>
          <p:cNvSpPr>
            <a:spLocks noGrp="1" noChangeArrowheads="1"/>
          </p:cNvSpPr>
          <p:nvPr>
            <p:ph type="body" idx="1"/>
          </p:nvPr>
        </p:nvSpPr>
        <p:spPr>
          <a:xfrm>
            <a:off x="685800" y="3330575"/>
            <a:ext cx="5486400" cy="5268913"/>
          </a:xfrm>
          <a:noFill/>
          <a:ln/>
        </p:spPr>
        <p:txBody>
          <a:bodyPr/>
          <a:lstStyle/>
          <a:p>
            <a:pPr eaLnBrk="1" hangingPunct="1"/>
            <a:r>
              <a:rPr lang="en-US" dirty="0" smtClean="0"/>
              <a:t>Title slide, </a:t>
            </a:r>
          </a:p>
          <a:p>
            <a:pPr eaLnBrk="1" hangingPunct="1">
              <a:buFontTx/>
              <a:buChar char="•"/>
            </a:pPr>
            <a:r>
              <a:rPr lang="en-US" dirty="0" smtClean="0"/>
              <a:t> I would like to thank Susan Perkins,</a:t>
            </a:r>
            <a:r>
              <a:rPr lang="en-US" baseline="0" dirty="0" smtClean="0"/>
              <a:t> </a:t>
            </a:r>
            <a:r>
              <a:rPr lang="en-US" dirty="0" smtClean="0"/>
              <a:t>Pedro Peloso, and  John Flynn for arranging this</a:t>
            </a:r>
            <a:r>
              <a:rPr lang="en-US" baseline="0" dirty="0" smtClean="0"/>
              <a:t> opportunity to speak to you today. </a:t>
            </a:r>
          </a:p>
          <a:p>
            <a:pPr eaLnBrk="1" hangingPunct="1">
              <a:buFontTx/>
              <a:buChar char="•"/>
            </a:pPr>
            <a:r>
              <a:rPr lang="en-US" baseline="0" dirty="0" smtClean="0"/>
              <a:t>I would also like to thank Melanie Stiassny, John Sparks, Scott Schafer and the rest of the staff in the Department of Ichthyology for providing space and time the kindness they have shown to me on my sabbatical from Cornell here at the AMNH. </a:t>
            </a:r>
          </a:p>
          <a:p>
            <a:pPr eaLnBrk="1" hangingPunct="1">
              <a:buFontTx/>
              <a:buChar char="•"/>
            </a:pPr>
            <a:r>
              <a:rPr lang="en-US" dirty="0" smtClean="0"/>
              <a:t>My lecture is entitled TAXA, TREES, TIMING and TONEs. </a:t>
            </a:r>
          </a:p>
          <a:p>
            <a:pPr eaLnBrk="1" hangingPunct="1">
              <a:buFontTx/>
              <a:buChar char="•"/>
            </a:pPr>
            <a:endParaRPr lang="en-US" dirty="0" smtClean="0"/>
          </a:p>
          <a:p>
            <a:pPr eaLnBrk="1" hangingPunct="1">
              <a:buFontTx/>
              <a:buChar char="•"/>
            </a:pPr>
            <a:r>
              <a:rPr lang="en-US" dirty="0" smtClean="0"/>
              <a:t>In this lecture I will discuss “Evolutionary design principles for electrical communication among fish. </a:t>
            </a:r>
          </a:p>
          <a:p>
            <a:pPr eaLnBrk="1" hangingPunct="1">
              <a:buFontTx/>
              <a:buChar char="•"/>
            </a:pPr>
            <a:r>
              <a:rPr lang="en-US" dirty="0" smtClean="0"/>
              <a:t>I will review the various taxa of </a:t>
            </a:r>
            <a:r>
              <a:rPr lang="en-US" dirty="0" err="1" smtClean="0"/>
              <a:t>Mormyroidei</a:t>
            </a:r>
            <a:r>
              <a:rPr lang="en-US" dirty="0" smtClean="0"/>
              <a:t>,  the electric fishes from Africa</a:t>
            </a:r>
          </a:p>
          <a:p>
            <a:pPr eaLnBrk="1" hangingPunct="1">
              <a:buFontTx/>
              <a:buChar char="•"/>
            </a:pPr>
            <a:r>
              <a:rPr lang="en-US" dirty="0" smtClean="0"/>
              <a:t>I will then talk about Trees and Tones – how recent molecular based phylogenetic trees have revolutionized</a:t>
            </a:r>
            <a:r>
              <a:rPr lang="en-US" baseline="0" dirty="0" smtClean="0"/>
              <a:t> our understanding of </a:t>
            </a:r>
            <a:r>
              <a:rPr lang="en-US" dirty="0" smtClean="0"/>
              <a:t> relationships of the various taxa in a very confused group,  and how it results</a:t>
            </a:r>
            <a:r>
              <a:rPr lang="en-US" baseline="0" dirty="0" smtClean="0"/>
              <a:t> in understanding of the </a:t>
            </a:r>
            <a:r>
              <a:rPr lang="en-US" dirty="0" smtClean="0"/>
              <a:t>signals that they produce</a:t>
            </a:r>
            <a:r>
              <a:rPr lang="en-US" dirty="0"/>
              <a:t> </a:t>
            </a:r>
            <a:r>
              <a:rPr lang="en-US" dirty="0" smtClean="0"/>
              <a:t>and even give insights into how other groups might undergo rapid, adaptive radiations</a:t>
            </a:r>
          </a:p>
          <a:p>
            <a:pPr eaLnBrk="1" hangingPunct="1">
              <a:buFontTx/>
              <a:buChar char="•"/>
            </a:pPr>
            <a:r>
              <a:rPr lang="en-US" dirty="0" smtClean="0"/>
              <a:t>Finally I will speak of timing and signal reception – thinking back to the design principles, I will focus on the temporal properties of signals, how they are encoded by the nervous system, and how timing affects the interpretation of signals by receivers. </a:t>
            </a:r>
          </a:p>
          <a:p>
            <a:pPr eaLnBrk="1" hangingPunct="1">
              <a:buFontTx/>
              <a:buNone/>
            </a:pPr>
            <a:endParaRPr lang="en-US" dirty="0" smtClean="0"/>
          </a:p>
        </p:txBody>
      </p:sp>
      <p:sp>
        <p:nvSpPr>
          <p:cNvPr id="79878" name="Rectangle 4"/>
          <p:cNvSpPr>
            <a:spLocks noGrp="1" noRot="1" noChangeAspect="1" noChangeArrowheads="1" noTextEdit="1"/>
          </p:cNvSpPr>
          <p:nvPr>
            <p:ph type="sldImg"/>
          </p:nvPr>
        </p:nvSpPr>
        <p:spPr>
          <a:xfrm>
            <a:off x="1517650" y="309563"/>
            <a:ext cx="3822700" cy="2867025"/>
          </a:xfr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6427"/>
            <a:ext cx="5486400" cy="4183063"/>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ABCF627F-0CFE-45DB-89C5-C48207E38182}" type="slidenum">
              <a:rPr lang="en-US" smtClean="0"/>
              <a:t>14</a:t>
            </a:fld>
            <a:endParaRPr lang="en-US"/>
          </a:p>
        </p:txBody>
      </p:sp>
      <p:sp>
        <p:nvSpPr>
          <p:cNvPr id="5" name="Header Placeholder 4"/>
          <p:cNvSpPr>
            <a:spLocks noGrp="1"/>
          </p:cNvSpPr>
          <p:nvPr>
            <p:ph type="hdr" sz="quarter" idx="11"/>
          </p:nvPr>
        </p:nvSpPr>
        <p:spPr>
          <a:xfrm>
            <a:off x="1" y="0"/>
            <a:ext cx="2972421" cy="465138"/>
          </a:xfrm>
          <a:prstGeom prst="rect">
            <a:avLst/>
          </a:prstGeom>
        </p:spPr>
        <p:txBody>
          <a:bodyPr/>
          <a:lstStyle/>
          <a:p>
            <a:endParaRPr lang="en-US"/>
          </a:p>
        </p:txBody>
      </p:sp>
      <p:sp>
        <p:nvSpPr>
          <p:cNvPr id="6" name="Date Placeholder 5"/>
          <p:cNvSpPr>
            <a:spLocks noGrp="1"/>
          </p:cNvSpPr>
          <p:nvPr>
            <p:ph type="dt" idx="12"/>
          </p:nvPr>
        </p:nvSpPr>
        <p:spPr>
          <a:xfrm>
            <a:off x="3884027" y="0"/>
            <a:ext cx="2972421" cy="465138"/>
          </a:xfrm>
          <a:prstGeom prst="rect">
            <a:avLst/>
          </a:prstGeom>
        </p:spPr>
        <p:txBody>
          <a:bodyPr/>
          <a:lstStyle/>
          <a:p>
            <a:fld id="{76ACFF55-1C47-43BE-8C83-64844288B342}" type="datetime1">
              <a:rPr lang="en-US" smtClean="0"/>
              <a:t>6/27/2013</a:t>
            </a:fld>
            <a:endParaRPr lang="en-US"/>
          </a:p>
        </p:txBody>
      </p:sp>
    </p:spTree>
    <p:extLst>
      <p:ext uri="{BB962C8B-B14F-4D97-AF65-F5344CB8AC3E}">
        <p14:creationId xmlns:p14="http://schemas.microsoft.com/office/powerpoint/2010/main" val="3005464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6427"/>
            <a:ext cx="5486400" cy="4183063"/>
          </a:xfrm>
          <a:prstGeom prst="rect">
            <a:avLst/>
          </a:prstGeom>
        </p:spPr>
        <p:txBody>
          <a:bodyPr/>
          <a:lstStyle/>
          <a:p>
            <a:endParaRPr lang="en-US"/>
          </a:p>
        </p:txBody>
      </p:sp>
      <p:sp>
        <p:nvSpPr>
          <p:cNvPr id="4" name="Header Placeholder 3"/>
          <p:cNvSpPr>
            <a:spLocks noGrp="1"/>
          </p:cNvSpPr>
          <p:nvPr>
            <p:ph type="hdr" sz="quarter" idx="10"/>
          </p:nvPr>
        </p:nvSpPr>
        <p:spPr>
          <a:xfrm>
            <a:off x="0" y="0"/>
            <a:ext cx="2971800" cy="465138"/>
          </a:xfrm>
          <a:prstGeom prst="rect">
            <a:avLst/>
          </a:prstGeom>
        </p:spPr>
        <p:txBody>
          <a:bodyPr/>
          <a:lstStyle/>
          <a:p>
            <a:pPr>
              <a:defRPr/>
            </a:pPr>
            <a:r>
              <a:rPr lang="en-US" smtClean="0">
                <a:solidFill>
                  <a:prstClr val="black"/>
                </a:solidFill>
              </a:rPr>
              <a:t>Sokendai Graduate University		</a:t>
            </a:r>
            <a:endParaRPr lang="en-US">
              <a:solidFill>
                <a:prstClr val="black"/>
              </a:solidFill>
            </a:endParaRPr>
          </a:p>
        </p:txBody>
      </p:sp>
      <p:sp>
        <p:nvSpPr>
          <p:cNvPr id="5" name="Date Placeholder 4"/>
          <p:cNvSpPr>
            <a:spLocks noGrp="1"/>
          </p:cNvSpPr>
          <p:nvPr>
            <p:ph type="dt" idx="11"/>
          </p:nvPr>
        </p:nvSpPr>
        <p:spPr>
          <a:xfrm>
            <a:off x="3884613" y="0"/>
            <a:ext cx="2971800" cy="465138"/>
          </a:xfrm>
          <a:prstGeom prst="rect">
            <a:avLst/>
          </a:prstGeom>
        </p:spPr>
        <p:txBody>
          <a:bodyPr/>
          <a:lstStyle/>
          <a:p>
            <a:pPr>
              <a:defRPr/>
            </a:pPr>
            <a:r>
              <a:rPr lang="en-US" smtClean="0">
                <a:solidFill>
                  <a:prstClr val="black"/>
                </a:solidFill>
              </a:rPr>
              <a:t>June 25-27, 2008</a:t>
            </a:r>
            <a:endParaRPr lang="en-US">
              <a:solidFill>
                <a:prstClr val="black"/>
              </a:solidFill>
            </a:endParaRPr>
          </a:p>
        </p:txBody>
      </p:sp>
      <p:sp>
        <p:nvSpPr>
          <p:cNvPr id="6" name="Slide Number Placeholder 5"/>
          <p:cNvSpPr>
            <a:spLocks noGrp="1"/>
          </p:cNvSpPr>
          <p:nvPr>
            <p:ph type="sldNum" sz="quarter" idx="12"/>
          </p:nvPr>
        </p:nvSpPr>
        <p:spPr>
          <a:xfrm>
            <a:off x="3884613" y="8829675"/>
            <a:ext cx="2971800" cy="465138"/>
          </a:xfrm>
          <a:prstGeom prst="rect">
            <a:avLst/>
          </a:prstGeom>
        </p:spPr>
        <p:txBody>
          <a:bodyPr/>
          <a:lstStyle/>
          <a:p>
            <a:pPr>
              <a:defRPr/>
            </a:pPr>
            <a:fld id="{18281236-DDD8-400D-94CA-23BE92C39995}"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709869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a:noFill/>
        </p:spPr>
        <p:txBody>
          <a:bodyPr/>
          <a:lstStyle/>
          <a:p>
            <a:r>
              <a:rPr lang="en-US" smtClean="0"/>
              <a:t>Sokendai Graduate University		</a:t>
            </a:r>
          </a:p>
        </p:txBody>
      </p:sp>
      <p:sp>
        <p:nvSpPr>
          <p:cNvPr id="90115" name="Rectangle 3"/>
          <p:cNvSpPr>
            <a:spLocks noGrp="1" noChangeArrowheads="1"/>
          </p:cNvSpPr>
          <p:nvPr>
            <p:ph type="dt" sz="quarter" idx="1"/>
          </p:nvPr>
        </p:nvSpPr>
        <p:spPr>
          <a:noFill/>
        </p:spPr>
        <p:txBody>
          <a:bodyPr/>
          <a:lstStyle/>
          <a:p>
            <a:r>
              <a:rPr lang="en-US" smtClean="0"/>
              <a:t>June 25-27, 2008</a:t>
            </a:r>
          </a:p>
        </p:txBody>
      </p:sp>
      <p:sp>
        <p:nvSpPr>
          <p:cNvPr id="90116" name="Rectangle 7"/>
          <p:cNvSpPr>
            <a:spLocks noGrp="1" noChangeArrowheads="1"/>
          </p:cNvSpPr>
          <p:nvPr>
            <p:ph type="sldNum" sz="quarter" idx="5"/>
          </p:nvPr>
        </p:nvSpPr>
        <p:spPr>
          <a:noFill/>
        </p:spPr>
        <p:txBody>
          <a:bodyPr/>
          <a:lstStyle/>
          <a:p>
            <a:fld id="{981A8752-B9DC-4705-8D63-DD58E3B468AE}" type="slidenum">
              <a:rPr lang="en-US" smtClean="0"/>
              <a:pPr/>
              <a:t>17</a:t>
            </a:fld>
            <a:endParaRPr lang="en-US" smtClean="0"/>
          </a:p>
        </p:txBody>
      </p:sp>
      <p:sp>
        <p:nvSpPr>
          <p:cNvPr id="90117" name="Rectangle 2"/>
          <p:cNvSpPr>
            <a:spLocks noGrp="1" noRot="1" noChangeAspect="1" noChangeArrowheads="1" noTextEdit="1"/>
          </p:cNvSpPr>
          <p:nvPr>
            <p:ph type="sldImg"/>
          </p:nvPr>
        </p:nvSpPr>
        <p:spPr>
          <a:xfrm>
            <a:off x="1104900" y="696913"/>
            <a:ext cx="4648200" cy="3486150"/>
          </a:xfrm>
          <a:ln/>
        </p:spPr>
      </p:sp>
      <p:sp>
        <p:nvSpPr>
          <p:cNvPr id="90118" name="Rectangle 3"/>
          <p:cNvSpPr>
            <a:spLocks noGrp="1" noChangeArrowheads="1"/>
          </p:cNvSpPr>
          <p:nvPr>
            <p:ph type="body" idx="1"/>
          </p:nvPr>
        </p:nvSpPr>
        <p:spPr>
          <a:xfrm>
            <a:off x="914400" y="4416425"/>
            <a:ext cx="5029200" cy="4183063"/>
          </a:xfrm>
          <a:noFill/>
          <a:ln/>
        </p:spPr>
        <p:txBody>
          <a:bodyPr lIns="93167" tIns="46584" rIns="93167" bIns="46584"/>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What you are going to see now is a video of courtship of a mormyrid,  Brienomyrus brachyistius filmed with infrared illumination in complete darkness.  The recorded signals, which we hear have been separated</a:t>
            </a:r>
            <a:r>
              <a:rPr lang="en-US" baseline="0" dirty="0" smtClean="0"/>
              <a:t> by computer so that we can see the instantaneous </a:t>
            </a:r>
            <a:r>
              <a:rPr lang="en-US" baseline="0" dirty="0" err="1" smtClean="0"/>
              <a:t>freuqnecy</a:t>
            </a:r>
            <a:r>
              <a:rPr lang="en-US" baseline="0" dirty="0" smtClean="0"/>
              <a:t> of the</a:t>
            </a:r>
            <a:r>
              <a:rPr lang="en-US" dirty="0" smtClean="0"/>
              <a:t> male and the</a:t>
            </a:r>
            <a:r>
              <a:rPr lang="en-US" baseline="0" dirty="0" smtClean="0"/>
              <a:t> </a:t>
            </a:r>
            <a:r>
              <a:rPr lang="en-US" dirty="0" smtClean="0"/>
              <a:t>female.  The reconstructed pulse trains are</a:t>
            </a:r>
            <a:r>
              <a:rPr lang="en-US" baseline="0" dirty="0" smtClean="0"/>
              <a:t> then </a:t>
            </a:r>
            <a:r>
              <a:rPr lang="en-US" baseline="0" dirty="0" err="1" smtClean="0"/>
              <a:t>played</a:t>
            </a:r>
            <a:r>
              <a:rPr lang="en-US" dirty="0" err="1" smtClean="0"/>
              <a:t>through</a:t>
            </a:r>
            <a:r>
              <a:rPr lang="en-US" dirty="0" smtClean="0"/>
              <a:t> separate channels for the audio track of this recording. </a:t>
            </a:r>
            <a:r>
              <a:rPr lang="en-US" baseline="0" dirty="0" smtClean="0"/>
              <a:t> We see typical sequences, creaks, rasps, and LRADs (long repeated acceleration and deceleration) that make up stereotyped </a:t>
            </a:r>
            <a:r>
              <a:rPr lang="en-US" dirty="0" smtClean="0"/>
              <a:t>courtship displays. </a:t>
            </a:r>
          </a:p>
          <a:p>
            <a:endParaRPr lang="en-US" dirty="0"/>
          </a:p>
        </p:txBody>
      </p:sp>
      <p:sp>
        <p:nvSpPr>
          <p:cNvPr id="4" name="Header Placeholder 3"/>
          <p:cNvSpPr>
            <a:spLocks noGrp="1"/>
          </p:cNvSpPr>
          <p:nvPr>
            <p:ph type="hdr" sz="quarter" idx="10"/>
          </p:nvPr>
        </p:nvSpPr>
        <p:spPr/>
        <p:txBody>
          <a:bodyPr/>
          <a:lstStyle/>
          <a:p>
            <a:pPr>
              <a:defRPr/>
            </a:pPr>
            <a:r>
              <a:rPr lang="en-US" smtClean="0"/>
              <a:t>Sokendai Graduate University		</a:t>
            </a:r>
            <a:endParaRPr lang="en-US"/>
          </a:p>
        </p:txBody>
      </p:sp>
      <p:sp>
        <p:nvSpPr>
          <p:cNvPr id="5" name="Date Placeholder 4"/>
          <p:cNvSpPr>
            <a:spLocks noGrp="1"/>
          </p:cNvSpPr>
          <p:nvPr>
            <p:ph type="dt" idx="11"/>
          </p:nvPr>
        </p:nvSpPr>
        <p:spPr/>
        <p:txBody>
          <a:bodyPr/>
          <a:lstStyle/>
          <a:p>
            <a:pPr>
              <a:defRPr/>
            </a:pPr>
            <a:r>
              <a:rPr lang="en-US" smtClean="0"/>
              <a:t>June 25-27, 2008</a:t>
            </a:r>
            <a:endParaRPr lang="en-US"/>
          </a:p>
        </p:txBody>
      </p:sp>
      <p:sp>
        <p:nvSpPr>
          <p:cNvPr id="6" name="Slide Number Placeholder 5"/>
          <p:cNvSpPr>
            <a:spLocks noGrp="1"/>
          </p:cNvSpPr>
          <p:nvPr>
            <p:ph type="sldNum" sz="quarter" idx="12"/>
          </p:nvPr>
        </p:nvSpPr>
        <p:spPr/>
        <p:txBody>
          <a:bodyPr/>
          <a:lstStyle/>
          <a:p>
            <a:pPr>
              <a:defRPr/>
            </a:pPr>
            <a:fld id="{18281236-DDD8-400D-94CA-23BE92C39995}" type="slidenum">
              <a:rPr lang="en-US" smtClean="0"/>
              <a:pPr>
                <a:defRPr/>
              </a:pPr>
              <a:t>22</a:t>
            </a:fld>
            <a:endParaRPr lang="en-US"/>
          </a:p>
        </p:txBody>
      </p:sp>
    </p:spTree>
    <p:extLst>
      <p:ext uri="{BB962C8B-B14F-4D97-AF65-F5344CB8AC3E}">
        <p14:creationId xmlns:p14="http://schemas.microsoft.com/office/powerpoint/2010/main" val="4164702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you are going to see now is a video of courtship of a mormyrid,  Brienomyrus brachyistius filmed with infrared illumination in complete darkness.  The recorded signals, which we hear have been separated male from female, and are played through separate channels. The instantaneous pulse frequency plots below show fragments of the courtship displays. </a:t>
            </a:r>
            <a:endParaRPr lang="en-US" dirty="0"/>
          </a:p>
        </p:txBody>
      </p:sp>
      <p:sp>
        <p:nvSpPr>
          <p:cNvPr id="4" name="Header Placeholder 3"/>
          <p:cNvSpPr>
            <a:spLocks noGrp="1"/>
          </p:cNvSpPr>
          <p:nvPr>
            <p:ph type="hdr" sz="quarter" idx="10"/>
          </p:nvPr>
        </p:nvSpPr>
        <p:spPr/>
        <p:txBody>
          <a:bodyPr/>
          <a:lstStyle/>
          <a:p>
            <a:pPr>
              <a:defRPr/>
            </a:pPr>
            <a:r>
              <a:rPr lang="en-US" smtClean="0"/>
              <a:t>Sokendai Graduate University		</a:t>
            </a:r>
            <a:endParaRPr lang="en-US"/>
          </a:p>
        </p:txBody>
      </p:sp>
      <p:sp>
        <p:nvSpPr>
          <p:cNvPr id="5" name="Date Placeholder 4"/>
          <p:cNvSpPr>
            <a:spLocks noGrp="1"/>
          </p:cNvSpPr>
          <p:nvPr>
            <p:ph type="dt" idx="11"/>
          </p:nvPr>
        </p:nvSpPr>
        <p:spPr/>
        <p:txBody>
          <a:bodyPr/>
          <a:lstStyle/>
          <a:p>
            <a:pPr>
              <a:defRPr/>
            </a:pPr>
            <a:r>
              <a:rPr lang="en-US" smtClean="0"/>
              <a:t>June 25-27, 2008</a:t>
            </a:r>
            <a:endParaRPr lang="en-US"/>
          </a:p>
        </p:txBody>
      </p:sp>
      <p:sp>
        <p:nvSpPr>
          <p:cNvPr id="6" name="Slide Number Placeholder 5"/>
          <p:cNvSpPr>
            <a:spLocks noGrp="1"/>
          </p:cNvSpPr>
          <p:nvPr>
            <p:ph type="sldNum" sz="quarter" idx="12"/>
          </p:nvPr>
        </p:nvSpPr>
        <p:spPr/>
        <p:txBody>
          <a:bodyPr/>
          <a:lstStyle/>
          <a:p>
            <a:pPr>
              <a:defRPr/>
            </a:pPr>
            <a:fld id="{18281236-DDD8-400D-94CA-23BE92C39995}" type="slidenum">
              <a:rPr lang="en-US" smtClean="0"/>
              <a:pPr>
                <a:defRPr/>
              </a:pPr>
              <a:t>23</a:t>
            </a:fld>
            <a:endParaRPr lang="en-US"/>
          </a:p>
        </p:txBody>
      </p:sp>
    </p:spTree>
    <p:extLst>
      <p:ext uri="{BB962C8B-B14F-4D97-AF65-F5344CB8AC3E}">
        <p14:creationId xmlns:p14="http://schemas.microsoft.com/office/powerpoint/2010/main" val="2220636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a:noFill/>
        </p:spPr>
        <p:txBody>
          <a:bodyPr/>
          <a:lstStyle/>
          <a:p>
            <a:r>
              <a:rPr lang="en-US" smtClean="0"/>
              <a:t>Sokendai Graduate University		</a:t>
            </a:r>
          </a:p>
        </p:txBody>
      </p:sp>
      <p:sp>
        <p:nvSpPr>
          <p:cNvPr id="93187" name="Rectangle 3"/>
          <p:cNvSpPr>
            <a:spLocks noGrp="1" noChangeArrowheads="1"/>
          </p:cNvSpPr>
          <p:nvPr>
            <p:ph type="dt" sz="quarter" idx="1"/>
          </p:nvPr>
        </p:nvSpPr>
        <p:spPr>
          <a:noFill/>
        </p:spPr>
        <p:txBody>
          <a:bodyPr/>
          <a:lstStyle/>
          <a:p>
            <a:r>
              <a:rPr lang="en-US" smtClean="0"/>
              <a:t>June 25-27, 2008</a:t>
            </a:r>
          </a:p>
        </p:txBody>
      </p:sp>
      <p:sp>
        <p:nvSpPr>
          <p:cNvPr id="93188" name="Rectangle 7"/>
          <p:cNvSpPr>
            <a:spLocks noGrp="1" noChangeArrowheads="1"/>
          </p:cNvSpPr>
          <p:nvPr>
            <p:ph type="sldNum" sz="quarter" idx="5"/>
          </p:nvPr>
        </p:nvSpPr>
        <p:spPr>
          <a:noFill/>
        </p:spPr>
        <p:txBody>
          <a:bodyPr/>
          <a:lstStyle/>
          <a:p>
            <a:fld id="{0BD3832E-FE6E-47D5-B917-DCDF3E62B1E1}" type="slidenum">
              <a:rPr lang="en-US" smtClean="0"/>
              <a:pPr/>
              <a:t>36</a:t>
            </a:fld>
            <a:endParaRPr lang="en-US" smtClean="0"/>
          </a:p>
        </p:txBody>
      </p:sp>
      <p:sp>
        <p:nvSpPr>
          <p:cNvPr id="93189" name="Rectangle 2"/>
          <p:cNvSpPr>
            <a:spLocks noGrp="1" noRot="1" noChangeAspect="1" noChangeArrowheads="1" noTextEdit="1"/>
          </p:cNvSpPr>
          <p:nvPr>
            <p:ph type="sldImg"/>
          </p:nvPr>
        </p:nvSpPr>
        <p:spPr>
          <a:xfrm>
            <a:off x="1104900" y="696913"/>
            <a:ext cx="4648200" cy="3486150"/>
          </a:xfrm>
          <a:ln/>
        </p:spPr>
      </p:sp>
      <p:sp>
        <p:nvSpPr>
          <p:cNvPr id="93190" name="Rectangle 3"/>
          <p:cNvSpPr>
            <a:spLocks noGrp="1" noChangeArrowheads="1"/>
          </p:cNvSpPr>
          <p:nvPr>
            <p:ph type="body" idx="1"/>
          </p:nvPr>
        </p:nvSpPr>
        <p:spPr>
          <a:xfrm>
            <a:off x="914400" y="4416425"/>
            <a:ext cx="5029200" cy="4183063"/>
          </a:xfrm>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43ABB330-FEA0-46E0-BCC9-7636EC564148}" type="slidenum">
              <a:rPr lang="en-US" smtClean="0"/>
              <a:pPr/>
              <a:t>37</a:t>
            </a:fld>
            <a:endParaRPr lang="en-US" smtClean="0"/>
          </a:p>
        </p:txBody>
      </p:sp>
      <p:sp>
        <p:nvSpPr>
          <p:cNvPr id="96259" name="Rectangle 2"/>
          <p:cNvSpPr>
            <a:spLocks noGrp="1" noRot="1" noChangeAspect="1" noChangeArrowheads="1" noTextEdit="1"/>
          </p:cNvSpPr>
          <p:nvPr>
            <p:ph type="sldImg"/>
          </p:nvPr>
        </p:nvSpPr>
        <p:spPr>
          <a:xfrm>
            <a:off x="1104900" y="696913"/>
            <a:ext cx="4648200" cy="3486150"/>
          </a:xfrm>
          <a:ln/>
        </p:spPr>
      </p:sp>
      <p:sp>
        <p:nvSpPr>
          <p:cNvPr id="96260" name="Rectangle 3"/>
          <p:cNvSpPr>
            <a:spLocks noGrp="1" noChangeArrowheads="1"/>
          </p:cNvSpPr>
          <p:nvPr>
            <p:ph type="body" idx="1"/>
          </p:nvPr>
        </p:nvSpPr>
        <p:spPr>
          <a:noFill/>
          <a:ln/>
        </p:spPr>
        <p:txBody>
          <a:bodyPr/>
          <a:lstStyle/>
          <a:p>
            <a:pPr eaLnBrk="1" hangingPunct="1">
              <a:lnSpc>
                <a:spcPct val="90000"/>
              </a:lnSpc>
            </a:pPr>
            <a:r>
              <a:rPr lang="en-US" smtClean="0"/>
              <a:t>This talk is about a recently discovered species flock of mormyrid electric fish from west central Africa belonging to the genus </a:t>
            </a:r>
            <a:r>
              <a:rPr lang="en-US" i="1" smtClean="0"/>
              <a:t>Paramormyrops</a:t>
            </a:r>
            <a:r>
              <a:rPr lang="en-US" smtClean="0"/>
              <a:t>,  formerly known as Brienomyrus. </a:t>
            </a:r>
          </a:p>
          <a:p>
            <a:pPr eaLnBrk="1" hangingPunct="1">
              <a:lnSpc>
                <a:spcPct val="90000"/>
              </a:lnSpc>
            </a:pPr>
            <a:endParaRPr lang="en-US" smtClean="0"/>
          </a:p>
          <a:p>
            <a:pPr eaLnBrk="1" hangingPunct="1">
              <a:lnSpc>
                <a:spcPct val="90000"/>
              </a:lnSpc>
            </a:pPr>
            <a:r>
              <a:rPr lang="en-US" smtClean="0"/>
              <a:t>Illustrated here are 11 species and their associated Electric Organ Discharge waveforms, plotted as oscilloscope sweeps on the same time scale with head positivity upward. </a:t>
            </a:r>
          </a:p>
          <a:p>
            <a:pPr eaLnBrk="1" hangingPunct="1">
              <a:lnSpc>
                <a:spcPct val="90000"/>
              </a:lnSpc>
            </a:pPr>
            <a:endParaRPr lang="en-US" smtClean="0"/>
          </a:p>
          <a:p>
            <a:pPr eaLnBrk="1" hangingPunct="1">
              <a:lnSpc>
                <a:spcPct val="90000"/>
              </a:lnSpc>
            </a:pPr>
            <a:r>
              <a:rPr lang="en-US" smtClean="0"/>
              <a:t>These 11 species live sympatrically in the Ivindo River of Gabon in West Central Africa.</a:t>
            </a:r>
          </a:p>
          <a:p>
            <a:pPr eaLnBrk="1" hangingPunct="1">
              <a:lnSpc>
                <a:spcPct val="90000"/>
              </a:lnSpc>
            </a:pPr>
            <a:endParaRPr lang="en-US" smtClean="0"/>
          </a:p>
          <a:p>
            <a:pPr eaLnBrk="1" hangingPunct="1">
              <a:lnSpc>
                <a:spcPct val="90000"/>
              </a:lnSpc>
            </a:pPr>
            <a:r>
              <a:rPr lang="en-US" smtClean="0"/>
              <a:t>Five have been described but six additional species were discovered by the Hopkins lab after being diagnosed from their signature EOD waveforms. The working temporary names are shown in quotes.  </a:t>
            </a:r>
          </a:p>
          <a:p>
            <a:pPr eaLnBrk="1" hangingPunct="1">
              <a:lnSpc>
                <a:spcPct val="90000"/>
              </a:lnSpc>
            </a:pPr>
            <a:endParaRPr lang="en-US" smtClean="0"/>
          </a:p>
          <a:p>
            <a:pPr eaLnBrk="1" hangingPunct="1">
              <a:lnSpc>
                <a:spcPct val="90000"/>
              </a:lnSpc>
            </a:pPr>
            <a:r>
              <a:rPr lang="en-US" i="1" smtClean="0"/>
              <a:t>Paramormyrops</a:t>
            </a:r>
            <a:r>
              <a:rPr lang="en-US" smtClean="0"/>
              <a:t> are endemic to </a:t>
            </a:r>
            <a:r>
              <a:rPr lang="en-US" i="1" smtClean="0"/>
              <a:t>Gabon</a:t>
            </a:r>
            <a:r>
              <a:rPr lang="en-US" smtClean="0"/>
              <a:t>, Equatorial Guinea, Cameroon, and parts of the Congo,  the center of diversity is Gabon;  We believe there are more than 20 species in the genus of which 6 are described.  </a:t>
            </a:r>
          </a:p>
          <a:p>
            <a:pPr eaLnBrk="1" hangingPunct="1">
              <a:lnSpc>
                <a:spcPct val="90000"/>
              </a:lnSpc>
            </a:pPr>
            <a:endParaRPr lang="en-US" smtClean="0"/>
          </a:p>
          <a:p>
            <a:pPr eaLnBrk="1" hangingPunct="1">
              <a:lnSpc>
                <a:spcPct val="90000"/>
              </a:lnSpc>
            </a:pPr>
            <a:r>
              <a:rPr lang="en-US" smtClean="0"/>
              <a:t>  </a:t>
            </a:r>
            <a:endParaRPr lang="en-US" i="1"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411B259F-6590-49F3-86D2-1DBBEBB3CC86}" type="slidenum">
              <a:rPr lang="en-US" smtClean="0"/>
              <a:pPr/>
              <a:t>38</a:t>
            </a:fld>
            <a:endParaRPr lang="en-US" smtClean="0"/>
          </a:p>
        </p:txBody>
      </p:sp>
      <p:sp>
        <p:nvSpPr>
          <p:cNvPr id="98307" name="Rectangle 2"/>
          <p:cNvSpPr>
            <a:spLocks noGrp="1" noRot="1" noChangeAspect="1" noChangeArrowheads="1" noTextEdit="1"/>
          </p:cNvSpPr>
          <p:nvPr>
            <p:ph type="sldImg"/>
          </p:nvPr>
        </p:nvSpPr>
        <p:spPr>
          <a:xfrm>
            <a:off x="1104900" y="696913"/>
            <a:ext cx="4648200" cy="3486150"/>
          </a:xfrm>
          <a:ln/>
        </p:spPr>
      </p:sp>
      <p:sp>
        <p:nvSpPr>
          <p:cNvPr id="98308" name="Rectangle 3"/>
          <p:cNvSpPr>
            <a:spLocks noGrp="1" noChangeArrowheads="1"/>
          </p:cNvSpPr>
          <p:nvPr>
            <p:ph type="body" idx="1"/>
          </p:nvPr>
        </p:nvSpPr>
        <p:spPr>
          <a:noFill/>
          <a:ln/>
        </p:spPr>
        <p:txBody>
          <a:bodyPr/>
          <a:lstStyle/>
          <a:p>
            <a:pPr eaLnBrk="1" hangingPunct="1"/>
            <a:r>
              <a:rPr lang="en-US" b="1" smtClean="0"/>
              <a:t>NUMBER OF PEAKS IN THE EOD.   The </a:t>
            </a:r>
            <a:r>
              <a:rPr lang="en-US" smtClean="0"/>
              <a:t>number of peaks in the EOD are controlled by the anatomic structure of the electric organ.  The fist on the left all have electrocytes with NON PENETRATING Stalked electrocytes and the waveforms all have two peaks. Those on the right have penetrating stalked electrocytes and the waveforms have three phases.  </a:t>
            </a:r>
          </a:p>
          <a:p>
            <a:pPr eaLnBrk="1" hangingPunct="1"/>
            <a:endParaRPr lang="en-US" smtClean="0"/>
          </a:p>
          <a:p>
            <a:pPr eaLnBrk="1" hangingPunct="1"/>
            <a:r>
              <a:rPr lang="en-US" b="1" smtClean="0"/>
              <a:t>FINE STRUCTURE OF WAVEFORM.  </a:t>
            </a:r>
            <a:r>
              <a:rPr lang="en-US" smtClean="0"/>
              <a:t> THE EODS also differ in details of the fine structure of the waveform.  Thus, </a:t>
            </a:r>
            <a:r>
              <a:rPr lang="en-US" i="1" smtClean="0"/>
              <a:t>P. curvifrons </a:t>
            </a:r>
            <a:r>
              <a:rPr lang="en-US" smtClean="0"/>
              <a:t> has a relatively smooth rising phase to the EOD while </a:t>
            </a:r>
            <a:r>
              <a:rPr lang="en-US" i="1" smtClean="0"/>
              <a:t>P. longicaudatus</a:t>
            </a:r>
            <a:r>
              <a:rPr lang="en-US" smtClean="0"/>
              <a:t> has an inflection point on the rising phase.  Inflection points are also present in P. kingsleyae and in P. vadamans</a:t>
            </a:r>
            <a:endParaRPr lang="en-US" b="1"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FEF27ECF-D4AF-4395-B5D7-5E18123D9BFF}" type="slidenum">
              <a:rPr lang="en-US" smtClean="0"/>
              <a:pPr/>
              <a:t>39</a:t>
            </a:fld>
            <a:endParaRPr lang="en-US" smtClean="0"/>
          </a:p>
        </p:txBody>
      </p:sp>
      <p:sp>
        <p:nvSpPr>
          <p:cNvPr id="99331" name="Rectangle 2"/>
          <p:cNvSpPr>
            <a:spLocks noGrp="1" noRot="1" noChangeAspect="1" noChangeArrowheads="1" noTextEdit="1"/>
          </p:cNvSpPr>
          <p:nvPr>
            <p:ph type="sldImg"/>
          </p:nvPr>
        </p:nvSpPr>
        <p:spPr>
          <a:xfrm>
            <a:off x="1104900" y="696913"/>
            <a:ext cx="4648200" cy="3486150"/>
          </a:xfrm>
          <a:ln/>
        </p:spPr>
      </p:sp>
      <p:sp>
        <p:nvSpPr>
          <p:cNvPr id="99332" name="Rectangle 3"/>
          <p:cNvSpPr>
            <a:spLocks noGrp="1" noChangeArrowheads="1"/>
          </p:cNvSpPr>
          <p:nvPr>
            <p:ph type="body" idx="1"/>
          </p:nvPr>
        </p:nvSpPr>
        <p:spPr>
          <a:noFill/>
          <a:ln/>
        </p:spPr>
        <p:txBody>
          <a:bodyPr/>
          <a:lstStyle/>
          <a:p>
            <a:pPr eaLnBrk="1" hangingPunct="1"/>
            <a:r>
              <a:rPr lang="en-US" smtClean="0"/>
              <a:t>In this talk we will explore geographic variation in the EOD waveform of a single species, </a:t>
            </a:r>
            <a:r>
              <a:rPr lang="en-US" i="1" smtClean="0"/>
              <a:t>Paramormyrops kingsleyae,  </a:t>
            </a:r>
            <a:r>
              <a:rPr lang="en-US" smtClean="0"/>
              <a:t> which has a  widespread distribution in West Central Africa.</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a:noFill/>
        </p:spPr>
        <p:txBody>
          <a:bodyPr/>
          <a:lstStyle/>
          <a:p>
            <a:r>
              <a:rPr lang="en-US" smtClean="0"/>
              <a:t>Sokendai Graduate University		</a:t>
            </a:r>
          </a:p>
        </p:txBody>
      </p:sp>
      <p:sp>
        <p:nvSpPr>
          <p:cNvPr id="113667" name="Rectangle 3"/>
          <p:cNvSpPr>
            <a:spLocks noGrp="1" noChangeArrowheads="1"/>
          </p:cNvSpPr>
          <p:nvPr>
            <p:ph type="dt" sz="quarter" idx="1"/>
          </p:nvPr>
        </p:nvSpPr>
        <p:spPr>
          <a:noFill/>
        </p:spPr>
        <p:txBody>
          <a:bodyPr/>
          <a:lstStyle/>
          <a:p>
            <a:r>
              <a:rPr lang="en-US" smtClean="0"/>
              <a:t>June 25-27, 2008</a:t>
            </a:r>
          </a:p>
        </p:txBody>
      </p:sp>
      <p:sp>
        <p:nvSpPr>
          <p:cNvPr id="113668" name="Rectangle 7"/>
          <p:cNvSpPr>
            <a:spLocks noGrp="1" noChangeArrowheads="1"/>
          </p:cNvSpPr>
          <p:nvPr>
            <p:ph type="sldNum" sz="quarter" idx="5"/>
          </p:nvPr>
        </p:nvSpPr>
        <p:spPr>
          <a:noFill/>
        </p:spPr>
        <p:txBody>
          <a:bodyPr/>
          <a:lstStyle/>
          <a:p>
            <a:fld id="{56B40680-2796-4B1E-B6A3-1FE4135C2AA4}" type="slidenum">
              <a:rPr lang="en-US" smtClean="0"/>
              <a:pPr/>
              <a:t>40</a:t>
            </a:fld>
            <a:endParaRPr lang="en-US" smtClean="0"/>
          </a:p>
        </p:txBody>
      </p:sp>
      <p:sp>
        <p:nvSpPr>
          <p:cNvPr id="113669" name="Rectangle 2"/>
          <p:cNvSpPr>
            <a:spLocks noGrp="1" noRot="1" noChangeAspect="1" noChangeArrowheads="1" noTextEdit="1"/>
          </p:cNvSpPr>
          <p:nvPr>
            <p:ph type="sldImg"/>
          </p:nvPr>
        </p:nvSpPr>
        <p:spPr>
          <a:xfrm>
            <a:off x="1104900" y="696913"/>
            <a:ext cx="4648200" cy="3486150"/>
          </a:xfrm>
          <a:ln/>
        </p:spPr>
      </p:sp>
      <p:sp>
        <p:nvSpPr>
          <p:cNvPr id="113670" name="Rectangle 3"/>
          <p:cNvSpPr>
            <a:spLocks noGrp="1" noChangeArrowheads="1"/>
          </p:cNvSpPr>
          <p:nvPr>
            <p:ph type="body" idx="1"/>
          </p:nvPr>
        </p:nvSpPr>
        <p:spPr>
          <a:xfrm>
            <a:off x="914400" y="4416425"/>
            <a:ext cx="5029200" cy="4183063"/>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1104900" y="696913"/>
            <a:ext cx="4648200" cy="3486150"/>
          </a:xfrm>
          <a:ln/>
        </p:spPr>
      </p:sp>
      <p:sp>
        <p:nvSpPr>
          <p:cNvPr id="3" name="Notes Placeholder 2"/>
          <p:cNvSpPr>
            <a:spLocks noGrp="1"/>
          </p:cNvSpPr>
          <p:nvPr>
            <p:ph type="body" idx="1"/>
          </p:nvPr>
        </p:nvSpPr>
        <p:spPr/>
        <p:txBody>
          <a:bodyPr>
            <a:normAutofit fontScale="55000" lnSpcReduction="20000"/>
          </a:bodyPr>
          <a:lstStyle/>
          <a:p>
            <a:r>
              <a:rPr lang="en-US" sz="1400" kern="1200" dirty="0" smtClean="0">
                <a:solidFill>
                  <a:schemeClr val="tx1"/>
                </a:solidFill>
                <a:effectLst/>
                <a:latin typeface="Arial" charset="0"/>
                <a:ea typeface="+mn-ea"/>
                <a:cs typeface="+mn-cs"/>
              </a:rPr>
              <a:t>I don’t need to convince anyone in this room of the importance of comparative biology for finding novel solutions to basic and applied problems in the study of biology and medicine.  </a:t>
            </a:r>
          </a:p>
          <a:p>
            <a:r>
              <a:rPr lang="en-US" sz="1400" kern="1200" dirty="0" smtClean="0">
                <a:solidFill>
                  <a:schemeClr val="tx1"/>
                </a:solidFill>
                <a:effectLst/>
                <a:latin typeface="Arial" charset="0"/>
                <a:ea typeface="+mn-ea"/>
                <a:cs typeface="+mn-cs"/>
              </a:rPr>
              <a:t> </a:t>
            </a:r>
          </a:p>
          <a:p>
            <a:r>
              <a:rPr lang="en-US" sz="1400" kern="1200" dirty="0" smtClean="0">
                <a:solidFill>
                  <a:schemeClr val="tx1"/>
                </a:solidFill>
                <a:effectLst/>
                <a:latin typeface="Arial" charset="0"/>
                <a:ea typeface="+mn-ea"/>
                <a:cs typeface="+mn-cs"/>
              </a:rPr>
              <a:t>In my lecture, I will be talking about specialized electric fishes</a:t>
            </a:r>
            <a:br>
              <a:rPr lang="en-US" sz="1400" kern="1200" dirty="0" smtClean="0">
                <a:solidFill>
                  <a:schemeClr val="tx1"/>
                </a:solidFill>
                <a:effectLst/>
                <a:latin typeface="Arial" charset="0"/>
                <a:ea typeface="+mn-ea"/>
                <a:cs typeface="+mn-cs"/>
              </a:rPr>
            </a:br>
            <a:r>
              <a:rPr lang="en-US" sz="1400" kern="1200" dirty="0" smtClean="0">
                <a:solidFill>
                  <a:schemeClr val="tx1"/>
                </a:solidFill>
                <a:effectLst/>
                <a:latin typeface="Arial" charset="0"/>
                <a:ea typeface="+mn-ea"/>
                <a:cs typeface="+mn-cs"/>
              </a:rPr>
              <a:t>Before I begin, however, let me illustrate some of the remarkable discoveries made to the field of Neuroscience through the use of electric fish. </a:t>
            </a:r>
          </a:p>
          <a:p>
            <a:endParaRPr lang="en-US" sz="1400" kern="1200" dirty="0" smtClean="0">
              <a:solidFill>
                <a:schemeClr val="tx1"/>
              </a:solidFill>
              <a:effectLst/>
              <a:latin typeface="Arial" charset="0"/>
              <a:ea typeface="+mn-ea"/>
              <a:cs typeface="+mn-cs"/>
            </a:endParaRPr>
          </a:p>
          <a:p>
            <a:pPr>
              <a:defRPr/>
            </a:pPr>
            <a:r>
              <a:rPr lang="en-US" dirty="0" smtClean="0"/>
              <a:t>There are many reasons to study unusual animal species when attempting to understand biological problem.  As the Danish Physiologist and Nobel laureate, August Krogh, pointed out in 1929, “For such a large number of problems there will be some animal of choice, or a few such animals, on which it can be most conveniently studied."   </a:t>
            </a:r>
            <a:r>
              <a:rPr lang="en-US" dirty="0" err="1" smtClean="0"/>
              <a:t>Neuroethologists</a:t>
            </a:r>
            <a:r>
              <a:rPr lang="en-US" dirty="0" smtClean="0"/>
              <a:t> often refer to this as Krogh’s principle.  It is well illustrated here for several important discoveries that utilized electric fish as study species. </a:t>
            </a:r>
          </a:p>
          <a:p>
            <a:pPr>
              <a:defRPr/>
            </a:pPr>
            <a:endParaRPr lang="en-US" dirty="0" smtClean="0"/>
          </a:p>
          <a:p>
            <a:pPr>
              <a:defRPr/>
            </a:pPr>
            <a:r>
              <a:rPr lang="en-US" dirty="0" err="1" smtClean="0"/>
              <a:t>Numa’s</a:t>
            </a:r>
            <a:r>
              <a:rPr lang="en-US" dirty="0" smtClean="0"/>
              <a:t> first cloning of the sodium channel, and determination of its primary structure, was done in the electric eel, where there is an abundance of electric organ, packed with sodium channels.  The structure of the Acetylcholine </a:t>
            </a:r>
            <a:r>
              <a:rPr lang="en-US" dirty="0" err="1" smtClean="0"/>
              <a:t>recepotor</a:t>
            </a:r>
            <a:r>
              <a:rPr lang="en-US" dirty="0" smtClean="0"/>
              <a:t> was first done using electron microscopy in the Torpedo Ray, which has abundant electric organ packed with Acetylcholine </a:t>
            </a:r>
            <a:r>
              <a:rPr lang="en-US" dirty="0" err="1" smtClean="0"/>
              <a:t>recepors</a:t>
            </a:r>
            <a:r>
              <a:rPr lang="en-US" dirty="0" smtClean="0"/>
              <a:t>,  These ion channels are the primary gated current in the electric discharge of Torpedo. </a:t>
            </a:r>
          </a:p>
          <a:p>
            <a:pPr>
              <a:defRPr/>
            </a:pPr>
            <a:endParaRPr lang="en-US" dirty="0" smtClean="0"/>
          </a:p>
          <a:p>
            <a:pPr>
              <a:defRPr/>
            </a:pPr>
            <a:r>
              <a:rPr lang="en-US" dirty="0" smtClean="0"/>
              <a:t>Then one of the first complex neural circuits to be </a:t>
            </a:r>
            <a:r>
              <a:rPr lang="en-US" dirty="0" err="1" smtClean="0"/>
              <a:t>deceiphered</a:t>
            </a:r>
            <a:r>
              <a:rPr lang="en-US" dirty="0" smtClean="0"/>
              <a:t> at the cellular level from sensory receptor to motor output was the Jamming Avoidance Response in Eigenmannia </a:t>
            </a:r>
            <a:r>
              <a:rPr lang="en-US" dirty="0" err="1" smtClean="0"/>
              <a:t>virescens</a:t>
            </a:r>
            <a:r>
              <a:rPr lang="en-US" dirty="0" smtClean="0"/>
              <a:t>, was completed in studies by Walter Heiligenberg and colleagues.  The Jamming avoidance response is seen when  two electric fish with similar sinusoidal discharge frequencies meet, and one fish goes up in frequency and one goes down to avoid jamming of their electrolocation abilities. </a:t>
            </a:r>
          </a:p>
          <a:p>
            <a:pPr>
              <a:defRPr/>
            </a:pPr>
            <a:endParaRPr lang="en-US" dirty="0" smtClean="0"/>
          </a:p>
          <a:p>
            <a:pPr>
              <a:defRPr/>
            </a:pPr>
            <a:r>
              <a:rPr lang="en-US" dirty="0" smtClean="0"/>
              <a:t>Finally a most remarkable case of cancellation of predicted sensory inputs of self-produced sensory </a:t>
            </a:r>
            <a:r>
              <a:rPr lang="en-US" dirty="0" err="1" smtClean="0"/>
              <a:t>reafference</a:t>
            </a:r>
            <a:r>
              <a:rPr lang="en-US" dirty="0" smtClean="0"/>
              <a:t> was worked out in the electric fish </a:t>
            </a:r>
            <a:r>
              <a:rPr lang="en-US" i="1" dirty="0" err="1" smtClean="0"/>
              <a:t>Gnathonemus</a:t>
            </a:r>
            <a:r>
              <a:rPr lang="en-US" i="1" dirty="0" smtClean="0"/>
              <a:t> </a:t>
            </a:r>
            <a:r>
              <a:rPr lang="en-US" i="1" dirty="0" err="1" smtClean="0"/>
              <a:t>petersii</a:t>
            </a:r>
            <a:r>
              <a:rPr lang="en-US" i="1" dirty="0" smtClean="0"/>
              <a:t> </a:t>
            </a:r>
            <a:r>
              <a:rPr lang="en-US" dirty="0" smtClean="0"/>
              <a:t>by Curtis Bell and colleagues, including Nate Sawtell here at Columbia University in the </a:t>
            </a:r>
            <a:r>
              <a:rPr lang="en-US" dirty="0" err="1" smtClean="0"/>
              <a:t>electrosensory</a:t>
            </a:r>
            <a:r>
              <a:rPr lang="en-US" dirty="0" smtClean="0"/>
              <a:t> lateral line lobe.  This cerebellum like </a:t>
            </a:r>
            <a:r>
              <a:rPr lang="en-US" dirty="0" err="1" smtClean="0"/>
              <a:t>strucutre</a:t>
            </a:r>
            <a:r>
              <a:rPr lang="en-US" dirty="0" smtClean="0"/>
              <a:t> receives predictive signals from corollary discharges </a:t>
            </a:r>
            <a:r>
              <a:rPr lang="en-US" dirty="0" err="1" smtClean="0"/>
              <a:t>forom</a:t>
            </a:r>
            <a:r>
              <a:rPr lang="en-US" dirty="0" smtClean="0"/>
              <a:t> the electromotor system, from higher brain areas in the same sensory modalities, or higher brain areas in other sensory modalities such as </a:t>
            </a:r>
            <a:r>
              <a:rPr lang="en-US" dirty="0" err="1" smtClean="0"/>
              <a:t>proprioception</a:t>
            </a:r>
            <a:r>
              <a:rPr lang="en-US" dirty="0" smtClean="0"/>
              <a:t>.  By a novel and remarkable case of </a:t>
            </a:r>
            <a:r>
              <a:rPr lang="en-US" dirty="0" err="1" smtClean="0"/>
              <a:t>antihebbian</a:t>
            </a:r>
            <a:r>
              <a:rPr lang="en-US" dirty="0" smtClean="0"/>
              <a:t> plasticity, predicted sensory responses are systematically removed from the incoming sensory input. </a:t>
            </a:r>
          </a:p>
          <a:p>
            <a:pPr>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kern="1200" baseline="0" dirty="0" smtClean="0">
                <a:solidFill>
                  <a:schemeClr val="tx1"/>
                </a:solidFill>
                <a:effectLst/>
                <a:latin typeface="Arial" charset="0"/>
                <a:ea typeface="+mn-ea"/>
                <a:cs typeface="+mn-cs"/>
              </a:rPr>
              <a:t>In my lecture, I will make the case that these electric fishes may serve not only as a model system for molecular </a:t>
            </a:r>
            <a:r>
              <a:rPr lang="en-US" sz="1400" kern="1200" baseline="0" dirty="0" err="1" smtClean="0">
                <a:solidFill>
                  <a:schemeClr val="tx1"/>
                </a:solidFill>
                <a:effectLst/>
                <a:latin typeface="Arial" charset="0"/>
                <a:ea typeface="+mn-ea"/>
                <a:cs typeface="+mn-cs"/>
              </a:rPr>
              <a:t>strucutres</a:t>
            </a:r>
            <a:r>
              <a:rPr lang="en-US" sz="1400" kern="1200" baseline="0" dirty="0" smtClean="0">
                <a:solidFill>
                  <a:schemeClr val="tx1"/>
                </a:solidFill>
                <a:effectLst/>
                <a:latin typeface="Arial" charset="0"/>
                <a:ea typeface="+mn-ea"/>
                <a:cs typeface="+mn-cs"/>
              </a:rPr>
              <a:t> or neural circuits, but for the very process of evolution and speciation itself.  I will try to show that the electric fish provide opportunities to study many fundamental evolutionary processes leading to speciation and underlying adaptive radiations.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82948" name="Header Placeholder 3"/>
          <p:cNvSpPr>
            <a:spLocks noGrp="1"/>
          </p:cNvSpPr>
          <p:nvPr>
            <p:ph type="hdr" sz="quarter"/>
          </p:nvPr>
        </p:nvSpPr>
        <p:spPr>
          <a:noFill/>
        </p:spPr>
        <p:txBody>
          <a:bodyPr/>
          <a:lstStyle/>
          <a:p>
            <a:r>
              <a:rPr lang="en-US" smtClean="0"/>
              <a:t>Sokendai Graduate University		</a:t>
            </a:r>
          </a:p>
        </p:txBody>
      </p:sp>
      <p:sp>
        <p:nvSpPr>
          <p:cNvPr id="82949" name="Date Placeholder 4"/>
          <p:cNvSpPr>
            <a:spLocks noGrp="1"/>
          </p:cNvSpPr>
          <p:nvPr>
            <p:ph type="dt" sz="quarter" idx="1"/>
          </p:nvPr>
        </p:nvSpPr>
        <p:spPr>
          <a:noFill/>
        </p:spPr>
        <p:txBody>
          <a:bodyPr/>
          <a:lstStyle/>
          <a:p>
            <a:r>
              <a:rPr lang="en-US" smtClean="0"/>
              <a:t>June 25-27, 2008</a:t>
            </a:r>
          </a:p>
        </p:txBody>
      </p:sp>
      <p:sp>
        <p:nvSpPr>
          <p:cNvPr id="82950" name="Slide Number Placeholder 5"/>
          <p:cNvSpPr>
            <a:spLocks noGrp="1"/>
          </p:cNvSpPr>
          <p:nvPr>
            <p:ph type="sldNum" sz="quarter" idx="5"/>
          </p:nvPr>
        </p:nvSpPr>
        <p:spPr>
          <a:noFill/>
        </p:spPr>
        <p:txBody>
          <a:bodyPr/>
          <a:lstStyle/>
          <a:p>
            <a:fld id="{E3F9BA4F-C4FD-4079-B81B-AC837A938E27}"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hdr" sz="quarter"/>
          </p:nvPr>
        </p:nvSpPr>
        <p:spPr>
          <a:noFill/>
        </p:spPr>
        <p:txBody>
          <a:bodyPr/>
          <a:lstStyle/>
          <a:p>
            <a:r>
              <a:rPr lang="en-US" smtClean="0"/>
              <a:t>Sokendai Graduate University		</a:t>
            </a:r>
          </a:p>
        </p:txBody>
      </p:sp>
      <p:sp>
        <p:nvSpPr>
          <p:cNvPr id="114691" name="Rectangle 3"/>
          <p:cNvSpPr>
            <a:spLocks noGrp="1" noChangeArrowheads="1"/>
          </p:cNvSpPr>
          <p:nvPr>
            <p:ph type="dt" sz="quarter" idx="1"/>
          </p:nvPr>
        </p:nvSpPr>
        <p:spPr>
          <a:noFill/>
        </p:spPr>
        <p:txBody>
          <a:bodyPr/>
          <a:lstStyle/>
          <a:p>
            <a:r>
              <a:rPr lang="en-US" smtClean="0"/>
              <a:t>June 25-27, 2008</a:t>
            </a:r>
          </a:p>
        </p:txBody>
      </p:sp>
      <p:sp>
        <p:nvSpPr>
          <p:cNvPr id="114692" name="Rectangle 7"/>
          <p:cNvSpPr>
            <a:spLocks noGrp="1" noChangeArrowheads="1"/>
          </p:cNvSpPr>
          <p:nvPr>
            <p:ph type="sldNum" sz="quarter" idx="5"/>
          </p:nvPr>
        </p:nvSpPr>
        <p:spPr>
          <a:noFill/>
        </p:spPr>
        <p:txBody>
          <a:bodyPr/>
          <a:lstStyle/>
          <a:p>
            <a:fld id="{82C2D4ED-EBC5-4F29-B622-E7F1DD38F34C}" type="slidenum">
              <a:rPr lang="en-US" smtClean="0"/>
              <a:pPr/>
              <a:t>41</a:t>
            </a:fld>
            <a:endParaRPr lang="en-US" smtClean="0"/>
          </a:p>
        </p:txBody>
      </p:sp>
      <p:sp>
        <p:nvSpPr>
          <p:cNvPr id="114693" name="Rectangle 2"/>
          <p:cNvSpPr>
            <a:spLocks noGrp="1" noRot="1" noChangeAspect="1" noChangeArrowheads="1" noTextEdit="1"/>
          </p:cNvSpPr>
          <p:nvPr>
            <p:ph type="sldImg"/>
          </p:nvPr>
        </p:nvSpPr>
        <p:spPr>
          <a:xfrm>
            <a:off x="1104900" y="696913"/>
            <a:ext cx="4648200" cy="3486150"/>
          </a:xfrm>
          <a:ln/>
        </p:spPr>
      </p:sp>
      <p:sp>
        <p:nvSpPr>
          <p:cNvPr id="114694" name="Rectangle 3"/>
          <p:cNvSpPr>
            <a:spLocks noGrp="1" noChangeArrowheads="1"/>
          </p:cNvSpPr>
          <p:nvPr>
            <p:ph type="body" idx="1"/>
          </p:nvPr>
        </p:nvSpPr>
        <p:spPr>
          <a:xfrm>
            <a:off x="914400" y="4416425"/>
            <a:ext cx="5029200" cy="4183063"/>
          </a:xfrm>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mtClean="0"/>
              <a:t>Sokendai Graduate University		</a:t>
            </a:r>
            <a:endParaRPr lang="en-US"/>
          </a:p>
        </p:txBody>
      </p:sp>
      <p:sp>
        <p:nvSpPr>
          <p:cNvPr id="5" name="Date Placeholder 4"/>
          <p:cNvSpPr>
            <a:spLocks noGrp="1"/>
          </p:cNvSpPr>
          <p:nvPr>
            <p:ph type="dt" idx="11"/>
          </p:nvPr>
        </p:nvSpPr>
        <p:spPr/>
        <p:txBody>
          <a:bodyPr/>
          <a:lstStyle/>
          <a:p>
            <a:pPr>
              <a:defRPr/>
            </a:pPr>
            <a:r>
              <a:rPr lang="en-US" smtClean="0"/>
              <a:t>June 25-27, 2008</a:t>
            </a:r>
            <a:endParaRPr lang="en-US"/>
          </a:p>
        </p:txBody>
      </p:sp>
      <p:sp>
        <p:nvSpPr>
          <p:cNvPr id="6" name="Slide Number Placeholder 5"/>
          <p:cNvSpPr>
            <a:spLocks noGrp="1"/>
          </p:cNvSpPr>
          <p:nvPr>
            <p:ph type="sldNum" sz="quarter" idx="12"/>
          </p:nvPr>
        </p:nvSpPr>
        <p:spPr/>
        <p:txBody>
          <a:bodyPr/>
          <a:lstStyle/>
          <a:p>
            <a:pPr>
              <a:defRPr/>
            </a:pPr>
            <a:fld id="{18281236-DDD8-400D-94CA-23BE92C39995}" type="slidenum">
              <a:rPr lang="en-US" smtClean="0"/>
              <a:pPr>
                <a:defRPr/>
              </a:pPr>
              <a:t>44</a:t>
            </a:fld>
            <a:endParaRPr lang="en-US"/>
          </a:p>
        </p:txBody>
      </p:sp>
    </p:spTree>
    <p:extLst>
      <p:ext uri="{BB962C8B-B14F-4D97-AF65-F5344CB8AC3E}">
        <p14:creationId xmlns:p14="http://schemas.microsoft.com/office/powerpoint/2010/main" val="1060084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6427"/>
            <a:ext cx="5486400" cy="4183063"/>
          </a:xfrm>
          <a:prstGeom prst="rect">
            <a:avLst/>
          </a:prstGeom>
        </p:spPr>
        <p:txBody>
          <a:bodyPr/>
          <a:lstStyle/>
          <a:p>
            <a:endParaRPr lang="en-US"/>
          </a:p>
        </p:txBody>
      </p:sp>
      <p:sp>
        <p:nvSpPr>
          <p:cNvPr id="4" name="Header Placeholder 3"/>
          <p:cNvSpPr>
            <a:spLocks noGrp="1"/>
          </p:cNvSpPr>
          <p:nvPr>
            <p:ph type="hdr" sz="quarter" idx="10"/>
          </p:nvPr>
        </p:nvSpPr>
        <p:spPr>
          <a:xfrm>
            <a:off x="0" y="0"/>
            <a:ext cx="2971800" cy="465138"/>
          </a:xfrm>
          <a:prstGeom prst="rect">
            <a:avLst/>
          </a:prstGeom>
        </p:spPr>
        <p:txBody>
          <a:bodyPr/>
          <a:lstStyle/>
          <a:p>
            <a:pPr>
              <a:defRPr/>
            </a:pPr>
            <a:r>
              <a:rPr lang="en-US" smtClean="0">
                <a:solidFill>
                  <a:prstClr val="black"/>
                </a:solidFill>
              </a:rPr>
              <a:t>Sokendai Graduate University		</a:t>
            </a:r>
            <a:endParaRPr lang="en-US">
              <a:solidFill>
                <a:prstClr val="black"/>
              </a:solidFill>
            </a:endParaRPr>
          </a:p>
        </p:txBody>
      </p:sp>
      <p:sp>
        <p:nvSpPr>
          <p:cNvPr id="5" name="Date Placeholder 4"/>
          <p:cNvSpPr>
            <a:spLocks noGrp="1"/>
          </p:cNvSpPr>
          <p:nvPr>
            <p:ph type="dt" idx="11"/>
          </p:nvPr>
        </p:nvSpPr>
        <p:spPr>
          <a:xfrm>
            <a:off x="3884613" y="0"/>
            <a:ext cx="2971800" cy="465138"/>
          </a:xfrm>
          <a:prstGeom prst="rect">
            <a:avLst/>
          </a:prstGeom>
        </p:spPr>
        <p:txBody>
          <a:bodyPr/>
          <a:lstStyle/>
          <a:p>
            <a:pPr>
              <a:defRPr/>
            </a:pPr>
            <a:r>
              <a:rPr lang="en-US" smtClean="0">
                <a:solidFill>
                  <a:prstClr val="black"/>
                </a:solidFill>
              </a:rPr>
              <a:t>June 25-27, 2008</a:t>
            </a:r>
            <a:endParaRPr lang="en-US">
              <a:solidFill>
                <a:prstClr val="black"/>
              </a:solidFill>
            </a:endParaRPr>
          </a:p>
        </p:txBody>
      </p:sp>
      <p:sp>
        <p:nvSpPr>
          <p:cNvPr id="6" name="Slide Number Placeholder 5"/>
          <p:cNvSpPr>
            <a:spLocks noGrp="1"/>
          </p:cNvSpPr>
          <p:nvPr>
            <p:ph type="sldNum" sz="quarter" idx="12"/>
          </p:nvPr>
        </p:nvSpPr>
        <p:spPr>
          <a:xfrm>
            <a:off x="3884613" y="8829675"/>
            <a:ext cx="2971800" cy="465138"/>
          </a:xfrm>
          <a:prstGeom prst="rect">
            <a:avLst/>
          </a:prstGeom>
        </p:spPr>
        <p:txBody>
          <a:bodyPr/>
          <a:lstStyle/>
          <a:p>
            <a:pPr>
              <a:defRPr/>
            </a:pPr>
            <a:fld id="{18281236-DDD8-400D-94CA-23BE92C39995}" type="slidenum">
              <a:rPr lang="en-US" smtClean="0">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930632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400">
                <a:solidFill>
                  <a:schemeClr val="tx1"/>
                </a:solidFill>
                <a:latin typeface="Arial" charset="0"/>
              </a:defRPr>
            </a:lvl1pPr>
            <a:lvl2pPr marL="742950" indent="-285750" defTabSz="931863" eaLnBrk="0" hangingPunct="0">
              <a:defRPr sz="1400">
                <a:solidFill>
                  <a:schemeClr val="tx1"/>
                </a:solidFill>
                <a:latin typeface="Arial" charset="0"/>
              </a:defRPr>
            </a:lvl2pPr>
            <a:lvl3pPr marL="1143000" indent="-228600" defTabSz="931863" eaLnBrk="0" hangingPunct="0">
              <a:defRPr sz="1400">
                <a:solidFill>
                  <a:schemeClr val="tx1"/>
                </a:solidFill>
                <a:latin typeface="Arial" charset="0"/>
              </a:defRPr>
            </a:lvl3pPr>
            <a:lvl4pPr marL="1600200" indent="-228600" defTabSz="931863" eaLnBrk="0" hangingPunct="0">
              <a:defRPr sz="1400">
                <a:solidFill>
                  <a:schemeClr val="tx1"/>
                </a:solidFill>
                <a:latin typeface="Arial" charset="0"/>
              </a:defRPr>
            </a:lvl4pPr>
            <a:lvl5pPr marL="2057400" indent="-228600" defTabSz="931863" eaLnBrk="0" hangingPunct="0">
              <a:defRPr sz="1400">
                <a:solidFill>
                  <a:schemeClr val="tx1"/>
                </a:solidFill>
                <a:latin typeface="Arial" charset="0"/>
              </a:defRPr>
            </a:lvl5pPr>
            <a:lvl6pPr marL="2514600" indent="-228600" defTabSz="931863" eaLnBrk="0" fontAlgn="base" hangingPunct="0">
              <a:spcBef>
                <a:spcPct val="0"/>
              </a:spcBef>
              <a:spcAft>
                <a:spcPct val="0"/>
              </a:spcAft>
              <a:defRPr sz="1400">
                <a:solidFill>
                  <a:schemeClr val="tx1"/>
                </a:solidFill>
                <a:latin typeface="Arial" charset="0"/>
              </a:defRPr>
            </a:lvl6pPr>
            <a:lvl7pPr marL="2971800" indent="-228600" defTabSz="931863" eaLnBrk="0" fontAlgn="base" hangingPunct="0">
              <a:spcBef>
                <a:spcPct val="0"/>
              </a:spcBef>
              <a:spcAft>
                <a:spcPct val="0"/>
              </a:spcAft>
              <a:defRPr sz="1400">
                <a:solidFill>
                  <a:schemeClr val="tx1"/>
                </a:solidFill>
                <a:latin typeface="Arial" charset="0"/>
              </a:defRPr>
            </a:lvl7pPr>
            <a:lvl8pPr marL="3429000" indent="-228600" defTabSz="931863" eaLnBrk="0" fontAlgn="base" hangingPunct="0">
              <a:spcBef>
                <a:spcPct val="0"/>
              </a:spcBef>
              <a:spcAft>
                <a:spcPct val="0"/>
              </a:spcAft>
              <a:defRPr sz="1400">
                <a:solidFill>
                  <a:schemeClr val="tx1"/>
                </a:solidFill>
                <a:latin typeface="Arial" charset="0"/>
              </a:defRPr>
            </a:lvl8pPr>
            <a:lvl9pPr marL="3886200" indent="-228600" defTabSz="931863" eaLnBrk="0" fontAlgn="base" hangingPunct="0">
              <a:spcBef>
                <a:spcPct val="0"/>
              </a:spcBef>
              <a:spcAft>
                <a:spcPct val="0"/>
              </a:spcAft>
              <a:defRPr sz="1400">
                <a:solidFill>
                  <a:schemeClr val="tx1"/>
                </a:solidFill>
                <a:latin typeface="Arial" charset="0"/>
              </a:defRPr>
            </a:lvl9pPr>
          </a:lstStyle>
          <a:p>
            <a:pPr eaLnBrk="1" hangingPunct="1"/>
            <a:r>
              <a:rPr lang="en-US" sz="1200">
                <a:solidFill>
                  <a:prstClr val="black"/>
                </a:solidFill>
              </a:rPr>
              <a:t>SUNY Buffalo		</a:t>
            </a:r>
          </a:p>
        </p:txBody>
      </p:sp>
      <p:sp>
        <p:nvSpPr>
          <p:cNvPr id="3584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400">
                <a:solidFill>
                  <a:schemeClr val="tx1"/>
                </a:solidFill>
                <a:latin typeface="Arial" charset="0"/>
              </a:defRPr>
            </a:lvl1pPr>
            <a:lvl2pPr marL="742950" indent="-285750" defTabSz="931863" eaLnBrk="0" hangingPunct="0">
              <a:defRPr sz="1400">
                <a:solidFill>
                  <a:schemeClr val="tx1"/>
                </a:solidFill>
                <a:latin typeface="Arial" charset="0"/>
              </a:defRPr>
            </a:lvl2pPr>
            <a:lvl3pPr marL="1143000" indent="-228600" defTabSz="931863" eaLnBrk="0" hangingPunct="0">
              <a:defRPr sz="1400">
                <a:solidFill>
                  <a:schemeClr val="tx1"/>
                </a:solidFill>
                <a:latin typeface="Arial" charset="0"/>
              </a:defRPr>
            </a:lvl3pPr>
            <a:lvl4pPr marL="1600200" indent="-228600" defTabSz="931863" eaLnBrk="0" hangingPunct="0">
              <a:defRPr sz="1400">
                <a:solidFill>
                  <a:schemeClr val="tx1"/>
                </a:solidFill>
                <a:latin typeface="Arial" charset="0"/>
              </a:defRPr>
            </a:lvl4pPr>
            <a:lvl5pPr marL="2057400" indent="-228600" defTabSz="931863" eaLnBrk="0" hangingPunct="0">
              <a:defRPr sz="1400">
                <a:solidFill>
                  <a:schemeClr val="tx1"/>
                </a:solidFill>
                <a:latin typeface="Arial" charset="0"/>
              </a:defRPr>
            </a:lvl5pPr>
            <a:lvl6pPr marL="2514600" indent="-228600" defTabSz="931863" eaLnBrk="0" fontAlgn="base" hangingPunct="0">
              <a:spcBef>
                <a:spcPct val="0"/>
              </a:spcBef>
              <a:spcAft>
                <a:spcPct val="0"/>
              </a:spcAft>
              <a:defRPr sz="1400">
                <a:solidFill>
                  <a:schemeClr val="tx1"/>
                </a:solidFill>
                <a:latin typeface="Arial" charset="0"/>
              </a:defRPr>
            </a:lvl6pPr>
            <a:lvl7pPr marL="2971800" indent="-228600" defTabSz="931863" eaLnBrk="0" fontAlgn="base" hangingPunct="0">
              <a:spcBef>
                <a:spcPct val="0"/>
              </a:spcBef>
              <a:spcAft>
                <a:spcPct val="0"/>
              </a:spcAft>
              <a:defRPr sz="1400">
                <a:solidFill>
                  <a:schemeClr val="tx1"/>
                </a:solidFill>
                <a:latin typeface="Arial" charset="0"/>
              </a:defRPr>
            </a:lvl7pPr>
            <a:lvl8pPr marL="3429000" indent="-228600" defTabSz="931863" eaLnBrk="0" fontAlgn="base" hangingPunct="0">
              <a:spcBef>
                <a:spcPct val="0"/>
              </a:spcBef>
              <a:spcAft>
                <a:spcPct val="0"/>
              </a:spcAft>
              <a:defRPr sz="1400">
                <a:solidFill>
                  <a:schemeClr val="tx1"/>
                </a:solidFill>
                <a:latin typeface="Arial" charset="0"/>
              </a:defRPr>
            </a:lvl8pPr>
            <a:lvl9pPr marL="3886200" indent="-228600" defTabSz="931863" eaLnBrk="0" fontAlgn="base" hangingPunct="0">
              <a:spcBef>
                <a:spcPct val="0"/>
              </a:spcBef>
              <a:spcAft>
                <a:spcPct val="0"/>
              </a:spcAft>
              <a:defRPr sz="1400">
                <a:solidFill>
                  <a:schemeClr val="tx1"/>
                </a:solidFill>
                <a:latin typeface="Arial" charset="0"/>
              </a:defRPr>
            </a:lvl9pPr>
          </a:lstStyle>
          <a:p>
            <a:pPr eaLnBrk="1" hangingPunct="1"/>
            <a:r>
              <a:rPr lang="en-US" sz="1200">
                <a:solidFill>
                  <a:prstClr val="black"/>
                </a:solidFill>
              </a:rPr>
              <a:t>Oct 2, 2008</a:t>
            </a:r>
          </a:p>
        </p:txBody>
      </p:sp>
      <p:sp>
        <p:nvSpPr>
          <p:cNvPr id="3584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400">
                <a:solidFill>
                  <a:schemeClr val="tx1"/>
                </a:solidFill>
                <a:latin typeface="Arial" charset="0"/>
              </a:defRPr>
            </a:lvl1pPr>
            <a:lvl2pPr marL="742950" indent="-285750" defTabSz="931863" eaLnBrk="0" hangingPunct="0">
              <a:defRPr sz="1400">
                <a:solidFill>
                  <a:schemeClr val="tx1"/>
                </a:solidFill>
                <a:latin typeface="Arial" charset="0"/>
              </a:defRPr>
            </a:lvl2pPr>
            <a:lvl3pPr marL="1143000" indent="-228600" defTabSz="931863" eaLnBrk="0" hangingPunct="0">
              <a:defRPr sz="1400">
                <a:solidFill>
                  <a:schemeClr val="tx1"/>
                </a:solidFill>
                <a:latin typeface="Arial" charset="0"/>
              </a:defRPr>
            </a:lvl3pPr>
            <a:lvl4pPr marL="1600200" indent="-228600" defTabSz="931863" eaLnBrk="0" hangingPunct="0">
              <a:defRPr sz="1400">
                <a:solidFill>
                  <a:schemeClr val="tx1"/>
                </a:solidFill>
                <a:latin typeface="Arial" charset="0"/>
              </a:defRPr>
            </a:lvl4pPr>
            <a:lvl5pPr marL="2057400" indent="-228600" defTabSz="931863" eaLnBrk="0" hangingPunct="0">
              <a:defRPr sz="1400">
                <a:solidFill>
                  <a:schemeClr val="tx1"/>
                </a:solidFill>
                <a:latin typeface="Arial" charset="0"/>
              </a:defRPr>
            </a:lvl5pPr>
            <a:lvl6pPr marL="2514600" indent="-228600" defTabSz="931863" eaLnBrk="0" fontAlgn="base" hangingPunct="0">
              <a:spcBef>
                <a:spcPct val="0"/>
              </a:spcBef>
              <a:spcAft>
                <a:spcPct val="0"/>
              </a:spcAft>
              <a:defRPr sz="1400">
                <a:solidFill>
                  <a:schemeClr val="tx1"/>
                </a:solidFill>
                <a:latin typeface="Arial" charset="0"/>
              </a:defRPr>
            </a:lvl6pPr>
            <a:lvl7pPr marL="2971800" indent="-228600" defTabSz="931863" eaLnBrk="0" fontAlgn="base" hangingPunct="0">
              <a:spcBef>
                <a:spcPct val="0"/>
              </a:spcBef>
              <a:spcAft>
                <a:spcPct val="0"/>
              </a:spcAft>
              <a:defRPr sz="1400">
                <a:solidFill>
                  <a:schemeClr val="tx1"/>
                </a:solidFill>
                <a:latin typeface="Arial" charset="0"/>
              </a:defRPr>
            </a:lvl7pPr>
            <a:lvl8pPr marL="3429000" indent="-228600" defTabSz="931863" eaLnBrk="0" fontAlgn="base" hangingPunct="0">
              <a:spcBef>
                <a:spcPct val="0"/>
              </a:spcBef>
              <a:spcAft>
                <a:spcPct val="0"/>
              </a:spcAft>
              <a:defRPr sz="1400">
                <a:solidFill>
                  <a:schemeClr val="tx1"/>
                </a:solidFill>
                <a:latin typeface="Arial" charset="0"/>
              </a:defRPr>
            </a:lvl8pPr>
            <a:lvl9pPr marL="3886200" indent="-228600" defTabSz="931863" eaLnBrk="0" fontAlgn="base" hangingPunct="0">
              <a:spcBef>
                <a:spcPct val="0"/>
              </a:spcBef>
              <a:spcAft>
                <a:spcPct val="0"/>
              </a:spcAft>
              <a:defRPr sz="1400">
                <a:solidFill>
                  <a:schemeClr val="tx1"/>
                </a:solidFill>
                <a:latin typeface="Arial" charset="0"/>
              </a:defRPr>
            </a:lvl9pPr>
          </a:lstStyle>
          <a:p>
            <a:pPr eaLnBrk="1" hangingPunct="1"/>
            <a:fld id="{1E7365C8-1D43-4427-9E8E-BF3E3F6D7C25}" type="slidenum">
              <a:rPr lang="en-US" sz="1200">
                <a:solidFill>
                  <a:prstClr val="black"/>
                </a:solidFill>
              </a:rPr>
              <a:pPr eaLnBrk="1" hangingPunct="1"/>
              <a:t>54</a:t>
            </a:fld>
            <a:endParaRPr lang="en-US" sz="1200">
              <a:solidFill>
                <a:prstClr val="black"/>
              </a:solidFill>
            </a:endParaRPr>
          </a:p>
        </p:txBody>
      </p:sp>
      <p:sp>
        <p:nvSpPr>
          <p:cNvPr id="35845" name="Rectangle 2"/>
          <p:cNvSpPr>
            <a:spLocks noGrp="1" noRot="1" noChangeAspect="1" noChangeArrowheads="1" noTextEdit="1"/>
          </p:cNvSpPr>
          <p:nvPr>
            <p:ph type="sldImg"/>
          </p:nvPr>
        </p:nvSpPr>
        <p:spPr>
          <a:ln/>
        </p:spPr>
      </p:sp>
      <p:sp>
        <p:nvSpPr>
          <p:cNvPr id="358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2003 Nobel Prize in Chemistry was awarded to Roderick MacKinnon at the Rockefeller University</a:t>
            </a:r>
            <a:r>
              <a:rPr lang="en-US" baseline="0" dirty="0" smtClean="0"/>
              <a:t> for determining the structure of the Potassium Channel in cell membranes of nearly all living cells.  In many ways, this structure was the culmination of more than 200 years of effort to understand the physical basis for animal electricity, well known from the famed electric eel appropriately named by Linnaeus, explored by Luigi Galvani, in the squid axon by Hodgkin and Huxley. </a:t>
            </a:r>
          </a:p>
          <a:p>
            <a:endParaRPr lang="en-US" baseline="0" dirty="0" smtClean="0"/>
          </a:p>
          <a:p>
            <a:r>
              <a:rPr lang="en-US" baseline="0" dirty="0" smtClean="0"/>
              <a:t>But it is the electric eel, and other strongly electric fish that inspires the imagination of most people.  </a:t>
            </a:r>
          </a:p>
          <a:p>
            <a:endParaRPr lang="en-US" baseline="0" dirty="0" smtClean="0"/>
          </a:p>
          <a:p>
            <a:endParaRPr lang="en-US" dirty="0"/>
          </a:p>
        </p:txBody>
      </p:sp>
      <p:sp>
        <p:nvSpPr>
          <p:cNvPr id="4" name="Header Placeholder 3"/>
          <p:cNvSpPr>
            <a:spLocks noGrp="1"/>
          </p:cNvSpPr>
          <p:nvPr>
            <p:ph type="hdr" sz="quarter" idx="10"/>
          </p:nvPr>
        </p:nvSpPr>
        <p:spPr/>
        <p:txBody>
          <a:bodyPr/>
          <a:lstStyle/>
          <a:p>
            <a:pPr>
              <a:defRPr/>
            </a:pPr>
            <a:r>
              <a:rPr lang="en-US" smtClean="0"/>
              <a:t>Sokendai Graduate University		</a:t>
            </a:r>
            <a:endParaRPr lang="en-US"/>
          </a:p>
        </p:txBody>
      </p:sp>
      <p:sp>
        <p:nvSpPr>
          <p:cNvPr id="5" name="Date Placeholder 4"/>
          <p:cNvSpPr>
            <a:spLocks noGrp="1"/>
          </p:cNvSpPr>
          <p:nvPr>
            <p:ph type="dt" idx="11"/>
          </p:nvPr>
        </p:nvSpPr>
        <p:spPr/>
        <p:txBody>
          <a:bodyPr/>
          <a:lstStyle/>
          <a:p>
            <a:pPr>
              <a:defRPr/>
            </a:pPr>
            <a:r>
              <a:rPr lang="en-US" smtClean="0"/>
              <a:t>June 25-27, 2008</a:t>
            </a:r>
            <a:endParaRPr lang="en-US"/>
          </a:p>
        </p:txBody>
      </p:sp>
      <p:sp>
        <p:nvSpPr>
          <p:cNvPr id="6" name="Slide Number Placeholder 5"/>
          <p:cNvSpPr>
            <a:spLocks noGrp="1"/>
          </p:cNvSpPr>
          <p:nvPr>
            <p:ph type="sldNum" sz="quarter" idx="12"/>
          </p:nvPr>
        </p:nvSpPr>
        <p:spPr/>
        <p:txBody>
          <a:bodyPr/>
          <a:lstStyle/>
          <a:p>
            <a:pPr>
              <a:defRPr/>
            </a:pPr>
            <a:fld id="{18281236-DDD8-400D-94CA-23BE92C39995}" type="slidenum">
              <a:rPr lang="en-US" smtClean="0"/>
              <a:pPr>
                <a:defRPr/>
              </a:pPr>
              <a:t>3</a:t>
            </a:fld>
            <a:endParaRPr lang="en-US"/>
          </a:p>
        </p:txBody>
      </p:sp>
    </p:spTree>
    <p:extLst>
      <p:ext uri="{BB962C8B-B14F-4D97-AF65-F5344CB8AC3E}">
        <p14:creationId xmlns:p14="http://schemas.microsoft.com/office/powerpoint/2010/main" val="377574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a:noFill/>
        </p:spPr>
        <p:txBody>
          <a:bodyPr/>
          <a:lstStyle/>
          <a:p>
            <a:r>
              <a:rPr lang="en-US" smtClean="0"/>
              <a:t>Sokendai Graduate University		</a:t>
            </a:r>
          </a:p>
        </p:txBody>
      </p:sp>
      <p:sp>
        <p:nvSpPr>
          <p:cNvPr id="81923" name="Rectangle 3"/>
          <p:cNvSpPr>
            <a:spLocks noGrp="1" noChangeArrowheads="1"/>
          </p:cNvSpPr>
          <p:nvPr>
            <p:ph type="dt" sz="quarter" idx="1"/>
          </p:nvPr>
        </p:nvSpPr>
        <p:spPr>
          <a:noFill/>
        </p:spPr>
        <p:txBody>
          <a:bodyPr/>
          <a:lstStyle/>
          <a:p>
            <a:r>
              <a:rPr lang="en-US" smtClean="0"/>
              <a:t>June 25-27, 2008</a:t>
            </a:r>
          </a:p>
        </p:txBody>
      </p:sp>
      <p:sp>
        <p:nvSpPr>
          <p:cNvPr id="81924" name="Rectangle 7"/>
          <p:cNvSpPr>
            <a:spLocks noGrp="1" noChangeArrowheads="1"/>
          </p:cNvSpPr>
          <p:nvPr>
            <p:ph type="sldNum" sz="quarter" idx="5"/>
          </p:nvPr>
        </p:nvSpPr>
        <p:spPr>
          <a:noFill/>
        </p:spPr>
        <p:txBody>
          <a:bodyPr/>
          <a:lstStyle/>
          <a:p>
            <a:fld id="{2A4ABA0A-9217-45EA-AC74-493AAFD2068E}" type="slidenum">
              <a:rPr lang="en-US" smtClean="0"/>
              <a:pPr/>
              <a:t>4</a:t>
            </a:fld>
            <a:endParaRPr lang="en-US" smtClean="0"/>
          </a:p>
        </p:txBody>
      </p:sp>
      <p:sp>
        <p:nvSpPr>
          <p:cNvPr id="81925" name="Rectangle 2"/>
          <p:cNvSpPr>
            <a:spLocks noGrp="1" noRot="1" noChangeAspect="1" noChangeArrowheads="1" noTextEdit="1"/>
          </p:cNvSpPr>
          <p:nvPr>
            <p:ph type="sldImg"/>
          </p:nvPr>
        </p:nvSpPr>
        <p:spPr>
          <a:xfrm>
            <a:off x="1104900" y="696913"/>
            <a:ext cx="4648200" cy="3486150"/>
          </a:xfrm>
          <a:ln/>
        </p:spPr>
      </p:sp>
      <p:sp>
        <p:nvSpPr>
          <p:cNvPr id="81926" name="Rectangle 3"/>
          <p:cNvSpPr>
            <a:spLocks noGrp="1" noChangeArrowheads="1"/>
          </p:cNvSpPr>
          <p:nvPr>
            <p:ph type="body" idx="1"/>
          </p:nvPr>
        </p:nvSpPr>
        <p:spPr>
          <a:noFill/>
          <a:ln/>
        </p:spPr>
        <p:txBody>
          <a:bodyPr/>
          <a:lstStyle/>
          <a:p>
            <a:pPr eaLnBrk="1" hangingPunct="1"/>
            <a:r>
              <a:rPr lang="en-US" dirty="0" smtClean="0"/>
              <a:t>Interest in bio </a:t>
            </a:r>
            <a:r>
              <a:rPr lang="en-US" dirty="0" err="1" smtClean="0"/>
              <a:t>electrogenesis</a:t>
            </a:r>
            <a:r>
              <a:rPr lang="en-US" dirty="0" smtClean="0"/>
              <a:t> </a:t>
            </a:r>
            <a:r>
              <a:rPr lang="en-US" baseline="0" dirty="0" smtClean="0"/>
              <a:t>dates back to the discoveries of animal electricity by Luigi Galvani and fascination with the strongly electric fish brought back to European salons from South America, Africa, and the </a:t>
            </a:r>
            <a:r>
              <a:rPr lang="en-US" baseline="0" dirty="0" err="1" smtClean="0"/>
              <a:t>medeterranian</a:t>
            </a:r>
            <a:r>
              <a:rPr lang="en-US" baseline="0" dirty="0" smtClean="0"/>
              <a:t>.  The anatomy of the electric eel apparently inspired Volta’s voltaic pile</a:t>
            </a:r>
          </a:p>
          <a:p>
            <a:pPr eaLnBrk="1" hangingPunct="1"/>
            <a:r>
              <a:rPr lang="en-US" dirty="0" smtClean="0"/>
              <a:t>Darwin was puzzled by the strong  electric organs of fishes which offered </a:t>
            </a:r>
            <a:r>
              <a:rPr lang="en-US" sz="1000" dirty="0" smtClean="0"/>
              <a:t>even more serious difficulty for his</a:t>
            </a:r>
            <a:r>
              <a:rPr lang="en-US" sz="1000" baseline="0" dirty="0" smtClean="0"/>
              <a:t> theory of natural selection. </a:t>
            </a:r>
          </a:p>
          <a:p>
            <a:pPr eaLnBrk="1" hangingPunct="1"/>
            <a:r>
              <a:rPr lang="en-US" dirty="0" smtClean="0"/>
              <a:t>It</a:t>
            </a:r>
            <a:r>
              <a:rPr lang="en-US" baseline="0" dirty="0" smtClean="0"/>
              <a:t> may have been a case of special difficulty, but evolutionary theory survived it, although Darwin’s puzzle wasn’t solved for nearly 100 years.</a:t>
            </a:r>
            <a:endParaRPr lang="en-US" dirty="0" smtClean="0"/>
          </a:p>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6427"/>
            <a:ext cx="5486400" cy="4183063"/>
          </a:xfrm>
          <a:prstGeom prst="rect">
            <a:avLst/>
          </a:prstGeom>
        </p:spPr>
        <p:txBody>
          <a:bodyPr/>
          <a:lstStyle/>
          <a:p>
            <a:r>
              <a:rPr lang="en-US" dirty="0" smtClean="0"/>
              <a:t>It was the discovery of weak </a:t>
            </a:r>
            <a:r>
              <a:rPr lang="en-US" dirty="0" err="1" smtClean="0"/>
              <a:t>electrogenesis</a:t>
            </a:r>
            <a:r>
              <a:rPr lang="en-US" dirty="0" smtClean="0"/>
              <a:t> in </a:t>
            </a:r>
            <a:r>
              <a:rPr lang="en-US" dirty="0" err="1" smtClean="0"/>
              <a:t>Gymnarchus</a:t>
            </a:r>
            <a:r>
              <a:rPr lang="en-US" dirty="0" smtClean="0"/>
              <a:t> in 1951 by</a:t>
            </a:r>
            <a:r>
              <a:rPr lang="en-US" baseline="0" dirty="0" smtClean="0"/>
              <a:t> Hans </a:t>
            </a:r>
            <a:r>
              <a:rPr lang="en-US" baseline="0" dirty="0" err="1" smtClean="0"/>
              <a:t>Lissmann</a:t>
            </a:r>
            <a:r>
              <a:rPr lang="en-US" baseline="0" dirty="0" smtClean="0"/>
              <a:t> of Cambridge University that led to the discovery of electroreception</a:t>
            </a:r>
          </a:p>
          <a:p>
            <a:r>
              <a:rPr lang="en-US" baseline="0" dirty="0" smtClean="0"/>
              <a:t>And the subsequent discovery of Active electrolocation of objects in 1958</a:t>
            </a:r>
          </a:p>
          <a:p>
            <a:r>
              <a:rPr lang="en-US" baseline="0" dirty="0" smtClean="0"/>
              <a:t>Of passive electrolocation in animals with just electroreceptors</a:t>
            </a:r>
          </a:p>
          <a:p>
            <a:r>
              <a:rPr lang="en-US" baseline="0" dirty="0" smtClean="0"/>
              <a:t>And of electrical communication, </a:t>
            </a:r>
          </a:p>
          <a:p>
            <a:r>
              <a:rPr lang="en-US" baseline="0" dirty="0" smtClean="0"/>
              <a:t>It was clear that </a:t>
            </a:r>
            <a:r>
              <a:rPr lang="en-US" baseline="0" dirty="0" err="1" smtClean="0"/>
              <a:t>mulitiple</a:t>
            </a:r>
            <a:r>
              <a:rPr lang="en-US" baseline="0" dirty="0" smtClean="0"/>
              <a:t> functions for weak electric organs served as the intermediate step in the </a:t>
            </a:r>
            <a:r>
              <a:rPr lang="en-US" baseline="0" dirty="0" err="1" smtClean="0"/>
              <a:t>evolutin</a:t>
            </a:r>
            <a:r>
              <a:rPr lang="en-US" baseline="0" dirty="0" smtClean="0"/>
              <a:t> of strong </a:t>
            </a:r>
            <a:r>
              <a:rPr lang="en-US" baseline="0" dirty="0" err="1" smtClean="0"/>
              <a:t>dicharges</a:t>
            </a:r>
            <a:r>
              <a:rPr lang="en-US" baseline="0" dirty="0" smtClean="0"/>
              <a:t> that puzzled Darwin. </a:t>
            </a:r>
          </a:p>
          <a:p>
            <a:endParaRPr lang="en-US" baseline="0" dirty="0" smtClean="0"/>
          </a:p>
          <a:p>
            <a:r>
              <a:rPr lang="en-US" baseline="0" dirty="0" smtClean="0"/>
              <a:t>Functional electroreceptors were discovered soon afterwards.</a:t>
            </a:r>
            <a:endParaRPr lang="en-US" dirty="0"/>
          </a:p>
        </p:txBody>
      </p:sp>
      <p:sp>
        <p:nvSpPr>
          <p:cNvPr id="4" name="Header Placeholder 3"/>
          <p:cNvSpPr>
            <a:spLocks noGrp="1"/>
          </p:cNvSpPr>
          <p:nvPr>
            <p:ph type="hdr" sz="quarter" idx="10"/>
          </p:nvPr>
        </p:nvSpPr>
        <p:spPr>
          <a:xfrm>
            <a:off x="0" y="0"/>
            <a:ext cx="2971800" cy="465138"/>
          </a:xfrm>
          <a:prstGeom prst="rect">
            <a:avLst/>
          </a:prstGeom>
        </p:spPr>
        <p:txBody>
          <a:bodyPr/>
          <a:lstStyle/>
          <a:p>
            <a:pPr>
              <a:defRPr/>
            </a:pPr>
            <a:r>
              <a:rPr lang="en-US" smtClean="0">
                <a:solidFill>
                  <a:prstClr val="black"/>
                </a:solidFill>
              </a:rPr>
              <a:t>Sokendai Graduate University		</a:t>
            </a:r>
            <a:endParaRPr lang="en-US">
              <a:solidFill>
                <a:prstClr val="black"/>
              </a:solidFill>
            </a:endParaRPr>
          </a:p>
        </p:txBody>
      </p:sp>
      <p:sp>
        <p:nvSpPr>
          <p:cNvPr id="5" name="Date Placeholder 4"/>
          <p:cNvSpPr>
            <a:spLocks noGrp="1"/>
          </p:cNvSpPr>
          <p:nvPr>
            <p:ph type="dt" idx="11"/>
          </p:nvPr>
        </p:nvSpPr>
        <p:spPr>
          <a:xfrm>
            <a:off x="3884613" y="0"/>
            <a:ext cx="2971800" cy="465138"/>
          </a:xfrm>
          <a:prstGeom prst="rect">
            <a:avLst/>
          </a:prstGeom>
        </p:spPr>
        <p:txBody>
          <a:bodyPr/>
          <a:lstStyle/>
          <a:p>
            <a:pPr>
              <a:defRPr/>
            </a:pPr>
            <a:r>
              <a:rPr lang="en-US" smtClean="0">
                <a:solidFill>
                  <a:prstClr val="black"/>
                </a:solidFill>
              </a:rPr>
              <a:t>June 25-27, 2008</a:t>
            </a:r>
            <a:endParaRPr lang="en-US">
              <a:solidFill>
                <a:prstClr val="black"/>
              </a:solidFill>
            </a:endParaRPr>
          </a:p>
        </p:txBody>
      </p:sp>
      <p:sp>
        <p:nvSpPr>
          <p:cNvPr id="6" name="Slide Number Placeholder 5"/>
          <p:cNvSpPr>
            <a:spLocks noGrp="1"/>
          </p:cNvSpPr>
          <p:nvPr>
            <p:ph type="sldNum" sz="quarter" idx="12"/>
          </p:nvPr>
        </p:nvSpPr>
        <p:spPr>
          <a:xfrm>
            <a:off x="3884613" y="8829675"/>
            <a:ext cx="2971800" cy="465138"/>
          </a:xfrm>
          <a:prstGeom prst="rect">
            <a:avLst/>
          </a:prstGeom>
        </p:spPr>
        <p:txBody>
          <a:bodyPr/>
          <a:lstStyle/>
          <a:p>
            <a:pPr>
              <a:defRPr/>
            </a:pPr>
            <a:fld id="{18281236-DDD8-400D-94CA-23BE92C39995}"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3320423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 will focus on diversity</a:t>
            </a:r>
            <a:r>
              <a:rPr lang="en-US" baseline="0" dirty="0" smtClean="0"/>
              <a:t> in </a:t>
            </a:r>
            <a:r>
              <a:rPr lang="en-US" baseline="0" dirty="0" err="1" smtClean="0"/>
              <a:t>electrogenesis</a:t>
            </a:r>
            <a:r>
              <a:rPr lang="en-US" baseline="0" dirty="0" smtClean="0"/>
              <a:t>,  as represented by its expression in the electric organ discharge signals used by weakly electric fish for communication and electrolocation. </a:t>
            </a:r>
          </a:p>
          <a:p>
            <a:endParaRPr lang="en-US" baseline="0" dirty="0" smtClean="0"/>
          </a:p>
          <a:p>
            <a:r>
              <a:rPr lang="en-US" baseline="0" dirty="0" smtClean="0"/>
              <a:t>In my talk I will point to a number of evolutionary milestones – innovations in either the generation or the reception of signals that coincided, and may have played a key role in promoting the biodiversity of two major groups of electric fishes evolving independently.  </a:t>
            </a:r>
            <a:endParaRPr lang="en-US" dirty="0"/>
          </a:p>
        </p:txBody>
      </p:sp>
      <p:sp>
        <p:nvSpPr>
          <p:cNvPr id="4" name="Header Placeholder 3"/>
          <p:cNvSpPr>
            <a:spLocks noGrp="1"/>
          </p:cNvSpPr>
          <p:nvPr>
            <p:ph type="hdr" sz="quarter" idx="10"/>
          </p:nvPr>
        </p:nvSpPr>
        <p:spPr/>
        <p:txBody>
          <a:bodyPr/>
          <a:lstStyle/>
          <a:p>
            <a:pPr>
              <a:defRPr/>
            </a:pPr>
            <a:r>
              <a:rPr lang="en-US" smtClean="0"/>
              <a:t>Sokendai Graduate University		</a:t>
            </a:r>
            <a:endParaRPr lang="en-US"/>
          </a:p>
        </p:txBody>
      </p:sp>
      <p:sp>
        <p:nvSpPr>
          <p:cNvPr id="5" name="Date Placeholder 4"/>
          <p:cNvSpPr>
            <a:spLocks noGrp="1"/>
          </p:cNvSpPr>
          <p:nvPr>
            <p:ph type="dt" idx="11"/>
          </p:nvPr>
        </p:nvSpPr>
        <p:spPr/>
        <p:txBody>
          <a:bodyPr/>
          <a:lstStyle/>
          <a:p>
            <a:pPr>
              <a:defRPr/>
            </a:pPr>
            <a:r>
              <a:rPr lang="en-US" smtClean="0"/>
              <a:t>June 25-27, 2008</a:t>
            </a:r>
            <a:endParaRPr lang="en-US"/>
          </a:p>
        </p:txBody>
      </p:sp>
      <p:sp>
        <p:nvSpPr>
          <p:cNvPr id="6" name="Slide Number Placeholder 5"/>
          <p:cNvSpPr>
            <a:spLocks noGrp="1"/>
          </p:cNvSpPr>
          <p:nvPr>
            <p:ph type="sldNum" sz="quarter" idx="12"/>
          </p:nvPr>
        </p:nvSpPr>
        <p:spPr/>
        <p:txBody>
          <a:bodyPr/>
          <a:lstStyle/>
          <a:p>
            <a:pPr>
              <a:defRPr/>
            </a:pPr>
            <a:fld id="{18281236-DDD8-400D-94CA-23BE92C39995}" type="slidenum">
              <a:rPr lang="en-US" smtClean="0"/>
              <a:pPr>
                <a:defRPr/>
              </a:pPr>
              <a:t>9</a:t>
            </a:fld>
            <a:endParaRPr lang="en-US"/>
          </a:p>
        </p:txBody>
      </p:sp>
    </p:spTree>
    <p:extLst>
      <p:ext uri="{BB962C8B-B14F-4D97-AF65-F5344CB8AC3E}">
        <p14:creationId xmlns:p14="http://schemas.microsoft.com/office/powerpoint/2010/main" val="2152476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6427"/>
            <a:ext cx="5486400" cy="4183063"/>
          </a:xfrm>
          <a:prstGeom prst="rect">
            <a:avLst/>
          </a:prstGeom>
        </p:spPr>
        <p:txBody>
          <a:bodyPr/>
          <a:lstStyle/>
          <a:p>
            <a:r>
              <a:rPr lang="en-US" dirty="0" smtClean="0"/>
              <a:t>Many students have asked me how I got started in biology and what has directed me on my career path.</a:t>
            </a:r>
          </a:p>
          <a:p>
            <a:r>
              <a:rPr lang="en-US" dirty="0" smtClean="0"/>
              <a:t>I have to admit that what inspires me has been the opportunity to make discoveries about the natural world. </a:t>
            </a:r>
          </a:p>
          <a:p>
            <a:endParaRPr lang="en-US" dirty="0"/>
          </a:p>
          <a:p>
            <a:r>
              <a:rPr lang="en-US" dirty="0" smtClean="0"/>
              <a:t>I have never been a strong theoretical scientist, nor one who does clever experiments.  Instead I have been willing to </a:t>
            </a:r>
            <a:r>
              <a:rPr lang="en-US" dirty="0" err="1" smtClean="0"/>
              <a:t>expore</a:t>
            </a:r>
            <a:r>
              <a:rPr lang="en-US" dirty="0" smtClean="0"/>
              <a:t> the world and to look in new places or at problems in a new way, and I have made descriptions of what I have seen.  </a:t>
            </a:r>
          </a:p>
          <a:p>
            <a:r>
              <a:rPr lang="en-US" dirty="0" smtClean="0"/>
              <a:t>I think one of the most interesting things I have observed and helped discover was an entire flock of </a:t>
            </a:r>
            <a:endParaRPr lang="en-US" dirty="0"/>
          </a:p>
          <a:p>
            <a:r>
              <a:rPr lang="en-US" dirty="0" smtClean="0"/>
              <a:t>In 2002</a:t>
            </a:r>
            <a:r>
              <a:rPr lang="en-US" baseline="0" dirty="0" smtClean="0"/>
              <a:t> after more than 25 years, John Sullivan, Sebastien Lavoue and I published the first description of a species flock of electric fishes from Gabon.  </a:t>
            </a:r>
          </a:p>
          <a:p>
            <a:endParaRPr lang="en-US" baseline="0" dirty="0" smtClean="0"/>
          </a:p>
          <a:p>
            <a:r>
              <a:rPr lang="en-US" baseline="0" dirty="0" smtClean="0"/>
              <a:t>We used to call them the Gabon – clade of </a:t>
            </a:r>
            <a:r>
              <a:rPr lang="en-US" i="1" baseline="0" dirty="0" smtClean="0"/>
              <a:t>Brienomyrus</a:t>
            </a:r>
            <a:r>
              <a:rPr lang="en-US" i="0" baseline="0" dirty="0" smtClean="0"/>
              <a:t> now they belong to the genus </a:t>
            </a:r>
            <a:r>
              <a:rPr lang="en-US" i="1" baseline="0" dirty="0" err="1" smtClean="0"/>
              <a:t>Paramormyrops</a:t>
            </a:r>
            <a:r>
              <a:rPr lang="en-US" i="1" baseline="0" dirty="0" smtClean="0"/>
              <a:t>. </a:t>
            </a:r>
          </a:p>
          <a:p>
            <a:endParaRPr lang="en-US" baseline="0" dirty="0" smtClean="0"/>
          </a:p>
          <a:p>
            <a:r>
              <a:rPr lang="en-US" baseline="0" dirty="0" smtClean="0"/>
              <a:t>It consists of </a:t>
            </a:r>
            <a:r>
              <a:rPr lang="en-US" dirty="0" smtClean="0"/>
              <a:t>38 putative</a:t>
            </a:r>
            <a:r>
              <a:rPr lang="en-US" baseline="0" dirty="0" smtClean="0"/>
              <a:t> species, or</a:t>
            </a:r>
            <a:r>
              <a:rPr lang="en-US" dirty="0" smtClean="0"/>
              <a:t> OTUs</a:t>
            </a:r>
          </a:p>
          <a:p>
            <a:endParaRPr lang="en-US" dirty="0" smtClean="0"/>
          </a:p>
          <a:p>
            <a:r>
              <a:rPr lang="en-US" dirty="0" smtClean="0"/>
              <a:t>They form A monophyletic group.  It is endemic to Gabon,</a:t>
            </a:r>
            <a:r>
              <a:rPr lang="en-US" baseline="0" dirty="0" smtClean="0"/>
              <a:t> Cameroon, and Congo. </a:t>
            </a:r>
          </a:p>
          <a:p>
            <a:r>
              <a:rPr lang="en-US" baseline="0" dirty="0" smtClean="0"/>
              <a:t>They are </a:t>
            </a:r>
            <a:r>
              <a:rPr lang="en-US" baseline="0" dirty="0" err="1" smtClean="0"/>
              <a:t>distinguised</a:t>
            </a:r>
            <a:r>
              <a:rPr lang="en-US" baseline="0" dirty="0" smtClean="0"/>
              <a:t> by their diverse electric organ discharges.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BCF627F-0CFE-45DB-89C5-C48207E38182}" type="slidenum">
              <a:rPr lang="en-US" smtClean="0"/>
              <a:t>10</a:t>
            </a:fld>
            <a:endParaRPr lang="en-US"/>
          </a:p>
        </p:txBody>
      </p:sp>
      <p:sp>
        <p:nvSpPr>
          <p:cNvPr id="5" name="Header Placeholder 4"/>
          <p:cNvSpPr>
            <a:spLocks noGrp="1"/>
          </p:cNvSpPr>
          <p:nvPr>
            <p:ph type="hdr" sz="quarter" idx="11"/>
          </p:nvPr>
        </p:nvSpPr>
        <p:spPr>
          <a:xfrm>
            <a:off x="1" y="0"/>
            <a:ext cx="2972421" cy="465138"/>
          </a:xfrm>
          <a:prstGeom prst="rect">
            <a:avLst/>
          </a:prstGeom>
        </p:spPr>
        <p:txBody>
          <a:bodyPr/>
          <a:lstStyle/>
          <a:p>
            <a:endParaRPr lang="en-US" dirty="0"/>
          </a:p>
        </p:txBody>
      </p:sp>
      <p:sp>
        <p:nvSpPr>
          <p:cNvPr id="6" name="Date Placeholder 5"/>
          <p:cNvSpPr>
            <a:spLocks noGrp="1"/>
          </p:cNvSpPr>
          <p:nvPr>
            <p:ph type="dt" idx="12"/>
          </p:nvPr>
        </p:nvSpPr>
        <p:spPr>
          <a:xfrm>
            <a:off x="3884027" y="0"/>
            <a:ext cx="2972421" cy="465138"/>
          </a:xfrm>
          <a:prstGeom prst="rect">
            <a:avLst/>
          </a:prstGeom>
        </p:spPr>
        <p:txBody>
          <a:bodyPr/>
          <a:lstStyle/>
          <a:p>
            <a:fld id="{B31955E5-7134-4650-B7E9-48508DFF4DDC}" type="datetime1">
              <a:rPr lang="en-US" smtClean="0"/>
              <a:t>6/27/2013</a:t>
            </a:fld>
            <a:endParaRPr lang="en-US" dirty="0"/>
          </a:p>
        </p:txBody>
      </p:sp>
    </p:spTree>
    <p:extLst>
      <p:ext uri="{BB962C8B-B14F-4D97-AF65-F5344CB8AC3E}">
        <p14:creationId xmlns:p14="http://schemas.microsoft.com/office/powerpoint/2010/main" val="2649348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6427"/>
            <a:ext cx="5486400" cy="4183063"/>
          </a:xfrm>
          <a:prstGeom prst="rect">
            <a:avLst/>
          </a:prstGeom>
        </p:spPr>
        <p:txBody>
          <a:bodyPr/>
          <a:lstStyle/>
          <a:p>
            <a:endParaRPr lang="en-US"/>
          </a:p>
        </p:txBody>
      </p:sp>
      <p:sp>
        <p:nvSpPr>
          <p:cNvPr id="4" name="Header Placeholder 3"/>
          <p:cNvSpPr>
            <a:spLocks noGrp="1"/>
          </p:cNvSpPr>
          <p:nvPr>
            <p:ph type="hdr" sz="quarter" idx="10"/>
          </p:nvPr>
        </p:nvSpPr>
        <p:spPr>
          <a:xfrm>
            <a:off x="0" y="0"/>
            <a:ext cx="2971800" cy="465138"/>
          </a:xfrm>
          <a:prstGeom prst="rect">
            <a:avLst/>
          </a:prstGeom>
        </p:spPr>
        <p:txBody>
          <a:bodyPr/>
          <a:lstStyle/>
          <a:p>
            <a:pPr>
              <a:defRPr/>
            </a:pPr>
            <a:r>
              <a:rPr lang="en-US" smtClean="0">
                <a:solidFill>
                  <a:prstClr val="black"/>
                </a:solidFill>
              </a:rPr>
              <a:t>Sokendai Graduate University		</a:t>
            </a:r>
            <a:endParaRPr lang="en-US">
              <a:solidFill>
                <a:prstClr val="black"/>
              </a:solidFill>
            </a:endParaRPr>
          </a:p>
        </p:txBody>
      </p:sp>
      <p:sp>
        <p:nvSpPr>
          <p:cNvPr id="5" name="Date Placeholder 4"/>
          <p:cNvSpPr>
            <a:spLocks noGrp="1"/>
          </p:cNvSpPr>
          <p:nvPr>
            <p:ph type="dt" idx="11"/>
          </p:nvPr>
        </p:nvSpPr>
        <p:spPr>
          <a:xfrm>
            <a:off x="3884613" y="0"/>
            <a:ext cx="2971800" cy="465138"/>
          </a:xfrm>
          <a:prstGeom prst="rect">
            <a:avLst/>
          </a:prstGeom>
        </p:spPr>
        <p:txBody>
          <a:bodyPr/>
          <a:lstStyle/>
          <a:p>
            <a:pPr>
              <a:defRPr/>
            </a:pPr>
            <a:r>
              <a:rPr lang="en-US" smtClean="0">
                <a:solidFill>
                  <a:prstClr val="black"/>
                </a:solidFill>
              </a:rPr>
              <a:t>June 25-27, 2008</a:t>
            </a:r>
            <a:endParaRPr lang="en-US">
              <a:solidFill>
                <a:prstClr val="black"/>
              </a:solidFill>
            </a:endParaRPr>
          </a:p>
        </p:txBody>
      </p:sp>
      <p:sp>
        <p:nvSpPr>
          <p:cNvPr id="6" name="Slide Number Placeholder 5"/>
          <p:cNvSpPr>
            <a:spLocks noGrp="1"/>
          </p:cNvSpPr>
          <p:nvPr>
            <p:ph type="sldNum" sz="quarter" idx="12"/>
          </p:nvPr>
        </p:nvSpPr>
        <p:spPr>
          <a:xfrm>
            <a:off x="3884613" y="8829675"/>
            <a:ext cx="2971800" cy="465138"/>
          </a:xfrm>
          <a:prstGeom prst="rect">
            <a:avLst/>
          </a:prstGeom>
        </p:spPr>
        <p:txBody>
          <a:bodyPr/>
          <a:lstStyle/>
          <a:p>
            <a:pPr>
              <a:defRPr/>
            </a:pPr>
            <a:fld id="{18281236-DDD8-400D-94CA-23BE92C39995}"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930632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6427"/>
            <a:ext cx="5486400" cy="4183063"/>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ABCF627F-0CFE-45DB-89C5-C48207E38182}" type="slidenum">
              <a:rPr lang="en-US" smtClean="0"/>
              <a:t>13</a:t>
            </a:fld>
            <a:endParaRPr lang="en-US"/>
          </a:p>
        </p:txBody>
      </p:sp>
      <p:sp>
        <p:nvSpPr>
          <p:cNvPr id="5" name="Header Placeholder 4"/>
          <p:cNvSpPr>
            <a:spLocks noGrp="1"/>
          </p:cNvSpPr>
          <p:nvPr>
            <p:ph type="hdr" sz="quarter" idx="11"/>
          </p:nvPr>
        </p:nvSpPr>
        <p:spPr>
          <a:xfrm>
            <a:off x="1" y="0"/>
            <a:ext cx="2972421" cy="465138"/>
          </a:xfrm>
          <a:prstGeom prst="rect">
            <a:avLst/>
          </a:prstGeom>
        </p:spPr>
        <p:txBody>
          <a:bodyPr/>
          <a:lstStyle/>
          <a:p>
            <a:endParaRPr lang="en-US"/>
          </a:p>
        </p:txBody>
      </p:sp>
      <p:sp>
        <p:nvSpPr>
          <p:cNvPr id="6" name="Date Placeholder 5"/>
          <p:cNvSpPr>
            <a:spLocks noGrp="1"/>
          </p:cNvSpPr>
          <p:nvPr>
            <p:ph type="dt" idx="12"/>
          </p:nvPr>
        </p:nvSpPr>
        <p:spPr>
          <a:xfrm>
            <a:off x="3884027" y="0"/>
            <a:ext cx="2972421" cy="465138"/>
          </a:xfrm>
          <a:prstGeom prst="rect">
            <a:avLst/>
          </a:prstGeom>
        </p:spPr>
        <p:txBody>
          <a:bodyPr/>
          <a:lstStyle/>
          <a:p>
            <a:fld id="{17C3CE02-09F1-48E4-9D44-FBDF0FD16B19}" type="datetime1">
              <a:rPr lang="en-US" smtClean="0"/>
              <a:t>6/27/2013</a:t>
            </a:fld>
            <a:endParaRPr lang="en-US"/>
          </a:p>
        </p:txBody>
      </p:sp>
    </p:spTree>
    <p:extLst>
      <p:ext uri="{BB962C8B-B14F-4D97-AF65-F5344CB8AC3E}">
        <p14:creationId xmlns:p14="http://schemas.microsoft.com/office/powerpoint/2010/main" val="1554605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C537FC-D0EF-48AD-AD07-4A152BA17B89}"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BC70F3-867F-45E0-8384-19A7903B0468}"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EE414B-4056-4DC9-9E2C-EC5BFCB8B485}"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EB61B3-541A-4BE9-B4F1-3F220578F831}"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48AAAD-A380-482E-AB6E-C64164451530}"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9B8048-3B91-420F-8A46-FF2656920ADF}"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66439E-49CB-480E-8C3B-75F3981C9E75}"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22E2CD-701E-4761-9C7D-C5F3937FB630}"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79E5F6D-FC15-49A3-95D1-039C2D6B86C8}"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5F69F2-0904-43DB-84C6-A149652A107B}" type="slidenum">
              <a:rPr lang="en-US"/>
              <a:pPr>
                <a:defRPr/>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1032156-C8AE-4D49-A2FB-789DA63E797F}"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3CCBCB-3833-4C1B-89FE-97AAFBD99B62}"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F57BDC-90EC-4452-A5C3-149C877C7C22}" type="slidenum">
              <a:rPr lang="en-US"/>
              <a:pPr>
                <a:defRPr/>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099079-5C23-407A-A841-326D9DC7286F}" type="slidenum">
              <a:rPr lang="en-US"/>
              <a:pPr>
                <a:defRPr/>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705EE9-D245-42DF-82B0-F73A946E30F9}" type="slidenum">
              <a:rPr lang="en-US"/>
              <a:pPr>
                <a:defRPr/>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04A8F5-1CBD-44D0-BB3F-6842536D6C58}" type="slidenum">
              <a:rPr lang="en-US"/>
              <a:pPr>
                <a:defRPr/>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EA5B40-351C-46A5-BB7B-3767032AA9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79108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873EA0-ABE1-4FFB-9C72-0DC4CF1EA2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508717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EF4FFA-EF9A-4153-AF29-18F7F504E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624197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939A66-D46F-4466-B9DE-7E5A639F74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892808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FCFC19D-7E22-4731-998D-7655F39CFE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205642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D550B5-87B8-43F5-BD2B-01E32957AF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834384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1898F1-D0FC-4B33-9CF8-E3C41376F352}"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9F00762-F739-4690-B8CA-E59EB57AE0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98939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EF91B1-DB4F-459F-B456-38A7657E76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759493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1B7117-3879-4252-907E-DC2C66DDA9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137954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390A58-50EC-4024-B465-76FA3BE4A1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40583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44374A-2CF8-42D2-92C0-1C259F66D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6404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6DD96A-9A6F-4DC5-8864-76BFABECB0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587190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B32A42-0823-4267-AA6E-965978016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090001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97F1CA-832E-4359-958F-AA7055B0F1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60609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4CF7DE-1C59-44C6-AA2D-D964A2C6E8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922704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A4322-D1C1-4EAD-842B-0BD88882DA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409007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C97AF3-4C0F-406B-B6E4-6A0C2226080D}"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555FFE-C592-45A3-999C-135594D090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712184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CEFE49-62C7-4375-9810-2D12CDA201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388278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51FBE98-7D6A-43D4-9516-E22520F0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191495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0D0F21-39E5-4275-AD06-B8D74509E3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315135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B1D1EF-FE6B-4C98-A0F3-2E7E8D7F3D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481140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F324C1-E668-4CAE-832B-85B8B305DF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595290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464E36-3A8F-435F-9D29-768BA23D96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831314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B3DABC-7141-429D-87AB-03D9D4BB43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79811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C537FC-D0EF-48AD-AD07-4A152BA17B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30542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3CCBCB-3833-4C1B-89FE-97AAFBD99B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760722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FC02180-144E-47E8-9F69-44A6FEE62775}"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1898F1-D0FC-4B33-9CF8-E3C41376F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887443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C97AF3-4C0F-406B-B6E4-6A0C222608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5513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C02180-144E-47E8-9F69-44A6FEE62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896386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703AB6-C8CD-4864-88B0-835E29E86A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831801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0C04A5-7D29-4603-A61C-3892D17C13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58249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7F5975-2D6D-4C9D-9762-439A736674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66327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81C2D6-4DAA-4E40-8F9F-5A0695A57E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064784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BC70F3-867F-45E0-8384-19A7903B04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650873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EE414B-4056-4DC9-9E2C-EC5BFCB8B4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240661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FEB61B3-541A-4BE9-B4F1-3F220578F8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106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6703AB6-C8CD-4864-88B0-835E29E86ABF}"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C537FC-D0EF-48AD-AD07-4A152BA17B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483357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3CCBCB-3833-4C1B-89FE-97AAFBD99B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013820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1898F1-D0FC-4B33-9CF8-E3C41376F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06909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C97AF3-4C0F-406B-B6E4-6A0C222608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741363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C02180-144E-47E8-9F69-44A6FEE62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600970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703AB6-C8CD-4864-88B0-835E29E86A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131891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0C04A5-7D29-4603-A61C-3892D17C13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603064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7F5975-2D6D-4C9D-9762-439A736674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410472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81C2D6-4DAA-4E40-8F9F-5A0695A57E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014580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BC70F3-867F-45E0-8384-19A7903B04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040442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0C04A5-7D29-4603-A61C-3892D17C13EB}"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EE414B-4056-4DC9-9E2C-EC5BFCB8B4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132256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FEB61B3-541A-4BE9-B4F1-3F220578F8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512214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7F5975-2D6D-4C9D-9762-439A7366747A}"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81C2D6-4DAA-4E40-8F9F-5A0695A57E59}"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a:defRPr/>
            </a:pPr>
            <a:fld id="{ADF57B3C-5127-470F-9C8B-C2023D7FBC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52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4352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a:defRPr/>
            </a:pPr>
            <a:endParaRPr lang="en-US"/>
          </a:p>
        </p:txBody>
      </p:sp>
      <p:sp>
        <p:nvSpPr>
          <p:cNvPr id="4352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a:defRPr/>
            </a:pPr>
            <a:fld id="{CC86C705-4669-41AF-B858-CB37E6EA99D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a:defRPr/>
            </a:pPr>
            <a:fld id="{353B93FD-A4C7-44D9-8487-90540AEBFB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2172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a:defRPr/>
            </a:pPr>
            <a:fld id="{D99DD46B-BDC6-428C-879D-EDB33E43E8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282454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a:defRPr/>
            </a:pPr>
            <a:fld id="{ADF57B3C-5127-470F-9C8B-C2023D7FBC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700820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a:defRPr/>
            </a:pPr>
            <a:fld id="{ADF57B3C-5127-470F-9C8B-C2023D7FBC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90281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8.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oleObject" Target="../embeddings/oleObject1.bin"/><Relationship Id="rId10" Type="http://schemas.openxmlformats.org/officeDocument/2006/relationships/image" Target="../media/image30.png"/><Relationship Id="rId4" Type="http://schemas.openxmlformats.org/officeDocument/2006/relationships/image" Target="../media/image31.jpeg"/><Relationship Id="rId9"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2.png"/><Relationship Id="rId7" Type="http://schemas.openxmlformats.org/officeDocument/2006/relationships/oleObject" Target="../embeddings/oleObject5.bin"/><Relationship Id="rId12" Type="http://schemas.openxmlformats.org/officeDocument/2006/relationships/image" Target="../media/image35.w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8.png"/><Relationship Id="rId11" Type="http://schemas.openxmlformats.org/officeDocument/2006/relationships/image" Target="../media/image34.png"/><Relationship Id="rId5" Type="http://schemas.openxmlformats.org/officeDocument/2006/relationships/oleObject" Target="../embeddings/oleObject4.bin"/><Relationship Id="rId10" Type="http://schemas.openxmlformats.org/officeDocument/2006/relationships/image" Target="../media/image30.png"/><Relationship Id="rId4" Type="http://schemas.openxmlformats.org/officeDocument/2006/relationships/image" Target="../media/image33.png"/><Relationship Id="rId9"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video" Target="file:///C:\Users\Carl%20D.%20Hopkins\Documents\Writing\Lectures\Taxa%20Trees%20timing%20tones%20Japan%20Buffalo%20Rockefeller\2006_07_06_2-4_courtship.swf" TargetMode="Externa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video" Target="file:///C:\Users\Carl%20D.%20Hopkins\Documents\Writing\Lectures\Taxa%20Trees%20timing%20tones%20Japan%20Buffalo%20Rockefeller\Paramormyrops%20kingsleyae%20rasps.swf"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9.xml"/><Relationship Id="rId1" Type="http://schemas.openxmlformats.org/officeDocument/2006/relationships/tags" Target="../tags/tag3.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7.png"/><Relationship Id="rId7" Type="http://schemas.openxmlformats.org/officeDocument/2006/relationships/image" Target="../media/image71.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0.emf"/><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22.xml"/><Relationship Id="rId7" Type="http://schemas.openxmlformats.org/officeDocument/2006/relationships/oleObject" Target="../embeddings/oleObject9.bin"/><Relationship Id="rId2" Type="http://schemas.openxmlformats.org/officeDocument/2006/relationships/slideLayout" Target="../slideLayouts/slideLayout66.xml"/><Relationship Id="rId1" Type="http://schemas.openxmlformats.org/officeDocument/2006/relationships/vmlDrawing" Target="../drawings/vmlDrawing4.vml"/><Relationship Id="rId6" Type="http://schemas.openxmlformats.org/officeDocument/2006/relationships/image" Target="../media/image28.png"/><Relationship Id="rId5" Type="http://schemas.openxmlformats.org/officeDocument/2006/relationships/oleObject" Target="../embeddings/oleObject8.bin"/><Relationship Id="rId10" Type="http://schemas.openxmlformats.org/officeDocument/2006/relationships/image" Target="../media/image30.png"/><Relationship Id="rId4" Type="http://schemas.openxmlformats.org/officeDocument/2006/relationships/image" Target="../media/image31.jpeg"/><Relationship Id="rId9" Type="http://schemas.openxmlformats.org/officeDocument/2006/relationships/oleObject" Target="../embeddings/oleObject10.bin"/></Relationships>
</file>

<file path=ppt/slides/_rels/slide4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1.xml"/><Relationship Id="rId1" Type="http://schemas.openxmlformats.org/officeDocument/2006/relationships/vmlDrawing" Target="../drawings/vmlDrawing5.vml"/><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2.xml"/><Relationship Id="rId1" Type="http://schemas.openxmlformats.org/officeDocument/2006/relationships/vmlDrawing" Target="../drawings/vmlDrawing6.vml"/><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228600" y="152400"/>
            <a:ext cx="8763000" cy="990600"/>
          </a:xfrm>
        </p:spPr>
        <p:txBody>
          <a:bodyPr/>
          <a:lstStyle/>
          <a:p>
            <a:pPr eaLnBrk="1" hangingPunct="1"/>
            <a:r>
              <a:rPr lang="en-US" sz="2800" dirty="0">
                <a:solidFill>
                  <a:srgbClr val="FFFF00"/>
                </a:solidFill>
              </a:rPr>
              <a:t>Electric fish as a model system </a:t>
            </a:r>
            <a:r>
              <a:rPr lang="en-US" sz="2800" dirty="0" smtClean="0">
                <a:solidFill>
                  <a:srgbClr val="FFFF00"/>
                </a:solidFill>
              </a:rPr>
              <a:t/>
            </a:r>
            <a:br>
              <a:rPr lang="en-US" sz="2800" dirty="0" smtClean="0">
                <a:solidFill>
                  <a:srgbClr val="FFFF00"/>
                </a:solidFill>
              </a:rPr>
            </a:br>
            <a:r>
              <a:rPr lang="en-US" sz="2800" dirty="0" smtClean="0">
                <a:solidFill>
                  <a:srgbClr val="FFFF00"/>
                </a:solidFill>
              </a:rPr>
              <a:t>(in </a:t>
            </a:r>
            <a:r>
              <a:rPr lang="en-US" sz="2800" dirty="0">
                <a:solidFill>
                  <a:srgbClr val="FFFF00"/>
                </a:solidFill>
              </a:rPr>
              <a:t>neuroscience </a:t>
            </a:r>
            <a:r>
              <a:rPr lang="en-US" sz="2800" dirty="0" smtClean="0">
                <a:solidFill>
                  <a:srgbClr val="FFFF00"/>
                </a:solidFill>
              </a:rPr>
              <a:t>teaching)</a:t>
            </a:r>
            <a:endParaRPr lang="en-US" sz="1800" dirty="0" smtClean="0">
              <a:solidFill>
                <a:srgbClr val="FFFF00"/>
              </a:solidFill>
            </a:endParaRPr>
          </a:p>
        </p:txBody>
      </p:sp>
      <p:sp>
        <p:nvSpPr>
          <p:cNvPr id="11267" name="Rectangle 3"/>
          <p:cNvSpPr>
            <a:spLocks noGrp="1" noChangeArrowheads="1"/>
          </p:cNvSpPr>
          <p:nvPr>
            <p:ph type="subTitle" idx="1"/>
          </p:nvPr>
        </p:nvSpPr>
        <p:spPr>
          <a:xfrm>
            <a:off x="5910263" y="4343400"/>
            <a:ext cx="2887662" cy="838200"/>
          </a:xfrm>
        </p:spPr>
        <p:txBody>
          <a:bodyPr/>
          <a:lstStyle/>
          <a:p>
            <a:pPr eaLnBrk="1" hangingPunct="1">
              <a:lnSpc>
                <a:spcPct val="80000"/>
              </a:lnSpc>
            </a:pPr>
            <a:r>
              <a:rPr lang="en-US" sz="2000" dirty="0" smtClean="0">
                <a:solidFill>
                  <a:srgbClr val="FFFF00"/>
                </a:solidFill>
              </a:rPr>
              <a:t>Carl D. Hopkins</a:t>
            </a:r>
          </a:p>
          <a:p>
            <a:pPr eaLnBrk="1" hangingPunct="1">
              <a:lnSpc>
                <a:spcPct val="80000"/>
              </a:lnSpc>
            </a:pPr>
            <a:r>
              <a:rPr lang="en-US" sz="1600" dirty="0" smtClean="0">
                <a:solidFill>
                  <a:srgbClr val="FFFF00"/>
                </a:solidFill>
              </a:rPr>
              <a:t>Cornell University</a:t>
            </a:r>
          </a:p>
          <a:p>
            <a:pPr eaLnBrk="1" hangingPunct="1">
              <a:lnSpc>
                <a:spcPct val="80000"/>
              </a:lnSpc>
            </a:pPr>
            <a:r>
              <a:rPr lang="en-US" sz="1600" dirty="0" smtClean="0">
                <a:solidFill>
                  <a:srgbClr val="FFFF00"/>
                </a:solidFill>
              </a:rPr>
              <a:t>June 21, 2013</a:t>
            </a:r>
          </a:p>
          <a:p>
            <a:pPr eaLnBrk="1" hangingPunct="1">
              <a:lnSpc>
                <a:spcPct val="80000"/>
              </a:lnSpc>
            </a:pPr>
            <a:endParaRPr lang="en-US" sz="1600" dirty="0" smtClean="0">
              <a:solidFill>
                <a:srgbClr val="FFFF00"/>
              </a:solidFill>
            </a:endParaRPr>
          </a:p>
          <a:p>
            <a:pPr eaLnBrk="1" hangingPunct="1">
              <a:lnSpc>
                <a:spcPct val="80000"/>
              </a:lnSpc>
            </a:pPr>
            <a:r>
              <a:rPr lang="en-US" sz="1600" dirty="0" smtClean="0">
                <a:solidFill>
                  <a:srgbClr val="FFFF00"/>
                </a:solidFill>
              </a:rPr>
              <a:t>Craw-FLY</a:t>
            </a:r>
          </a:p>
          <a:p>
            <a:pPr eaLnBrk="1" hangingPunct="1">
              <a:lnSpc>
                <a:spcPct val="80000"/>
              </a:lnSpc>
            </a:pPr>
            <a:r>
              <a:rPr lang="en-US" sz="1600" dirty="0" smtClean="0">
                <a:solidFill>
                  <a:srgbClr val="FFFF00"/>
                </a:solidFill>
              </a:rPr>
              <a:t>June 2013</a:t>
            </a:r>
          </a:p>
        </p:txBody>
      </p:sp>
      <p:pic>
        <p:nvPicPr>
          <p:cNvPr id="11268" name="Picture 21" descr="A_2"/>
          <p:cNvPicPr>
            <a:picLocks noChangeAspect="1" noChangeArrowheads="1"/>
          </p:cNvPicPr>
          <p:nvPr/>
        </p:nvPicPr>
        <p:blipFill>
          <a:blip r:embed="rId3" cstate="print"/>
          <a:srcRect/>
          <a:stretch>
            <a:fillRect/>
          </a:stretch>
        </p:blipFill>
        <p:spPr bwMode="auto">
          <a:xfrm>
            <a:off x="5907088" y="2165351"/>
            <a:ext cx="1447800" cy="1254125"/>
          </a:xfrm>
          <a:prstGeom prst="rect">
            <a:avLst/>
          </a:prstGeom>
          <a:noFill/>
          <a:ln w="9525">
            <a:noFill/>
            <a:miter lim="800000"/>
            <a:headEnd/>
            <a:tailEnd/>
          </a:ln>
        </p:spPr>
      </p:pic>
      <p:pic>
        <p:nvPicPr>
          <p:cNvPr id="11270" name="Picture 23" descr="MouvSyntopicsNoMissScales copy"/>
          <p:cNvPicPr>
            <a:picLocks noChangeAspect="1" noChangeArrowheads="1"/>
          </p:cNvPicPr>
          <p:nvPr/>
        </p:nvPicPr>
        <p:blipFill>
          <a:blip r:embed="rId4" cstate="print"/>
          <a:srcRect/>
          <a:stretch>
            <a:fillRect/>
          </a:stretch>
        </p:blipFill>
        <p:spPr bwMode="auto">
          <a:xfrm>
            <a:off x="828676" y="1752600"/>
            <a:ext cx="4048125" cy="3200400"/>
          </a:xfrm>
          <a:prstGeom prst="rect">
            <a:avLst/>
          </a:prstGeom>
          <a:noFill/>
          <a:ln w="9525">
            <a:noFill/>
            <a:miter lim="800000"/>
            <a:headEnd/>
            <a:tailEnd/>
          </a:ln>
        </p:spPr>
      </p:pic>
      <p:grpSp>
        <p:nvGrpSpPr>
          <p:cNvPr id="11272" name="Group 45"/>
          <p:cNvGrpSpPr>
            <a:grpSpLocks/>
          </p:cNvGrpSpPr>
          <p:nvPr/>
        </p:nvGrpSpPr>
        <p:grpSpPr bwMode="auto">
          <a:xfrm flipH="1">
            <a:off x="4953000" y="2209800"/>
            <a:ext cx="685800" cy="2057400"/>
            <a:chOff x="1632" y="1488"/>
            <a:chExt cx="912" cy="1344"/>
          </a:xfrm>
        </p:grpSpPr>
        <p:sp>
          <p:nvSpPr>
            <p:cNvPr id="11277" name="Line 33"/>
            <p:cNvSpPr>
              <a:spLocks noChangeShapeType="1"/>
            </p:cNvSpPr>
            <p:nvPr/>
          </p:nvSpPr>
          <p:spPr bwMode="auto">
            <a:xfrm>
              <a:off x="1632" y="2016"/>
              <a:ext cx="192" cy="0"/>
            </a:xfrm>
            <a:prstGeom prst="line">
              <a:avLst/>
            </a:prstGeom>
            <a:noFill/>
            <a:ln w="38100">
              <a:solidFill>
                <a:srgbClr val="FFFF00"/>
              </a:solidFill>
              <a:round/>
              <a:headEnd/>
              <a:tailEnd/>
            </a:ln>
          </p:spPr>
          <p:txBody>
            <a:bodyPr/>
            <a:lstStyle/>
            <a:p>
              <a:endParaRPr lang="en-US"/>
            </a:p>
          </p:txBody>
        </p:sp>
        <p:sp>
          <p:nvSpPr>
            <p:cNvPr id="11278" name="Line 34"/>
            <p:cNvSpPr>
              <a:spLocks noChangeShapeType="1"/>
            </p:cNvSpPr>
            <p:nvPr/>
          </p:nvSpPr>
          <p:spPr bwMode="auto">
            <a:xfrm>
              <a:off x="1824" y="1488"/>
              <a:ext cx="0" cy="1008"/>
            </a:xfrm>
            <a:prstGeom prst="line">
              <a:avLst/>
            </a:prstGeom>
            <a:noFill/>
            <a:ln w="38100">
              <a:solidFill>
                <a:srgbClr val="FFFF00"/>
              </a:solidFill>
              <a:round/>
              <a:headEnd/>
              <a:tailEnd/>
            </a:ln>
          </p:spPr>
          <p:txBody>
            <a:bodyPr/>
            <a:lstStyle/>
            <a:p>
              <a:endParaRPr lang="en-US"/>
            </a:p>
          </p:txBody>
        </p:sp>
        <p:sp>
          <p:nvSpPr>
            <p:cNvPr id="11279" name="Line 35"/>
            <p:cNvSpPr>
              <a:spLocks noChangeShapeType="1"/>
            </p:cNvSpPr>
            <p:nvPr/>
          </p:nvSpPr>
          <p:spPr bwMode="auto">
            <a:xfrm>
              <a:off x="1824" y="2496"/>
              <a:ext cx="240" cy="0"/>
            </a:xfrm>
            <a:prstGeom prst="line">
              <a:avLst/>
            </a:prstGeom>
            <a:noFill/>
            <a:ln w="38100">
              <a:solidFill>
                <a:srgbClr val="FFFF00"/>
              </a:solidFill>
              <a:round/>
              <a:headEnd/>
              <a:tailEnd/>
            </a:ln>
          </p:spPr>
          <p:txBody>
            <a:bodyPr/>
            <a:lstStyle/>
            <a:p>
              <a:endParaRPr lang="en-US"/>
            </a:p>
          </p:txBody>
        </p:sp>
        <p:sp>
          <p:nvSpPr>
            <p:cNvPr id="11280" name="Line 36"/>
            <p:cNvSpPr>
              <a:spLocks noChangeShapeType="1"/>
            </p:cNvSpPr>
            <p:nvPr/>
          </p:nvSpPr>
          <p:spPr bwMode="auto">
            <a:xfrm>
              <a:off x="2064" y="2160"/>
              <a:ext cx="0" cy="672"/>
            </a:xfrm>
            <a:prstGeom prst="line">
              <a:avLst/>
            </a:prstGeom>
            <a:noFill/>
            <a:ln w="38100">
              <a:solidFill>
                <a:srgbClr val="FFFF00"/>
              </a:solidFill>
              <a:round/>
              <a:headEnd/>
              <a:tailEnd/>
            </a:ln>
          </p:spPr>
          <p:txBody>
            <a:bodyPr/>
            <a:lstStyle/>
            <a:p>
              <a:endParaRPr lang="en-US"/>
            </a:p>
          </p:txBody>
        </p:sp>
        <p:sp>
          <p:nvSpPr>
            <p:cNvPr id="11281" name="Line 37"/>
            <p:cNvSpPr>
              <a:spLocks noChangeShapeType="1"/>
            </p:cNvSpPr>
            <p:nvPr/>
          </p:nvSpPr>
          <p:spPr bwMode="auto">
            <a:xfrm>
              <a:off x="2064" y="2832"/>
              <a:ext cx="480" cy="0"/>
            </a:xfrm>
            <a:prstGeom prst="line">
              <a:avLst/>
            </a:prstGeom>
            <a:noFill/>
            <a:ln w="38100">
              <a:solidFill>
                <a:srgbClr val="FFFF00"/>
              </a:solidFill>
              <a:round/>
              <a:headEnd/>
              <a:tailEnd/>
            </a:ln>
          </p:spPr>
          <p:txBody>
            <a:bodyPr/>
            <a:lstStyle/>
            <a:p>
              <a:endParaRPr lang="en-US"/>
            </a:p>
          </p:txBody>
        </p:sp>
        <p:sp>
          <p:nvSpPr>
            <p:cNvPr id="11282" name="Line 38"/>
            <p:cNvSpPr>
              <a:spLocks noChangeShapeType="1"/>
            </p:cNvSpPr>
            <p:nvPr/>
          </p:nvSpPr>
          <p:spPr bwMode="auto">
            <a:xfrm>
              <a:off x="2064" y="2160"/>
              <a:ext cx="240" cy="0"/>
            </a:xfrm>
            <a:prstGeom prst="line">
              <a:avLst/>
            </a:prstGeom>
            <a:noFill/>
            <a:ln w="38100">
              <a:solidFill>
                <a:srgbClr val="FFFF00"/>
              </a:solidFill>
              <a:round/>
              <a:headEnd/>
              <a:tailEnd/>
            </a:ln>
          </p:spPr>
          <p:txBody>
            <a:bodyPr/>
            <a:lstStyle/>
            <a:p>
              <a:endParaRPr lang="en-US"/>
            </a:p>
          </p:txBody>
        </p:sp>
        <p:sp>
          <p:nvSpPr>
            <p:cNvPr id="11283" name="Line 39"/>
            <p:cNvSpPr>
              <a:spLocks noChangeShapeType="1"/>
            </p:cNvSpPr>
            <p:nvPr/>
          </p:nvSpPr>
          <p:spPr bwMode="auto">
            <a:xfrm>
              <a:off x="2304" y="1968"/>
              <a:ext cx="0" cy="432"/>
            </a:xfrm>
            <a:prstGeom prst="line">
              <a:avLst/>
            </a:prstGeom>
            <a:noFill/>
            <a:ln w="38100">
              <a:solidFill>
                <a:srgbClr val="FFFF00"/>
              </a:solidFill>
              <a:round/>
              <a:headEnd/>
              <a:tailEnd/>
            </a:ln>
          </p:spPr>
          <p:txBody>
            <a:bodyPr/>
            <a:lstStyle/>
            <a:p>
              <a:endParaRPr lang="en-US"/>
            </a:p>
          </p:txBody>
        </p:sp>
        <p:sp>
          <p:nvSpPr>
            <p:cNvPr id="11284" name="Line 40"/>
            <p:cNvSpPr>
              <a:spLocks noChangeShapeType="1"/>
            </p:cNvSpPr>
            <p:nvPr/>
          </p:nvSpPr>
          <p:spPr bwMode="auto">
            <a:xfrm>
              <a:off x="2304" y="2400"/>
              <a:ext cx="192" cy="0"/>
            </a:xfrm>
            <a:prstGeom prst="line">
              <a:avLst/>
            </a:prstGeom>
            <a:noFill/>
            <a:ln w="38100">
              <a:solidFill>
                <a:srgbClr val="FFFF00"/>
              </a:solidFill>
              <a:round/>
              <a:headEnd/>
              <a:tailEnd/>
            </a:ln>
          </p:spPr>
          <p:txBody>
            <a:bodyPr/>
            <a:lstStyle/>
            <a:p>
              <a:endParaRPr lang="en-US"/>
            </a:p>
          </p:txBody>
        </p:sp>
        <p:sp>
          <p:nvSpPr>
            <p:cNvPr id="11285" name="Line 41"/>
            <p:cNvSpPr>
              <a:spLocks noChangeShapeType="1"/>
            </p:cNvSpPr>
            <p:nvPr/>
          </p:nvSpPr>
          <p:spPr bwMode="auto">
            <a:xfrm>
              <a:off x="2304" y="1968"/>
              <a:ext cx="240" cy="0"/>
            </a:xfrm>
            <a:prstGeom prst="line">
              <a:avLst/>
            </a:prstGeom>
            <a:noFill/>
            <a:ln w="38100">
              <a:solidFill>
                <a:srgbClr val="FFFF00"/>
              </a:solidFill>
              <a:round/>
              <a:headEnd/>
              <a:tailEnd/>
            </a:ln>
          </p:spPr>
          <p:txBody>
            <a:bodyPr/>
            <a:lstStyle/>
            <a:p>
              <a:endParaRPr lang="en-US"/>
            </a:p>
          </p:txBody>
        </p:sp>
        <p:sp>
          <p:nvSpPr>
            <p:cNvPr id="11286" name="Line 42"/>
            <p:cNvSpPr>
              <a:spLocks noChangeShapeType="1"/>
            </p:cNvSpPr>
            <p:nvPr/>
          </p:nvSpPr>
          <p:spPr bwMode="auto">
            <a:xfrm>
              <a:off x="1824" y="1488"/>
              <a:ext cx="720" cy="0"/>
            </a:xfrm>
            <a:prstGeom prst="line">
              <a:avLst/>
            </a:prstGeom>
            <a:noFill/>
            <a:ln w="38100">
              <a:solidFill>
                <a:srgbClr val="FFFF00"/>
              </a:solidFill>
              <a:round/>
              <a:headEnd/>
              <a:tailEnd/>
            </a:ln>
          </p:spPr>
          <p:txBody>
            <a:bodyPr/>
            <a:lstStyle/>
            <a:p>
              <a:endParaRPr lang="en-US"/>
            </a:p>
          </p:txBody>
        </p:sp>
        <p:sp>
          <p:nvSpPr>
            <p:cNvPr id="11287" name="Line 44"/>
            <p:cNvSpPr>
              <a:spLocks noChangeShapeType="1"/>
            </p:cNvSpPr>
            <p:nvPr/>
          </p:nvSpPr>
          <p:spPr bwMode="auto">
            <a:xfrm>
              <a:off x="2064" y="2160"/>
              <a:ext cx="240" cy="0"/>
            </a:xfrm>
            <a:prstGeom prst="line">
              <a:avLst/>
            </a:prstGeom>
            <a:noFill/>
            <a:ln w="38100">
              <a:solidFill>
                <a:srgbClr val="FFFF00"/>
              </a:solidFill>
              <a:round/>
              <a:headEnd/>
              <a:tailEnd/>
            </a:ln>
          </p:spPr>
          <p:txBody>
            <a:bodyPr/>
            <a:lstStyle/>
            <a:p>
              <a:endParaRPr lang="en-US"/>
            </a:p>
          </p:txBody>
        </p:sp>
      </p:grpSp>
      <p:sp>
        <p:nvSpPr>
          <p:cNvPr id="11275" name="Rectangle 51"/>
          <p:cNvSpPr>
            <a:spLocks noChangeArrowheads="1"/>
          </p:cNvSpPr>
          <p:nvPr/>
        </p:nvSpPr>
        <p:spPr bwMode="auto">
          <a:xfrm>
            <a:off x="5295912" y="5181600"/>
            <a:ext cx="942975" cy="5334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220200" cy="6858000"/>
          </a:xfrm>
          <a:prstGeom prst="rect">
            <a:avLst/>
          </a:prstGeom>
        </p:spPr>
      </p:pic>
      <p:grpSp>
        <p:nvGrpSpPr>
          <p:cNvPr id="3" name="Group 2"/>
          <p:cNvGrpSpPr/>
          <p:nvPr/>
        </p:nvGrpSpPr>
        <p:grpSpPr>
          <a:xfrm>
            <a:off x="381000" y="5029200"/>
            <a:ext cx="8458200" cy="1252954"/>
            <a:chOff x="304800" y="1066800"/>
            <a:chExt cx="8458200" cy="1252954"/>
          </a:xfrm>
        </p:grpSpPr>
        <p:pic>
          <p:nvPicPr>
            <p:cNvPr id="4"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7219" b="77924"/>
            <a:stretch/>
          </p:blipFill>
          <p:spPr bwMode="auto">
            <a:xfrm>
              <a:off x="304800" y="1066800"/>
              <a:ext cx="8458200" cy="914400"/>
            </a:xfrm>
            <a:prstGeom prst="rect">
              <a:avLst/>
            </a:prstGeom>
            <a:noFill/>
            <a:ln w="19050" cmpd="tri">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4800" y="1981200"/>
              <a:ext cx="8458200" cy="338554"/>
            </a:xfrm>
            <a:prstGeom prst="rect">
              <a:avLst/>
            </a:prstGeom>
            <a:solidFill>
              <a:schemeClr val="bg1"/>
            </a:solidFill>
            <a:ln w="19050">
              <a:solidFill>
                <a:schemeClr val="tx1"/>
              </a:solidFill>
            </a:ln>
          </p:spPr>
          <p:txBody>
            <a:bodyPr wrap="square" rtlCol="0">
              <a:spAutoFit/>
            </a:bodyPr>
            <a:lstStyle/>
            <a:p>
              <a:r>
                <a:rPr lang="en-US" sz="1600" dirty="0" smtClean="0">
                  <a:latin typeface="Times" pitchFamily="18" charset="0"/>
                  <a:cs typeface="Times" pitchFamily="18" charset="0"/>
                </a:rPr>
                <a:t>Sullivan, J. P., Lavoué, S. &amp; Hopkins, C.D. (2002) Evolution 56(3):597</a:t>
              </a:r>
              <a:endParaRPr lang="en-US" sz="1600" dirty="0">
                <a:latin typeface="Times" pitchFamily="18" charset="0"/>
                <a:cs typeface="Times" pitchFamily="18" charset="0"/>
              </a:endParaRPr>
            </a:p>
          </p:txBody>
        </p:sp>
      </p:grpSp>
    </p:spTree>
    <p:extLst>
      <p:ext uri="{BB962C8B-B14F-4D97-AF65-F5344CB8AC3E}">
        <p14:creationId xmlns:p14="http://schemas.microsoft.com/office/powerpoint/2010/main" val="1609731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4" name="Picture 2" descr="head"/>
          <p:cNvPicPr>
            <a:picLocks noChangeAspect="1" noChangeArrowheads="1"/>
          </p:cNvPicPr>
          <p:nvPr/>
        </p:nvPicPr>
        <p:blipFill>
          <a:blip r:embed="rId4" cstate="print"/>
          <a:srcRect/>
          <a:stretch>
            <a:fillRect/>
          </a:stretch>
        </p:blipFill>
        <p:spPr bwMode="auto">
          <a:xfrm>
            <a:off x="0" y="2"/>
            <a:ext cx="9144000" cy="6656388"/>
          </a:xfrm>
          <a:prstGeom prst="rect">
            <a:avLst/>
          </a:prstGeom>
          <a:noFill/>
          <a:ln w="9525">
            <a:noFill/>
            <a:miter lim="800000"/>
            <a:headEnd/>
            <a:tailEnd/>
          </a:ln>
        </p:spPr>
      </p:pic>
      <p:grpSp>
        <p:nvGrpSpPr>
          <p:cNvPr id="2" name="Group 61"/>
          <p:cNvGrpSpPr>
            <a:grpSpLocks/>
          </p:cNvGrpSpPr>
          <p:nvPr/>
        </p:nvGrpSpPr>
        <p:grpSpPr bwMode="auto">
          <a:xfrm>
            <a:off x="381000" y="4495803"/>
            <a:ext cx="1008063" cy="2070100"/>
            <a:chOff x="240" y="2832"/>
            <a:chExt cx="635" cy="1304"/>
          </a:xfrm>
        </p:grpSpPr>
        <p:graphicFrame>
          <p:nvGraphicFramePr>
            <p:cNvPr id="2052" name="Object 54"/>
            <p:cNvGraphicFramePr>
              <a:graphicFrameLocks noChangeAspect="1"/>
            </p:cNvGraphicFramePr>
            <p:nvPr/>
          </p:nvGraphicFramePr>
          <p:xfrm>
            <a:off x="240" y="3544"/>
            <a:ext cx="635" cy="592"/>
          </p:xfrm>
          <a:graphic>
            <a:graphicData uri="http://schemas.openxmlformats.org/presentationml/2006/ole">
              <mc:AlternateContent xmlns:mc="http://schemas.openxmlformats.org/markup-compatibility/2006">
                <mc:Choice xmlns:v="urn:schemas-microsoft-com:vml" Requires="v">
                  <p:oleObj spid="_x0000_s8206" name="Image" r:id="rId5" imgW="1007281" imgH="939952" progId="">
                    <p:embed/>
                  </p:oleObj>
                </mc:Choice>
                <mc:Fallback>
                  <p:oleObj name="Image" r:id="rId5" imgW="1007281" imgH="93995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 y="3544"/>
                          <a:ext cx="635" cy="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3" name="Line 58"/>
            <p:cNvSpPr>
              <a:spLocks noChangeShapeType="1"/>
            </p:cNvSpPr>
            <p:nvPr/>
          </p:nvSpPr>
          <p:spPr bwMode="auto">
            <a:xfrm flipV="1">
              <a:off x="528" y="2832"/>
              <a:ext cx="240" cy="650"/>
            </a:xfrm>
            <a:prstGeom prst="line">
              <a:avLst/>
            </a:prstGeom>
            <a:noFill/>
            <a:ln w="19050">
              <a:solidFill>
                <a:schemeClr val="tx1"/>
              </a:solidFill>
              <a:round/>
              <a:headEnd/>
              <a:tailEnd type="triangle" w="med" len="med"/>
            </a:ln>
          </p:spPr>
          <p:txBody>
            <a:bodyPr/>
            <a:lstStyle/>
            <a:p>
              <a:endParaRPr lang="en-US">
                <a:solidFill>
                  <a:srgbClr val="FFFFFF"/>
                </a:solidFill>
              </a:endParaRPr>
            </a:p>
          </p:txBody>
        </p:sp>
      </p:grpSp>
      <p:grpSp>
        <p:nvGrpSpPr>
          <p:cNvPr id="3" name="Group 62"/>
          <p:cNvGrpSpPr>
            <a:grpSpLocks/>
          </p:cNvGrpSpPr>
          <p:nvPr/>
        </p:nvGrpSpPr>
        <p:grpSpPr bwMode="auto">
          <a:xfrm>
            <a:off x="1600200" y="2971803"/>
            <a:ext cx="1676400" cy="3594100"/>
            <a:chOff x="1008" y="1872"/>
            <a:chExt cx="1056" cy="2264"/>
          </a:xfrm>
        </p:grpSpPr>
        <p:graphicFrame>
          <p:nvGraphicFramePr>
            <p:cNvPr id="2051" name="Object 56"/>
            <p:cNvGraphicFramePr>
              <a:graphicFrameLocks noChangeAspect="1"/>
            </p:cNvGraphicFramePr>
            <p:nvPr/>
          </p:nvGraphicFramePr>
          <p:xfrm>
            <a:off x="1008" y="3456"/>
            <a:ext cx="727" cy="680"/>
          </p:xfrm>
          <a:graphic>
            <a:graphicData uri="http://schemas.openxmlformats.org/presentationml/2006/ole">
              <mc:AlternateContent xmlns:mc="http://schemas.openxmlformats.org/markup-compatibility/2006">
                <mc:Choice xmlns:v="urn:schemas-microsoft-com:vml" Requires="v">
                  <p:oleObj spid="_x0000_s8207" name="Image" r:id="rId7" imgW="1153426" imgH="1078903" progId="">
                    <p:embed/>
                  </p:oleObj>
                </mc:Choice>
                <mc:Fallback>
                  <p:oleObj name="Image" r:id="rId7" imgW="1153426" imgH="1078903"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 y="3456"/>
                          <a:ext cx="727" cy="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2" name="Line 59"/>
            <p:cNvSpPr>
              <a:spLocks noChangeShapeType="1"/>
            </p:cNvSpPr>
            <p:nvPr/>
          </p:nvSpPr>
          <p:spPr bwMode="auto">
            <a:xfrm flipV="1">
              <a:off x="1296" y="1872"/>
              <a:ext cx="768" cy="1584"/>
            </a:xfrm>
            <a:prstGeom prst="line">
              <a:avLst/>
            </a:prstGeom>
            <a:noFill/>
            <a:ln w="19050">
              <a:solidFill>
                <a:schemeClr val="tx1"/>
              </a:solidFill>
              <a:round/>
              <a:headEnd/>
              <a:tailEnd type="triangle" w="med" len="med"/>
            </a:ln>
          </p:spPr>
          <p:txBody>
            <a:bodyPr/>
            <a:lstStyle/>
            <a:p>
              <a:endParaRPr lang="en-US">
                <a:solidFill>
                  <a:srgbClr val="FFFFFF"/>
                </a:solidFill>
              </a:endParaRPr>
            </a:p>
          </p:txBody>
        </p:sp>
      </p:grpSp>
      <p:grpSp>
        <p:nvGrpSpPr>
          <p:cNvPr id="4" name="Group 63"/>
          <p:cNvGrpSpPr>
            <a:grpSpLocks/>
          </p:cNvGrpSpPr>
          <p:nvPr/>
        </p:nvGrpSpPr>
        <p:grpSpPr bwMode="auto">
          <a:xfrm>
            <a:off x="2971812" y="3540132"/>
            <a:ext cx="1147763" cy="3025775"/>
            <a:chOff x="1872" y="2230"/>
            <a:chExt cx="723" cy="1906"/>
          </a:xfrm>
        </p:grpSpPr>
        <p:graphicFrame>
          <p:nvGraphicFramePr>
            <p:cNvPr id="2050" name="Object 57"/>
            <p:cNvGraphicFramePr>
              <a:graphicFrameLocks noChangeAspect="1"/>
            </p:cNvGraphicFramePr>
            <p:nvPr/>
          </p:nvGraphicFramePr>
          <p:xfrm>
            <a:off x="1872" y="3482"/>
            <a:ext cx="723" cy="654"/>
          </p:xfrm>
          <a:graphic>
            <a:graphicData uri="http://schemas.openxmlformats.org/presentationml/2006/ole">
              <mc:AlternateContent xmlns:mc="http://schemas.openxmlformats.org/markup-compatibility/2006">
                <mc:Choice xmlns:v="urn:schemas-microsoft-com:vml" Requires="v">
                  <p:oleObj spid="_x0000_s8208" name="Image" r:id="rId9" imgW="1147331" imgH="1037539" progId="">
                    <p:embed/>
                  </p:oleObj>
                </mc:Choice>
                <mc:Fallback>
                  <p:oleObj name="Image" r:id="rId9" imgW="1147331" imgH="1037539"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2" y="3482"/>
                          <a:ext cx="723" cy="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1" name="Line 60"/>
            <p:cNvSpPr>
              <a:spLocks noChangeShapeType="1"/>
            </p:cNvSpPr>
            <p:nvPr/>
          </p:nvSpPr>
          <p:spPr bwMode="auto">
            <a:xfrm flipV="1">
              <a:off x="2400" y="2230"/>
              <a:ext cx="0" cy="1322"/>
            </a:xfrm>
            <a:prstGeom prst="line">
              <a:avLst/>
            </a:prstGeom>
            <a:noFill/>
            <a:ln w="9525">
              <a:solidFill>
                <a:schemeClr val="tx1"/>
              </a:solidFill>
              <a:round/>
              <a:headEnd/>
              <a:tailEnd type="triangle" w="med" len="med"/>
            </a:ln>
          </p:spPr>
          <p:txBody>
            <a:bodyPr/>
            <a:lstStyle/>
            <a:p>
              <a:endParaRPr lang="en-US">
                <a:solidFill>
                  <a:srgbClr val="FFFFFF"/>
                </a:solidFill>
              </a:endParaRPr>
            </a:p>
          </p:txBody>
        </p:sp>
      </p:grpSp>
      <p:sp>
        <p:nvSpPr>
          <p:cNvPr id="542784" name="Text Box 64"/>
          <p:cNvSpPr txBox="1">
            <a:spLocks noChangeArrowheads="1"/>
          </p:cNvSpPr>
          <p:nvPr/>
        </p:nvSpPr>
        <p:spPr bwMode="auto">
          <a:xfrm>
            <a:off x="381000" y="6553208"/>
            <a:ext cx="981359" cy="307777"/>
          </a:xfrm>
          <a:prstGeom prst="rect">
            <a:avLst/>
          </a:prstGeom>
          <a:noFill/>
          <a:ln w="9525">
            <a:noFill/>
            <a:miter lim="800000"/>
            <a:headEnd/>
            <a:tailEnd/>
          </a:ln>
        </p:spPr>
        <p:txBody>
          <a:bodyPr wrap="none">
            <a:spAutoFit/>
          </a:bodyPr>
          <a:lstStyle/>
          <a:p>
            <a:r>
              <a:rPr lang="en-US">
                <a:solidFill>
                  <a:srgbClr val="FFFFFF"/>
                </a:solidFill>
              </a:rPr>
              <a:t>Ampullary</a:t>
            </a:r>
          </a:p>
        </p:txBody>
      </p:sp>
      <p:sp>
        <p:nvSpPr>
          <p:cNvPr id="542785" name="Text Box 65"/>
          <p:cNvSpPr txBox="1">
            <a:spLocks noChangeArrowheads="1"/>
          </p:cNvSpPr>
          <p:nvPr/>
        </p:nvSpPr>
        <p:spPr bwMode="auto">
          <a:xfrm>
            <a:off x="1600201" y="6565908"/>
            <a:ext cx="1277914" cy="307777"/>
          </a:xfrm>
          <a:prstGeom prst="rect">
            <a:avLst/>
          </a:prstGeom>
          <a:noFill/>
          <a:ln w="9525">
            <a:noFill/>
            <a:miter lim="800000"/>
            <a:headEnd/>
            <a:tailEnd/>
          </a:ln>
        </p:spPr>
        <p:txBody>
          <a:bodyPr wrap="none">
            <a:spAutoFit/>
          </a:bodyPr>
          <a:lstStyle/>
          <a:p>
            <a:r>
              <a:rPr lang="en-US">
                <a:solidFill>
                  <a:srgbClr val="FFFFFF"/>
                </a:solidFill>
              </a:rPr>
              <a:t>Mormyromast</a:t>
            </a:r>
          </a:p>
        </p:txBody>
      </p:sp>
      <p:sp>
        <p:nvSpPr>
          <p:cNvPr id="542786" name="Text Box 66"/>
          <p:cNvSpPr txBox="1">
            <a:spLocks noChangeArrowheads="1"/>
          </p:cNvSpPr>
          <p:nvPr/>
        </p:nvSpPr>
        <p:spPr bwMode="auto">
          <a:xfrm>
            <a:off x="2971801" y="6553208"/>
            <a:ext cx="1239442" cy="307777"/>
          </a:xfrm>
          <a:prstGeom prst="rect">
            <a:avLst/>
          </a:prstGeom>
          <a:noFill/>
          <a:ln w="9525">
            <a:noFill/>
            <a:miter lim="800000"/>
            <a:headEnd/>
            <a:tailEnd/>
          </a:ln>
        </p:spPr>
        <p:txBody>
          <a:bodyPr wrap="none">
            <a:spAutoFit/>
          </a:bodyPr>
          <a:lstStyle/>
          <a:p>
            <a:r>
              <a:rPr lang="en-US">
                <a:solidFill>
                  <a:srgbClr val="FFFFFF"/>
                </a:solidFill>
              </a:rPr>
              <a:t>Knollenorgan</a:t>
            </a:r>
          </a:p>
        </p:txBody>
      </p:sp>
    </p:spTree>
    <p:extLst>
      <p:ext uri="{BB962C8B-B14F-4D97-AF65-F5344CB8AC3E}">
        <p14:creationId xmlns:p14="http://schemas.microsoft.com/office/powerpoint/2010/main" val="956393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27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27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2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4" grpId="0"/>
      <p:bldP spid="542785" grpId="0"/>
      <p:bldP spid="54278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Ampullary vs. Tuberous Electroreceptors</a:t>
            </a:r>
            <a:endParaRPr lang="en-US" dirty="0"/>
          </a:p>
        </p:txBody>
      </p:sp>
      <p:pic>
        <p:nvPicPr>
          <p:cNvPr id="106498" name="Picture 2"/>
          <p:cNvPicPr>
            <a:picLocks noChangeAspect="1" noChangeArrowheads="1"/>
          </p:cNvPicPr>
          <p:nvPr/>
        </p:nvPicPr>
        <p:blipFill>
          <a:blip r:embed="rId3" cstate="print"/>
          <a:srcRect/>
          <a:stretch>
            <a:fillRect/>
          </a:stretch>
        </p:blipFill>
        <p:spPr bwMode="auto">
          <a:xfrm>
            <a:off x="381001" y="1447800"/>
            <a:ext cx="2590800" cy="2487718"/>
          </a:xfrm>
          <a:prstGeom prst="rect">
            <a:avLst/>
          </a:prstGeom>
          <a:noFill/>
          <a:ln w="9525">
            <a:noFill/>
            <a:miter lim="800000"/>
            <a:headEnd/>
            <a:tailEnd/>
          </a:ln>
        </p:spPr>
      </p:pic>
      <p:pic>
        <p:nvPicPr>
          <p:cNvPr id="106500" name="Picture 4"/>
          <p:cNvPicPr>
            <a:picLocks noChangeAspect="1" noChangeArrowheads="1"/>
          </p:cNvPicPr>
          <p:nvPr/>
        </p:nvPicPr>
        <p:blipFill>
          <a:blip r:embed="rId4" cstate="print"/>
          <a:srcRect/>
          <a:stretch>
            <a:fillRect/>
          </a:stretch>
        </p:blipFill>
        <p:spPr bwMode="auto">
          <a:xfrm>
            <a:off x="3352800" y="1676400"/>
            <a:ext cx="1433512" cy="1981521"/>
          </a:xfrm>
          <a:prstGeom prst="rect">
            <a:avLst/>
          </a:prstGeom>
          <a:noFill/>
          <a:ln w="9525">
            <a:noFill/>
            <a:miter lim="800000"/>
            <a:headEnd/>
            <a:tailEnd/>
          </a:ln>
        </p:spPr>
      </p:pic>
      <p:graphicFrame>
        <p:nvGraphicFramePr>
          <p:cNvPr id="7" name="Object 54"/>
          <p:cNvGraphicFramePr>
            <a:graphicFrameLocks noChangeAspect="1"/>
          </p:cNvGraphicFramePr>
          <p:nvPr/>
        </p:nvGraphicFramePr>
        <p:xfrm>
          <a:off x="4953000" y="1752599"/>
          <a:ext cx="1905000" cy="1775999"/>
        </p:xfrm>
        <a:graphic>
          <a:graphicData uri="http://schemas.openxmlformats.org/presentationml/2006/ole">
            <mc:AlternateContent xmlns:mc="http://schemas.openxmlformats.org/markup-compatibility/2006">
              <mc:Choice xmlns:v="urn:schemas-microsoft-com:vml" Requires="v">
                <p:oleObj spid="_x0000_s9230" name="Image" r:id="rId5" imgW="1007281" imgH="939952" progId="">
                  <p:embed/>
                </p:oleObj>
              </mc:Choice>
              <mc:Fallback>
                <p:oleObj name="Image" r:id="rId5" imgW="1007281" imgH="93995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752599"/>
                        <a:ext cx="1905000" cy="177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56"/>
          <p:cNvGraphicFramePr>
            <a:graphicFrameLocks noChangeAspect="1"/>
          </p:cNvGraphicFramePr>
          <p:nvPr>
            <p:extLst>
              <p:ext uri="{D42A27DB-BD31-4B8C-83A1-F6EECF244321}">
                <p14:modId xmlns:p14="http://schemas.microsoft.com/office/powerpoint/2010/main" val="3538455959"/>
              </p:ext>
            </p:extLst>
          </p:nvPr>
        </p:nvGraphicFramePr>
        <p:xfrm>
          <a:off x="5486400" y="5499040"/>
          <a:ext cx="1154113" cy="1079500"/>
        </p:xfrm>
        <a:graphic>
          <a:graphicData uri="http://schemas.openxmlformats.org/presentationml/2006/ole">
            <mc:AlternateContent xmlns:mc="http://schemas.openxmlformats.org/markup-compatibility/2006">
              <mc:Choice xmlns:v="urn:schemas-microsoft-com:vml" Requires="v">
                <p:oleObj spid="_x0000_s9231" name="Image" r:id="rId7" imgW="1153426" imgH="1078903" progId="">
                  <p:embed/>
                </p:oleObj>
              </mc:Choice>
              <mc:Fallback>
                <p:oleObj name="Image" r:id="rId7" imgW="1153426" imgH="1078903"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5499040"/>
                        <a:ext cx="115411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57"/>
          <p:cNvGraphicFramePr>
            <a:graphicFrameLocks noChangeAspect="1"/>
          </p:cNvGraphicFramePr>
          <p:nvPr>
            <p:extLst>
              <p:ext uri="{D42A27DB-BD31-4B8C-83A1-F6EECF244321}">
                <p14:modId xmlns:p14="http://schemas.microsoft.com/office/powerpoint/2010/main" val="968492564"/>
              </p:ext>
            </p:extLst>
          </p:nvPr>
        </p:nvGraphicFramePr>
        <p:xfrm>
          <a:off x="5410200" y="3935518"/>
          <a:ext cx="1147763" cy="1038225"/>
        </p:xfrm>
        <a:graphic>
          <a:graphicData uri="http://schemas.openxmlformats.org/presentationml/2006/ole">
            <mc:AlternateContent xmlns:mc="http://schemas.openxmlformats.org/markup-compatibility/2006">
              <mc:Choice xmlns:v="urn:schemas-microsoft-com:vml" Requires="v">
                <p:oleObj spid="_x0000_s9232" name="Image" r:id="rId9" imgW="1147331" imgH="1037539" progId="">
                  <p:embed/>
                </p:oleObj>
              </mc:Choice>
              <mc:Fallback>
                <p:oleObj name="Image" r:id="rId9" imgW="1147331" imgH="1037539"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3935518"/>
                        <a:ext cx="1147763"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6504" name="Picture 8"/>
          <p:cNvPicPr>
            <a:picLocks noChangeAspect="1" noChangeArrowheads="1"/>
          </p:cNvPicPr>
          <p:nvPr/>
        </p:nvPicPr>
        <p:blipFill>
          <a:blip r:embed="rId11" cstate="print"/>
          <a:srcRect/>
          <a:stretch>
            <a:fillRect/>
          </a:stretch>
        </p:blipFill>
        <p:spPr bwMode="auto">
          <a:xfrm>
            <a:off x="228601" y="3935518"/>
            <a:ext cx="4561563" cy="1123950"/>
          </a:xfrm>
          <a:prstGeom prst="rect">
            <a:avLst/>
          </a:prstGeom>
          <a:noFill/>
          <a:ln w="9525">
            <a:noFill/>
            <a:miter lim="800000"/>
            <a:headEnd/>
            <a:tailEnd/>
          </a:ln>
        </p:spPr>
      </p:pic>
      <p:sp>
        <p:nvSpPr>
          <p:cNvPr id="16" name="TextBox 15"/>
          <p:cNvSpPr txBox="1"/>
          <p:nvPr/>
        </p:nvSpPr>
        <p:spPr>
          <a:xfrm>
            <a:off x="7086600" y="1828800"/>
            <a:ext cx="2124299" cy="4708981"/>
          </a:xfrm>
          <a:prstGeom prst="rect">
            <a:avLst/>
          </a:prstGeom>
          <a:noFill/>
        </p:spPr>
        <p:txBody>
          <a:bodyPr wrap="none" rtlCol="0">
            <a:spAutoFit/>
          </a:bodyPr>
          <a:lstStyle/>
          <a:p>
            <a:r>
              <a:rPr lang="en-US" sz="2000" dirty="0" smtClean="0">
                <a:solidFill>
                  <a:srgbClr val="000000"/>
                </a:solidFill>
              </a:rPr>
              <a:t>Ampullary</a:t>
            </a:r>
            <a:br>
              <a:rPr lang="en-US" sz="2000" dirty="0" smtClean="0">
                <a:solidFill>
                  <a:srgbClr val="000000"/>
                </a:solidFill>
              </a:rPr>
            </a:br>
            <a:r>
              <a:rPr lang="en-US" sz="2000" dirty="0" smtClean="0">
                <a:solidFill>
                  <a:srgbClr val="000000"/>
                </a:solidFill>
              </a:rPr>
              <a:t>(tonic)</a:t>
            </a:r>
          </a:p>
          <a:p>
            <a:r>
              <a:rPr lang="en-US" sz="2000" dirty="0">
                <a:solidFill>
                  <a:srgbClr val="000000"/>
                </a:solidFill>
              </a:rPr>
              <a:t> </a:t>
            </a:r>
            <a:r>
              <a:rPr lang="en-US" sz="2000" dirty="0" smtClean="0">
                <a:solidFill>
                  <a:srgbClr val="000000"/>
                </a:solidFill>
              </a:rPr>
              <a:t>   canal</a:t>
            </a:r>
          </a:p>
          <a:p>
            <a:r>
              <a:rPr lang="en-US" sz="2000" dirty="0">
                <a:solidFill>
                  <a:srgbClr val="000000"/>
                </a:solidFill>
              </a:rPr>
              <a:t> </a:t>
            </a:r>
            <a:r>
              <a:rPr lang="en-US" sz="2000" dirty="0" smtClean="0">
                <a:solidFill>
                  <a:srgbClr val="000000"/>
                </a:solidFill>
              </a:rPr>
              <a:t>   DC</a:t>
            </a:r>
          </a:p>
          <a:p>
            <a:r>
              <a:rPr lang="en-US" sz="2000" dirty="0" smtClean="0">
                <a:solidFill>
                  <a:srgbClr val="000000"/>
                </a:solidFill>
              </a:rPr>
              <a:t>    tonic firing</a:t>
            </a:r>
          </a:p>
          <a:p>
            <a:endParaRPr lang="en-US" sz="2000" dirty="0">
              <a:solidFill>
                <a:srgbClr val="000000"/>
              </a:solidFill>
            </a:endParaRPr>
          </a:p>
          <a:p>
            <a:endParaRPr lang="en-US" sz="2000" dirty="0" smtClean="0">
              <a:solidFill>
                <a:srgbClr val="000000"/>
              </a:solidFill>
            </a:endParaRPr>
          </a:p>
          <a:p>
            <a:r>
              <a:rPr lang="en-US" sz="2000" dirty="0" smtClean="0">
                <a:solidFill>
                  <a:srgbClr val="000000"/>
                </a:solidFill>
              </a:rPr>
              <a:t>Tuberous</a:t>
            </a:r>
            <a:endParaRPr lang="en-US" sz="2000" dirty="0">
              <a:solidFill>
                <a:srgbClr val="000000"/>
              </a:solidFill>
            </a:endParaRPr>
          </a:p>
          <a:p>
            <a:r>
              <a:rPr lang="en-US" sz="2000" dirty="0" smtClean="0">
                <a:solidFill>
                  <a:srgbClr val="000000"/>
                </a:solidFill>
              </a:rPr>
              <a:t>(phasic)</a:t>
            </a:r>
          </a:p>
          <a:p>
            <a:r>
              <a:rPr lang="en-US" sz="2000" dirty="0">
                <a:solidFill>
                  <a:srgbClr val="000000"/>
                </a:solidFill>
              </a:rPr>
              <a:t> </a:t>
            </a:r>
            <a:r>
              <a:rPr lang="en-US" sz="2000" dirty="0" smtClean="0">
                <a:solidFill>
                  <a:srgbClr val="000000"/>
                </a:solidFill>
              </a:rPr>
              <a:t>    no canal</a:t>
            </a:r>
          </a:p>
          <a:p>
            <a:r>
              <a:rPr lang="en-US" sz="2000" dirty="0">
                <a:solidFill>
                  <a:srgbClr val="000000"/>
                </a:solidFill>
              </a:rPr>
              <a:t> </a:t>
            </a:r>
            <a:r>
              <a:rPr lang="en-US" sz="2000" dirty="0" smtClean="0">
                <a:solidFill>
                  <a:srgbClr val="000000"/>
                </a:solidFill>
              </a:rPr>
              <a:t>    A. C. </a:t>
            </a:r>
          </a:p>
          <a:p>
            <a:r>
              <a:rPr lang="en-US" sz="2000" dirty="0">
                <a:solidFill>
                  <a:srgbClr val="000000"/>
                </a:solidFill>
              </a:rPr>
              <a:t> </a:t>
            </a:r>
            <a:r>
              <a:rPr lang="en-US" sz="2000" dirty="0" smtClean="0">
                <a:solidFill>
                  <a:srgbClr val="000000"/>
                </a:solidFill>
              </a:rPr>
              <a:t>    </a:t>
            </a:r>
          </a:p>
          <a:p>
            <a:r>
              <a:rPr lang="en-US" sz="2000" dirty="0" smtClean="0">
                <a:solidFill>
                  <a:srgbClr val="000000"/>
                </a:solidFill>
              </a:rPr>
              <a:t>time coding</a:t>
            </a:r>
          </a:p>
          <a:p>
            <a:r>
              <a:rPr lang="en-US" sz="2000" dirty="0">
                <a:solidFill>
                  <a:srgbClr val="000000"/>
                </a:solidFill>
              </a:rPr>
              <a:t> </a:t>
            </a:r>
            <a:r>
              <a:rPr lang="en-US" sz="2000" dirty="0" smtClean="0">
                <a:solidFill>
                  <a:srgbClr val="000000"/>
                </a:solidFill>
              </a:rPr>
              <a:t>    </a:t>
            </a:r>
          </a:p>
          <a:p>
            <a:r>
              <a:rPr lang="en-US" sz="2000" dirty="0" smtClean="0">
                <a:solidFill>
                  <a:srgbClr val="000000"/>
                </a:solidFill>
              </a:rPr>
              <a:t>amplitude coding</a:t>
            </a:r>
            <a:endParaRPr lang="en-US" sz="2000" dirty="0">
              <a:solidFill>
                <a:srgbClr val="000000"/>
              </a:solidFill>
            </a:endParaRPr>
          </a:p>
        </p:txBody>
      </p:sp>
      <p:pic>
        <p:nvPicPr>
          <p:cNvPr id="11" name="Picture 2"/>
          <p:cNvPicPr>
            <a:picLocks noChangeAspect="1" noChangeArrowheads="1"/>
          </p:cNvPicPr>
          <p:nvPr/>
        </p:nvPicPr>
        <p:blipFill rotWithShape="1">
          <a:blip r:embed="rId12" cstate="print"/>
          <a:srcRect l="3121" r="32025"/>
          <a:stretch/>
        </p:blipFill>
        <p:spPr bwMode="auto">
          <a:xfrm>
            <a:off x="685800" y="5284904"/>
            <a:ext cx="3492614" cy="1507773"/>
          </a:xfrm>
          <a:prstGeom prst="rect">
            <a:avLst/>
          </a:prstGeom>
          <a:noFill/>
          <a:ln w="9525">
            <a:noFill/>
            <a:miter lim="800000"/>
            <a:headEnd/>
            <a:tailEnd/>
          </a:ln>
          <a:effectLst/>
        </p:spPr>
      </p:pic>
    </p:spTree>
    <p:extLst>
      <p:ext uri="{BB962C8B-B14F-4D97-AF65-F5344CB8AC3E}">
        <p14:creationId xmlns:p14="http://schemas.microsoft.com/office/powerpoint/2010/main" val="230901146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descr="ecom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022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45091" name="Text Box 3"/>
          <p:cNvSpPr txBox="1">
            <a:spLocks noChangeArrowheads="1"/>
          </p:cNvSpPr>
          <p:nvPr/>
        </p:nvSpPr>
        <p:spPr bwMode="auto">
          <a:xfrm>
            <a:off x="2133600" y="188913"/>
            <a:ext cx="52074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smtClean="0">
                <a:solidFill>
                  <a:srgbClr val="000000"/>
                </a:solidFill>
              </a:rPr>
              <a:t>ELECTRORECEPTION AND COMMUNICATION</a:t>
            </a:r>
          </a:p>
        </p:txBody>
      </p:sp>
    </p:spTree>
    <p:extLst>
      <p:ext uri="{BB962C8B-B14F-4D97-AF65-F5344CB8AC3E}">
        <p14:creationId xmlns:p14="http://schemas.microsoft.com/office/powerpoint/2010/main" val="161344257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2" descr="Brienomyrus_longicaudat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648200"/>
            <a:ext cx="2743200" cy="904875"/>
          </a:xfrm>
          <a:prstGeom prst="rect">
            <a:avLst/>
          </a:prstGeom>
          <a:noFill/>
          <a:extLst>
            <a:ext uri="{909E8E84-426E-40DD-AFC4-6F175D3DCCD1}">
              <a14:hiddenFill xmlns:a14="http://schemas.microsoft.com/office/drawing/2010/main">
                <a:solidFill>
                  <a:srgbClr val="FFFFFF"/>
                </a:solidFill>
              </a14:hiddenFill>
            </a:ext>
          </a:extLst>
        </p:spPr>
      </p:pic>
      <p:sp>
        <p:nvSpPr>
          <p:cNvPr id="404483" name="Rectangle 3"/>
          <p:cNvSpPr>
            <a:spLocks noChangeArrowheads="1"/>
          </p:cNvSpPr>
          <p:nvPr/>
        </p:nvSpPr>
        <p:spPr bwMode="auto">
          <a:xfrm>
            <a:off x="2514600" y="4953000"/>
            <a:ext cx="381000" cy="3810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smtClean="0">
              <a:solidFill>
                <a:srgbClr val="000000"/>
              </a:solidFill>
            </a:endParaRPr>
          </a:p>
        </p:txBody>
      </p:sp>
      <p:pic>
        <p:nvPicPr>
          <p:cNvPr id="404484" name="Picture 4" descr="pacemak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4702175"/>
            <a:ext cx="4724400" cy="1698625"/>
          </a:xfrm>
          <a:prstGeom prst="rect">
            <a:avLst/>
          </a:prstGeom>
          <a:noFill/>
          <a:extLst>
            <a:ext uri="{909E8E84-426E-40DD-AFC4-6F175D3DCCD1}">
              <a14:hiddenFill xmlns:a14="http://schemas.microsoft.com/office/drawing/2010/main">
                <a:solidFill>
                  <a:srgbClr val="FFFFFF"/>
                </a:solidFill>
              </a14:hiddenFill>
            </a:ext>
          </a:extLst>
        </p:spPr>
      </p:pic>
      <p:sp>
        <p:nvSpPr>
          <p:cNvPr id="404485" name="Rectangle 5"/>
          <p:cNvSpPr>
            <a:spLocks noGrp="1" noChangeArrowheads="1"/>
          </p:cNvSpPr>
          <p:nvPr>
            <p:ph type="title"/>
          </p:nvPr>
        </p:nvSpPr>
        <p:spPr>
          <a:xfrm>
            <a:off x="762000" y="304800"/>
            <a:ext cx="7772400" cy="1143000"/>
          </a:xfrm>
        </p:spPr>
        <p:txBody>
          <a:bodyPr/>
          <a:lstStyle/>
          <a:p>
            <a:r>
              <a:rPr lang="en-US">
                <a:solidFill>
                  <a:schemeClr val="tx1"/>
                </a:solidFill>
              </a:rPr>
              <a:t>Fixed and Variable Signals</a:t>
            </a:r>
          </a:p>
        </p:txBody>
      </p:sp>
      <p:sp>
        <p:nvSpPr>
          <p:cNvPr id="404486" name="Text Box 6"/>
          <p:cNvSpPr txBox="1">
            <a:spLocks noChangeArrowheads="1"/>
          </p:cNvSpPr>
          <p:nvPr/>
        </p:nvSpPr>
        <p:spPr bwMode="auto">
          <a:xfrm>
            <a:off x="4643438" y="6388100"/>
            <a:ext cx="23907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mtClean="0">
                <a:solidFill>
                  <a:srgbClr val="000000"/>
                </a:solidFill>
                <a:effectLst>
                  <a:outerShdw blurRad="38100" dist="38100" dir="2700000" algn="tl">
                    <a:srgbClr val="C0C0C0"/>
                  </a:outerShdw>
                </a:effectLst>
              </a:rPr>
              <a:t>Carlson and Hopkins (2004)</a:t>
            </a:r>
          </a:p>
        </p:txBody>
      </p:sp>
      <p:pic>
        <p:nvPicPr>
          <p:cNvPr id="404487" name="Picture 7" descr="eod_vs_spi_new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371600"/>
            <a:ext cx="7620000" cy="2940050"/>
          </a:xfrm>
          <a:prstGeom prst="rect">
            <a:avLst/>
          </a:prstGeom>
          <a:noFill/>
          <a:extLst>
            <a:ext uri="{909E8E84-426E-40DD-AFC4-6F175D3DCCD1}">
              <a14:hiddenFill xmlns:a14="http://schemas.microsoft.com/office/drawing/2010/main">
                <a:solidFill>
                  <a:srgbClr val="FFFFFF"/>
                </a:solidFill>
              </a14:hiddenFill>
            </a:ext>
          </a:extLst>
        </p:spPr>
      </p:pic>
      <p:sp>
        <p:nvSpPr>
          <p:cNvPr id="404488" name="Rectangle 8"/>
          <p:cNvSpPr>
            <a:spLocks noChangeArrowheads="1"/>
          </p:cNvSpPr>
          <p:nvPr/>
        </p:nvSpPr>
        <p:spPr bwMode="auto">
          <a:xfrm>
            <a:off x="2667000" y="1371600"/>
            <a:ext cx="23622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smtClean="0">
              <a:solidFill>
                <a:srgbClr val="000000"/>
              </a:solidFill>
            </a:endParaRPr>
          </a:p>
        </p:txBody>
      </p:sp>
    </p:spTree>
    <p:extLst>
      <p:ext uri="{BB962C8B-B14F-4D97-AF65-F5344CB8AC3E}">
        <p14:creationId xmlns:p14="http://schemas.microsoft.com/office/powerpoint/2010/main" val="342363993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Carl D. Hopkins\Documents\Writing\PAPERS\ELSEVIER_Encyclopedia Neuroscience\Draft Figures\BBTP_playba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403365"/>
            <a:ext cx="6283325" cy="62783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399" y="6397823"/>
            <a:ext cx="4055919" cy="307777"/>
          </a:xfrm>
          <a:prstGeom prst="rect">
            <a:avLst/>
          </a:prstGeom>
          <a:noFill/>
        </p:spPr>
        <p:txBody>
          <a:bodyPr wrap="none" rtlCol="0">
            <a:spAutoFit/>
          </a:bodyPr>
          <a:lstStyle/>
          <a:p>
            <a:r>
              <a:rPr lang="en-US" dirty="0" smtClean="0">
                <a:solidFill>
                  <a:srgbClr val="000000"/>
                </a:solidFill>
              </a:rPr>
              <a:t>Adapted from Hopkins and Bass, 1981 (Science)</a:t>
            </a:r>
            <a:endParaRPr lang="en-US" dirty="0">
              <a:solidFill>
                <a:srgbClr val="000000"/>
              </a:solidFill>
            </a:endParaRPr>
          </a:p>
        </p:txBody>
      </p:sp>
    </p:spTree>
    <p:extLst>
      <p:ext uri="{BB962C8B-B14F-4D97-AF65-F5344CB8AC3E}">
        <p14:creationId xmlns:p14="http://schemas.microsoft.com/office/powerpoint/2010/main" val="202090805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2" descr="DSC0009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457200" y="685800"/>
            <a:ext cx="8229600" cy="5561013"/>
          </a:xfrm>
          <a:prstGeom prst="rect">
            <a:avLst/>
          </a:prstGeom>
          <a:noFill/>
          <a:ln w="9525">
            <a:noFill/>
            <a:miter lim="800000"/>
            <a:headEnd/>
            <a:tailEnd/>
          </a:ln>
        </p:spPr>
      </p:pic>
      <p:sp>
        <p:nvSpPr>
          <p:cNvPr id="28675" name="Text Box 3"/>
          <p:cNvSpPr txBox="1">
            <a:spLocks noChangeArrowheads="1"/>
          </p:cNvSpPr>
          <p:nvPr/>
        </p:nvSpPr>
        <p:spPr bwMode="auto">
          <a:xfrm>
            <a:off x="3368676" y="165108"/>
            <a:ext cx="2427268" cy="461665"/>
          </a:xfrm>
          <a:prstGeom prst="rect">
            <a:avLst/>
          </a:prstGeom>
          <a:noFill/>
          <a:ln w="9525">
            <a:noFill/>
            <a:miter lim="800000"/>
            <a:headEnd/>
            <a:tailEnd/>
          </a:ln>
        </p:spPr>
        <p:txBody>
          <a:bodyPr wrap="none">
            <a:spAutoFit/>
          </a:bodyPr>
          <a:lstStyle/>
          <a:p>
            <a:pPr eaLnBrk="0" hangingPunct="0"/>
            <a:r>
              <a:rPr lang="en-US" sz="2400">
                <a:solidFill>
                  <a:schemeClr val="tx2"/>
                </a:solidFill>
              </a:rPr>
              <a:t>baiting fish traps</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Picture 2" descr="slide40"/>
          <p:cNvPicPr>
            <a:picLocks noChangeAspect="1" noChangeArrowheads="1"/>
          </p:cNvPicPr>
          <p:nvPr/>
        </p:nvPicPr>
        <p:blipFill>
          <a:blip r:embed="rId2" cstate="print">
            <a:lum bright="4000" contrast="10000"/>
          </a:blip>
          <a:srcRect/>
          <a:stretch>
            <a:fillRect/>
          </a:stretch>
        </p:blipFill>
        <p:spPr bwMode="auto">
          <a:xfrm>
            <a:off x="457200" y="76200"/>
            <a:ext cx="4648200" cy="3189288"/>
          </a:xfrm>
          <a:prstGeom prst="rect">
            <a:avLst/>
          </a:prstGeom>
          <a:noFill/>
          <a:ln w="9525">
            <a:noFill/>
            <a:miter lim="800000"/>
            <a:headEnd/>
            <a:tailEnd/>
          </a:ln>
        </p:spPr>
      </p:pic>
      <p:pic>
        <p:nvPicPr>
          <p:cNvPr id="31747" name="Picture 3" descr="mormyrids"/>
          <p:cNvPicPr>
            <a:picLocks noChangeAspect="1" noChangeArrowheads="1"/>
          </p:cNvPicPr>
          <p:nvPr/>
        </p:nvPicPr>
        <p:blipFill>
          <a:blip r:embed="rId3" cstate="print"/>
          <a:srcRect/>
          <a:stretch>
            <a:fillRect/>
          </a:stretch>
        </p:blipFill>
        <p:spPr bwMode="auto">
          <a:xfrm>
            <a:off x="4267200" y="2971802"/>
            <a:ext cx="4495800" cy="34559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2" descr="Sorting_catch"/>
          <p:cNvPicPr>
            <a:picLocks noChangeAspect="1" noChangeArrowheads="1"/>
          </p:cNvPicPr>
          <p:nvPr/>
        </p:nvPicPr>
        <p:blipFill>
          <a:blip r:embed="rId2" cstate="print"/>
          <a:srcRect/>
          <a:stretch>
            <a:fillRect/>
          </a:stretch>
        </p:blipFill>
        <p:spPr bwMode="auto">
          <a:xfrm>
            <a:off x="914400" y="685800"/>
            <a:ext cx="7315200"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8"/>
          <p:cNvGrpSpPr>
            <a:grpSpLocks/>
          </p:cNvGrpSpPr>
          <p:nvPr/>
        </p:nvGrpSpPr>
        <p:grpSpPr bwMode="auto">
          <a:xfrm>
            <a:off x="838200" y="685802"/>
            <a:ext cx="2833688" cy="1546028"/>
            <a:chOff x="838200" y="685800"/>
            <a:chExt cx="2833688" cy="1546027"/>
          </a:xfrm>
        </p:grpSpPr>
        <p:pic>
          <p:nvPicPr>
            <p:cNvPr id="14346" name="Picture 2"/>
            <p:cNvPicPr>
              <a:picLocks noChangeAspect="1" noChangeArrowheads="1"/>
            </p:cNvPicPr>
            <p:nvPr/>
          </p:nvPicPr>
          <p:blipFill>
            <a:blip r:embed="rId3" cstate="print"/>
            <a:srcRect/>
            <a:stretch>
              <a:fillRect/>
            </a:stretch>
          </p:blipFill>
          <p:spPr bwMode="auto">
            <a:xfrm>
              <a:off x="838200" y="685800"/>
              <a:ext cx="2833688" cy="1238250"/>
            </a:xfrm>
            <a:prstGeom prst="rect">
              <a:avLst/>
            </a:prstGeom>
            <a:noFill/>
            <a:ln w="9525">
              <a:noFill/>
              <a:miter lim="800000"/>
              <a:headEnd/>
              <a:tailEnd/>
            </a:ln>
          </p:spPr>
        </p:pic>
        <p:sp>
          <p:nvSpPr>
            <p:cNvPr id="14347" name="TextBox 4"/>
            <p:cNvSpPr txBox="1">
              <a:spLocks noChangeArrowheads="1"/>
            </p:cNvSpPr>
            <p:nvPr/>
          </p:nvSpPr>
          <p:spPr bwMode="auto">
            <a:xfrm>
              <a:off x="1562100" y="1924050"/>
              <a:ext cx="1447832" cy="307777"/>
            </a:xfrm>
            <a:prstGeom prst="rect">
              <a:avLst/>
            </a:prstGeom>
            <a:noFill/>
            <a:ln w="9525">
              <a:noFill/>
              <a:miter lim="800000"/>
              <a:headEnd/>
              <a:tailEnd/>
            </a:ln>
          </p:spPr>
          <p:txBody>
            <a:bodyPr wrap="none">
              <a:spAutoFit/>
            </a:bodyPr>
            <a:lstStyle/>
            <a:p>
              <a:r>
                <a:rPr lang="en-US"/>
                <a:t>S. Numa (1984)</a:t>
              </a:r>
            </a:p>
          </p:txBody>
        </p:sp>
      </p:grpSp>
      <p:grpSp>
        <p:nvGrpSpPr>
          <p:cNvPr id="3" name="Group 9"/>
          <p:cNvGrpSpPr>
            <a:grpSpLocks/>
          </p:cNvGrpSpPr>
          <p:nvPr/>
        </p:nvGrpSpPr>
        <p:grpSpPr bwMode="auto">
          <a:xfrm>
            <a:off x="457202" y="4014796"/>
            <a:ext cx="3025775" cy="2208015"/>
            <a:chOff x="457200" y="4014788"/>
            <a:chExt cx="3025775" cy="2208014"/>
          </a:xfrm>
        </p:grpSpPr>
        <p:pic>
          <p:nvPicPr>
            <p:cNvPr id="14344" name="Picture 3" descr="D:\Carl\Writing\GRANTS\NIMH\NIMHcometitive2001\Figures\JAR.tif"/>
            <p:cNvPicPr>
              <a:picLocks noChangeAspect="1" noChangeArrowheads="1"/>
            </p:cNvPicPr>
            <p:nvPr/>
          </p:nvPicPr>
          <p:blipFill>
            <a:blip r:embed="rId4" cstate="print"/>
            <a:srcRect/>
            <a:stretch>
              <a:fillRect/>
            </a:stretch>
          </p:blipFill>
          <p:spPr bwMode="auto">
            <a:xfrm>
              <a:off x="457200" y="4014788"/>
              <a:ext cx="3025775" cy="1900237"/>
            </a:xfrm>
            <a:prstGeom prst="rect">
              <a:avLst/>
            </a:prstGeom>
            <a:noFill/>
            <a:ln w="9525">
              <a:noFill/>
              <a:miter lim="800000"/>
              <a:headEnd/>
              <a:tailEnd/>
            </a:ln>
          </p:spPr>
        </p:pic>
        <p:sp>
          <p:nvSpPr>
            <p:cNvPr id="14345" name="TextBox 8"/>
            <p:cNvSpPr txBox="1">
              <a:spLocks noChangeArrowheads="1"/>
            </p:cNvSpPr>
            <p:nvPr/>
          </p:nvSpPr>
          <p:spPr bwMode="auto">
            <a:xfrm>
              <a:off x="1066800" y="5915025"/>
              <a:ext cx="1686680" cy="307777"/>
            </a:xfrm>
            <a:prstGeom prst="rect">
              <a:avLst/>
            </a:prstGeom>
            <a:noFill/>
            <a:ln w="9525">
              <a:noFill/>
              <a:miter lim="800000"/>
              <a:headEnd/>
              <a:tailEnd/>
            </a:ln>
          </p:spPr>
          <p:txBody>
            <a:bodyPr wrap="none">
              <a:spAutoFit/>
            </a:bodyPr>
            <a:lstStyle/>
            <a:p>
              <a:r>
                <a:rPr lang="en-US"/>
                <a:t>Heiligenberg, 1990</a:t>
              </a:r>
            </a:p>
          </p:txBody>
        </p:sp>
      </p:grpSp>
      <p:grpSp>
        <p:nvGrpSpPr>
          <p:cNvPr id="4" name="Group 10"/>
          <p:cNvGrpSpPr>
            <a:grpSpLocks/>
          </p:cNvGrpSpPr>
          <p:nvPr/>
        </p:nvGrpSpPr>
        <p:grpSpPr bwMode="auto">
          <a:xfrm>
            <a:off x="4133850" y="4014788"/>
            <a:ext cx="3181350" cy="2619176"/>
            <a:chOff x="4133850" y="4014788"/>
            <a:chExt cx="3181350" cy="2619177"/>
          </a:xfrm>
        </p:grpSpPr>
        <p:pic>
          <p:nvPicPr>
            <p:cNvPr id="14342" name="Picture 5"/>
            <p:cNvPicPr>
              <a:picLocks noChangeAspect="1" noChangeArrowheads="1"/>
            </p:cNvPicPr>
            <p:nvPr/>
          </p:nvPicPr>
          <p:blipFill>
            <a:blip r:embed="rId5" cstate="print"/>
            <a:srcRect/>
            <a:stretch>
              <a:fillRect/>
            </a:stretch>
          </p:blipFill>
          <p:spPr bwMode="auto">
            <a:xfrm>
              <a:off x="4133850" y="4014788"/>
              <a:ext cx="3181350" cy="2295525"/>
            </a:xfrm>
            <a:prstGeom prst="rect">
              <a:avLst/>
            </a:prstGeom>
            <a:noFill/>
            <a:ln w="9525">
              <a:noFill/>
              <a:miter lim="800000"/>
              <a:headEnd/>
              <a:tailEnd/>
            </a:ln>
          </p:spPr>
        </p:pic>
        <p:sp>
          <p:nvSpPr>
            <p:cNvPr id="14343" name="TextBox 9"/>
            <p:cNvSpPr txBox="1">
              <a:spLocks noChangeArrowheads="1"/>
            </p:cNvSpPr>
            <p:nvPr/>
          </p:nvSpPr>
          <p:spPr bwMode="auto">
            <a:xfrm>
              <a:off x="4876800" y="6326188"/>
              <a:ext cx="981359" cy="307777"/>
            </a:xfrm>
            <a:prstGeom prst="rect">
              <a:avLst/>
            </a:prstGeom>
            <a:noFill/>
            <a:ln w="9525">
              <a:noFill/>
              <a:miter lim="800000"/>
              <a:headEnd/>
              <a:tailEnd/>
            </a:ln>
          </p:spPr>
          <p:txBody>
            <a:bodyPr wrap="none">
              <a:spAutoFit/>
            </a:bodyPr>
            <a:lstStyle/>
            <a:p>
              <a:r>
                <a:rPr lang="en-US" dirty="0"/>
                <a:t>Bell, 2008</a:t>
              </a:r>
            </a:p>
          </p:txBody>
        </p:sp>
      </p:grpSp>
      <p:pic>
        <p:nvPicPr>
          <p:cNvPr id="1638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3850" y="756813"/>
            <a:ext cx="3593974"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915413" y="2845135"/>
            <a:ext cx="3578224" cy="307777"/>
          </a:xfrm>
          <a:prstGeom prst="rect">
            <a:avLst/>
          </a:prstGeom>
        </p:spPr>
        <p:txBody>
          <a:bodyPr wrap="none">
            <a:spAutoFit/>
          </a:bodyPr>
          <a:lstStyle/>
          <a:p>
            <a:r>
              <a:rPr lang="en-US" dirty="0"/>
              <a:t>Miyazawa, </a:t>
            </a:r>
            <a:r>
              <a:rPr lang="en-US" dirty="0" err="1" smtClean="0"/>
              <a:t>Fujiyoshi</a:t>
            </a:r>
            <a:r>
              <a:rPr lang="en-US" dirty="0" smtClean="0"/>
              <a:t>, and </a:t>
            </a:r>
            <a:r>
              <a:rPr lang="en-US" dirty="0" err="1"/>
              <a:t>Unwin</a:t>
            </a:r>
            <a:r>
              <a:rPr lang="en-US" dirty="0"/>
              <a:t>, N. (2003)</a:t>
            </a:r>
          </a:p>
        </p:txBody>
      </p:sp>
      <p:sp>
        <p:nvSpPr>
          <p:cNvPr id="7" name="TextBox 6"/>
          <p:cNvSpPr txBox="1"/>
          <p:nvPr/>
        </p:nvSpPr>
        <p:spPr>
          <a:xfrm>
            <a:off x="1558038" y="2231830"/>
            <a:ext cx="1289135" cy="307777"/>
          </a:xfrm>
          <a:prstGeom prst="rect">
            <a:avLst/>
          </a:prstGeom>
          <a:noFill/>
        </p:spPr>
        <p:txBody>
          <a:bodyPr wrap="none" rtlCol="0">
            <a:spAutoFit/>
          </a:bodyPr>
          <a:lstStyle/>
          <a:p>
            <a:r>
              <a:rPr lang="en-US" i="1" dirty="0" smtClean="0"/>
              <a:t>Electrophorus</a:t>
            </a:r>
            <a:endParaRPr lang="en-US" i="1" dirty="0"/>
          </a:p>
        </p:txBody>
      </p:sp>
      <p:sp>
        <p:nvSpPr>
          <p:cNvPr id="8" name="TextBox 7"/>
          <p:cNvSpPr txBox="1"/>
          <p:nvPr/>
        </p:nvSpPr>
        <p:spPr>
          <a:xfrm>
            <a:off x="5367479" y="3169236"/>
            <a:ext cx="833433" cy="307777"/>
          </a:xfrm>
          <a:prstGeom prst="rect">
            <a:avLst/>
          </a:prstGeom>
          <a:noFill/>
        </p:spPr>
        <p:txBody>
          <a:bodyPr wrap="none" rtlCol="0">
            <a:spAutoFit/>
          </a:bodyPr>
          <a:lstStyle/>
          <a:p>
            <a:r>
              <a:rPr lang="en-US" i="1" dirty="0" smtClean="0"/>
              <a:t>Torpedo</a:t>
            </a:r>
            <a:endParaRPr lang="en-US" i="1" dirty="0"/>
          </a:p>
        </p:txBody>
      </p:sp>
      <p:sp>
        <p:nvSpPr>
          <p:cNvPr id="10" name="TextBox 9"/>
          <p:cNvSpPr txBox="1"/>
          <p:nvPr/>
        </p:nvSpPr>
        <p:spPr>
          <a:xfrm>
            <a:off x="1371600" y="6326187"/>
            <a:ext cx="1229824" cy="307777"/>
          </a:xfrm>
          <a:prstGeom prst="rect">
            <a:avLst/>
          </a:prstGeom>
          <a:noFill/>
        </p:spPr>
        <p:txBody>
          <a:bodyPr wrap="none" rtlCol="0">
            <a:spAutoFit/>
          </a:bodyPr>
          <a:lstStyle/>
          <a:p>
            <a:r>
              <a:rPr lang="en-US" i="1" dirty="0" smtClean="0"/>
              <a:t>Eigenmannia</a:t>
            </a:r>
            <a:endParaRPr lang="en-US" i="1" dirty="0"/>
          </a:p>
        </p:txBody>
      </p:sp>
      <p:sp>
        <p:nvSpPr>
          <p:cNvPr id="11" name="TextBox 10"/>
          <p:cNvSpPr txBox="1"/>
          <p:nvPr/>
        </p:nvSpPr>
        <p:spPr>
          <a:xfrm>
            <a:off x="4713293" y="6550223"/>
            <a:ext cx="1308371" cy="307777"/>
          </a:xfrm>
          <a:prstGeom prst="rect">
            <a:avLst/>
          </a:prstGeom>
          <a:noFill/>
        </p:spPr>
        <p:txBody>
          <a:bodyPr wrap="none" rtlCol="0">
            <a:spAutoFit/>
          </a:bodyPr>
          <a:lstStyle/>
          <a:p>
            <a:r>
              <a:rPr lang="en-US" i="1" dirty="0" err="1" smtClean="0"/>
              <a:t>Gnathonemus</a:t>
            </a:r>
            <a:endParaRPr lang="en-US"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4" descr="Gabon PBM July 2006 031"/>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
        <p:nvSpPr>
          <p:cNvPr id="33795" name="Text Box 5"/>
          <p:cNvSpPr txBox="1">
            <a:spLocks noChangeArrowheads="1"/>
          </p:cNvSpPr>
          <p:nvPr/>
        </p:nvSpPr>
        <p:spPr bwMode="auto">
          <a:xfrm>
            <a:off x="1812928" y="5294313"/>
            <a:ext cx="1633845" cy="369332"/>
          </a:xfrm>
          <a:prstGeom prst="rect">
            <a:avLst/>
          </a:prstGeom>
          <a:noFill/>
          <a:ln w="9525">
            <a:noFill/>
            <a:miter lim="800000"/>
            <a:headEnd/>
            <a:tailEnd/>
          </a:ln>
        </p:spPr>
        <p:txBody>
          <a:bodyPr wrap="none">
            <a:spAutoFit/>
          </a:bodyPr>
          <a:lstStyle/>
          <a:p>
            <a:r>
              <a:rPr lang="en-US" sz="1800">
                <a:solidFill>
                  <a:schemeClr val="bg1"/>
                </a:solidFill>
              </a:rPr>
              <a:t>Matt Arnegard</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73100" y="228603"/>
            <a:ext cx="7772400" cy="825500"/>
          </a:xfrm>
        </p:spPr>
        <p:txBody>
          <a:bodyPr/>
          <a:lstStyle/>
          <a:p>
            <a:pPr eaLnBrk="1" hangingPunct="1"/>
            <a:r>
              <a:rPr lang="en-US" smtClean="0">
                <a:solidFill>
                  <a:schemeClr val="bg1"/>
                </a:solidFill>
              </a:rPr>
              <a:t>Electric Organs - Electrocytes</a:t>
            </a:r>
          </a:p>
        </p:txBody>
      </p:sp>
      <p:pic>
        <p:nvPicPr>
          <p:cNvPr id="16387" name="Picture 3" descr="B_VADAMANS_3931"/>
          <p:cNvPicPr>
            <a:picLocks noChangeAspect="1" noChangeArrowheads="1"/>
          </p:cNvPicPr>
          <p:nvPr/>
        </p:nvPicPr>
        <p:blipFill>
          <a:blip r:embed="rId3" cstate="print"/>
          <a:srcRect/>
          <a:stretch>
            <a:fillRect/>
          </a:stretch>
        </p:blipFill>
        <p:spPr bwMode="auto">
          <a:xfrm>
            <a:off x="241300" y="1435103"/>
            <a:ext cx="4573588" cy="1841500"/>
          </a:xfrm>
          <a:prstGeom prst="rect">
            <a:avLst/>
          </a:prstGeom>
          <a:noFill/>
          <a:ln w="9525">
            <a:noFill/>
            <a:miter lim="800000"/>
            <a:headEnd/>
            <a:tailEnd/>
          </a:ln>
        </p:spPr>
      </p:pic>
      <p:grpSp>
        <p:nvGrpSpPr>
          <p:cNvPr id="9" name="Group 8"/>
          <p:cNvGrpSpPr/>
          <p:nvPr/>
        </p:nvGrpSpPr>
        <p:grpSpPr>
          <a:xfrm>
            <a:off x="3543300" y="2209803"/>
            <a:ext cx="5054600" cy="4395788"/>
            <a:chOff x="3543300" y="2209800"/>
            <a:chExt cx="5054600" cy="4395788"/>
          </a:xfrm>
        </p:grpSpPr>
        <p:pic>
          <p:nvPicPr>
            <p:cNvPr id="16389" name="Picture 5" descr="electric-organ"/>
            <p:cNvPicPr>
              <a:picLocks noChangeAspect="1" noChangeArrowheads="1"/>
            </p:cNvPicPr>
            <p:nvPr/>
          </p:nvPicPr>
          <p:blipFill>
            <a:blip r:embed="rId4" cstate="print"/>
            <a:srcRect/>
            <a:stretch>
              <a:fillRect/>
            </a:stretch>
          </p:blipFill>
          <p:spPr bwMode="auto">
            <a:xfrm flipH="1">
              <a:off x="3543300" y="3225800"/>
              <a:ext cx="5054600" cy="3379788"/>
            </a:xfrm>
            <a:prstGeom prst="rect">
              <a:avLst/>
            </a:prstGeom>
            <a:noFill/>
            <a:ln w="9525">
              <a:noFill/>
              <a:miter lim="800000"/>
              <a:headEnd/>
              <a:tailEnd/>
            </a:ln>
          </p:spPr>
        </p:pic>
        <p:sp>
          <p:nvSpPr>
            <p:cNvPr id="16391" name="Rectangle 7"/>
            <p:cNvSpPr>
              <a:spLocks noChangeArrowheads="1"/>
            </p:cNvSpPr>
            <p:nvPr/>
          </p:nvSpPr>
          <p:spPr bwMode="auto">
            <a:xfrm flipH="1">
              <a:off x="3600450" y="2209800"/>
              <a:ext cx="381000" cy="381000"/>
            </a:xfrm>
            <a:prstGeom prst="rect">
              <a:avLst/>
            </a:prstGeom>
            <a:noFill/>
            <a:ln w="38100">
              <a:solidFill>
                <a:srgbClr val="FF0000"/>
              </a:solidFill>
              <a:miter lim="800000"/>
              <a:headEnd/>
              <a:tailEnd/>
            </a:ln>
          </p:spPr>
          <p:txBody>
            <a:bodyPr wrap="none" anchor="ctr"/>
            <a:lstStyle/>
            <a:p>
              <a:endParaRPr lang="en-US"/>
            </a:p>
          </p:txBody>
        </p:sp>
        <p:sp>
          <p:nvSpPr>
            <p:cNvPr id="16392" name="Line 8"/>
            <p:cNvSpPr>
              <a:spLocks noChangeShapeType="1"/>
            </p:cNvSpPr>
            <p:nvPr/>
          </p:nvSpPr>
          <p:spPr bwMode="auto">
            <a:xfrm>
              <a:off x="3752850" y="2616200"/>
              <a:ext cx="1657350" cy="660400"/>
            </a:xfrm>
            <a:prstGeom prst="line">
              <a:avLst/>
            </a:prstGeom>
            <a:noFill/>
            <a:ln w="38100">
              <a:solidFill>
                <a:srgbClr val="FF0000"/>
              </a:solidFill>
              <a:round/>
              <a:headEnd/>
              <a:tailEnd type="triangle" w="med" len="med"/>
            </a:ln>
          </p:spPr>
          <p:txBody>
            <a:bodyPr/>
            <a:lstStyle/>
            <a:p>
              <a:endParaRPr lang="en-US"/>
            </a:p>
          </p:txBody>
        </p:sp>
      </p:grpSp>
      <p:sp>
        <p:nvSpPr>
          <p:cNvPr id="3" name="TextBox 2"/>
          <p:cNvSpPr txBox="1"/>
          <p:nvPr/>
        </p:nvSpPr>
        <p:spPr>
          <a:xfrm>
            <a:off x="457200" y="2801183"/>
            <a:ext cx="2353529" cy="307777"/>
          </a:xfrm>
          <a:prstGeom prst="rect">
            <a:avLst/>
          </a:prstGeom>
          <a:noFill/>
        </p:spPr>
        <p:txBody>
          <a:bodyPr wrap="none" rtlCol="0">
            <a:spAutoFit/>
          </a:bodyPr>
          <a:lstStyle/>
          <a:p>
            <a:r>
              <a:rPr lang="en-US" i="1" dirty="0" err="1" smtClean="0">
                <a:solidFill>
                  <a:schemeClr val="bg1"/>
                </a:solidFill>
              </a:rPr>
              <a:t>Paramormyrops</a:t>
            </a:r>
            <a:r>
              <a:rPr lang="en-US" i="1" dirty="0" smtClean="0">
                <a:solidFill>
                  <a:schemeClr val="bg1"/>
                </a:solidFill>
              </a:rPr>
              <a:t> </a:t>
            </a:r>
            <a:r>
              <a:rPr lang="en-US" i="1" dirty="0" err="1" smtClean="0">
                <a:solidFill>
                  <a:schemeClr val="bg1"/>
                </a:solidFill>
              </a:rPr>
              <a:t>kingsleyae</a:t>
            </a:r>
            <a:endParaRPr lang="en-US" i="1" dirty="0">
              <a:solidFill>
                <a:schemeClr val="bg1"/>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76200"/>
            <a:ext cx="91059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411173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71231"/>
            <a:ext cx="8001000" cy="307777"/>
          </a:xfrm>
          <a:prstGeom prst="rect">
            <a:avLst/>
          </a:prstGeom>
          <a:noFill/>
        </p:spPr>
        <p:txBody>
          <a:bodyPr wrap="square" rtlCol="0">
            <a:spAutoFit/>
          </a:bodyPr>
          <a:lstStyle/>
          <a:p>
            <a:r>
              <a:rPr lang="en-US" dirty="0" smtClean="0"/>
              <a:t>Sequences of pulse intervals in the courtship behavior of </a:t>
            </a:r>
            <a:r>
              <a:rPr lang="en-US" i="1" dirty="0" smtClean="0"/>
              <a:t>Brienomyrus brachyistius</a:t>
            </a:r>
            <a:endParaRPr lang="en-US" dirty="0"/>
          </a:p>
        </p:txBody>
      </p:sp>
      <p:pic>
        <p:nvPicPr>
          <p:cNvPr id="4" name="2006_07_06_2-4_courtship.swf"/>
          <p:cNvPicPr>
            <a:picLocks noRot="1" noChangeAspect="1"/>
          </p:cNvPicPr>
          <p:nvPr>
            <a:videoFile r:link="rId1"/>
          </p:nvPr>
        </p:nvPicPr>
        <p:blipFill>
          <a:blip r:embed="rId4"/>
          <a:stretch>
            <a:fillRect/>
          </a:stretch>
        </p:blipFill>
        <p:spPr>
          <a:xfrm>
            <a:off x="482600" y="609600"/>
            <a:ext cx="8128000" cy="6096000"/>
          </a:xfrm>
          <a:prstGeom prst="rect">
            <a:avLst/>
          </a:prstGeom>
        </p:spPr>
      </p:pic>
    </p:spTree>
    <p:extLst>
      <p:ext uri="{BB962C8B-B14F-4D97-AF65-F5344CB8AC3E}">
        <p14:creationId xmlns:p14="http://schemas.microsoft.com/office/powerpoint/2010/main" val="3580046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9" y="0"/>
            <a:ext cx="9146669" cy="6854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005221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ramormyrops kingsleyae rasps.swf"/>
          <p:cNvPicPr>
            <a:picLocks noRot="1" noChangeAspect="1"/>
          </p:cNvPicPr>
          <p:nvPr>
            <a:videoFile r:link="rId1"/>
          </p:nvPr>
        </p:nvPicPr>
        <p:blipFill>
          <a:blip r:embed="rId3"/>
          <a:stretch>
            <a:fillRect/>
          </a:stretch>
        </p:blipFill>
        <p:spPr>
          <a:xfrm>
            <a:off x="76200" y="57150"/>
            <a:ext cx="8966200" cy="67246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Carl D. Hopkins\Documents\Writing\PAPERS\ELSEVIER_Encyclopedia Neuroscience\Draft Figures\BBTP_playbac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403365"/>
            <a:ext cx="6283325" cy="62783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399" y="6397823"/>
            <a:ext cx="4055919" cy="307777"/>
          </a:xfrm>
          <a:prstGeom prst="rect">
            <a:avLst/>
          </a:prstGeom>
          <a:noFill/>
        </p:spPr>
        <p:txBody>
          <a:bodyPr wrap="none" rtlCol="0">
            <a:spAutoFit/>
          </a:bodyPr>
          <a:lstStyle/>
          <a:p>
            <a:r>
              <a:rPr lang="en-US" dirty="0" smtClean="0"/>
              <a:t>Adapted from Hopkins and Bass, 1981 (Science)</a:t>
            </a:r>
            <a:endParaRPr lang="en-US" dirty="0"/>
          </a:p>
        </p:txBody>
      </p:sp>
    </p:spTree>
    <p:extLst>
      <p:ext uri="{BB962C8B-B14F-4D97-AF65-F5344CB8AC3E}">
        <p14:creationId xmlns:p14="http://schemas.microsoft.com/office/powerpoint/2010/main" val="177763626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73100" y="228603"/>
            <a:ext cx="7772400" cy="825500"/>
          </a:xfrm>
        </p:spPr>
        <p:txBody>
          <a:bodyPr/>
          <a:lstStyle/>
          <a:p>
            <a:pPr eaLnBrk="1" hangingPunct="1"/>
            <a:r>
              <a:rPr lang="en-US" dirty="0" smtClean="0">
                <a:solidFill>
                  <a:schemeClr val="tx1"/>
                </a:solidFill>
              </a:rPr>
              <a:t>Electric Organs - </a:t>
            </a:r>
            <a:r>
              <a:rPr lang="en-US" dirty="0" err="1" smtClean="0">
                <a:solidFill>
                  <a:schemeClr val="tx1"/>
                </a:solidFill>
              </a:rPr>
              <a:t>Electrocytes</a:t>
            </a:r>
            <a:endParaRPr lang="en-US" dirty="0" smtClean="0">
              <a:solidFill>
                <a:schemeClr val="tx1"/>
              </a:solidFill>
            </a:endParaRPr>
          </a:p>
        </p:txBody>
      </p:sp>
      <p:pic>
        <p:nvPicPr>
          <p:cNvPr id="16387" name="Picture 3" descr="B_VADAMANS_3931"/>
          <p:cNvPicPr>
            <a:picLocks noChangeAspect="1" noChangeArrowheads="1"/>
          </p:cNvPicPr>
          <p:nvPr/>
        </p:nvPicPr>
        <p:blipFill>
          <a:blip r:embed="rId3" cstate="print"/>
          <a:srcRect/>
          <a:stretch>
            <a:fillRect/>
          </a:stretch>
        </p:blipFill>
        <p:spPr bwMode="auto">
          <a:xfrm>
            <a:off x="241300" y="1435103"/>
            <a:ext cx="4573588" cy="1841500"/>
          </a:xfrm>
          <a:prstGeom prst="rect">
            <a:avLst/>
          </a:prstGeom>
          <a:noFill/>
          <a:ln w="9525">
            <a:noFill/>
            <a:miter lim="800000"/>
            <a:headEnd/>
            <a:tailEnd/>
          </a:ln>
        </p:spPr>
      </p:pic>
      <p:grpSp>
        <p:nvGrpSpPr>
          <p:cNvPr id="2" name="Group 8"/>
          <p:cNvGrpSpPr/>
          <p:nvPr/>
        </p:nvGrpSpPr>
        <p:grpSpPr>
          <a:xfrm>
            <a:off x="3543300" y="2209803"/>
            <a:ext cx="5054600" cy="4395788"/>
            <a:chOff x="3543300" y="2209800"/>
            <a:chExt cx="5054600" cy="4395788"/>
          </a:xfrm>
        </p:grpSpPr>
        <p:pic>
          <p:nvPicPr>
            <p:cNvPr id="16389" name="Picture 5" descr="electric-organ"/>
            <p:cNvPicPr>
              <a:picLocks noChangeAspect="1" noChangeArrowheads="1"/>
            </p:cNvPicPr>
            <p:nvPr/>
          </p:nvPicPr>
          <p:blipFill>
            <a:blip r:embed="rId4" cstate="print"/>
            <a:srcRect/>
            <a:stretch>
              <a:fillRect/>
            </a:stretch>
          </p:blipFill>
          <p:spPr bwMode="auto">
            <a:xfrm flipH="1">
              <a:off x="3543300" y="3225800"/>
              <a:ext cx="5054600" cy="3379788"/>
            </a:xfrm>
            <a:prstGeom prst="rect">
              <a:avLst/>
            </a:prstGeom>
            <a:noFill/>
            <a:ln w="9525">
              <a:noFill/>
              <a:miter lim="800000"/>
              <a:headEnd/>
              <a:tailEnd/>
            </a:ln>
          </p:spPr>
        </p:pic>
        <p:sp>
          <p:nvSpPr>
            <p:cNvPr id="16391" name="Rectangle 7"/>
            <p:cNvSpPr>
              <a:spLocks noChangeArrowheads="1"/>
            </p:cNvSpPr>
            <p:nvPr/>
          </p:nvSpPr>
          <p:spPr bwMode="auto">
            <a:xfrm flipH="1">
              <a:off x="3600450" y="2209800"/>
              <a:ext cx="381000" cy="381000"/>
            </a:xfrm>
            <a:prstGeom prst="rect">
              <a:avLst/>
            </a:prstGeom>
            <a:noFill/>
            <a:ln w="38100">
              <a:solidFill>
                <a:srgbClr val="FF0000"/>
              </a:solidFill>
              <a:miter lim="800000"/>
              <a:headEnd/>
              <a:tailEnd/>
            </a:ln>
          </p:spPr>
          <p:txBody>
            <a:bodyPr wrap="none" anchor="ctr"/>
            <a:lstStyle/>
            <a:p>
              <a:endParaRPr lang="en-US"/>
            </a:p>
          </p:txBody>
        </p:sp>
        <p:sp>
          <p:nvSpPr>
            <p:cNvPr id="16392" name="Line 8"/>
            <p:cNvSpPr>
              <a:spLocks noChangeShapeType="1"/>
            </p:cNvSpPr>
            <p:nvPr/>
          </p:nvSpPr>
          <p:spPr bwMode="auto">
            <a:xfrm>
              <a:off x="3752850" y="2616200"/>
              <a:ext cx="1657350" cy="660400"/>
            </a:xfrm>
            <a:prstGeom prst="line">
              <a:avLst/>
            </a:prstGeom>
            <a:noFill/>
            <a:ln w="38100">
              <a:solidFill>
                <a:srgbClr val="FF0000"/>
              </a:solidFill>
              <a:round/>
              <a:headEnd/>
              <a:tailEnd type="triangle" w="med" len="med"/>
            </a:ln>
          </p:spPr>
          <p:txBody>
            <a:bodyPr/>
            <a:lstStyle/>
            <a:p>
              <a:endParaRPr lang="en-US"/>
            </a:p>
          </p:txBody>
        </p:sp>
      </p:grpSp>
    </p:spTree>
    <p:custDataLst>
      <p:tags r:id="rId1"/>
    </p:custData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4" name="Picture 2" descr="EO_outlines"/>
          <p:cNvPicPr>
            <a:picLocks noChangeAspect="1" noChangeArrowheads="1"/>
          </p:cNvPicPr>
          <p:nvPr/>
        </p:nvPicPr>
        <p:blipFill>
          <a:blip r:embed="rId3" cstate="print"/>
          <a:srcRect/>
          <a:stretch>
            <a:fillRect/>
          </a:stretch>
        </p:blipFill>
        <p:spPr bwMode="auto">
          <a:xfrm>
            <a:off x="381000" y="2133600"/>
            <a:ext cx="8458200" cy="4368800"/>
          </a:xfrm>
          <a:prstGeom prst="rect">
            <a:avLst/>
          </a:prstGeom>
          <a:noFill/>
          <a:ln w="9525">
            <a:noFill/>
            <a:miter lim="800000"/>
            <a:headEnd/>
            <a:tailEnd/>
          </a:ln>
        </p:spPr>
      </p:pic>
      <p:sp>
        <p:nvSpPr>
          <p:cNvPr id="38915" name="Text Box 3"/>
          <p:cNvSpPr txBox="1">
            <a:spLocks noChangeArrowheads="1"/>
          </p:cNvSpPr>
          <p:nvPr/>
        </p:nvSpPr>
        <p:spPr bwMode="auto">
          <a:xfrm>
            <a:off x="344488" y="363539"/>
            <a:ext cx="347662" cy="369332"/>
          </a:xfrm>
          <a:prstGeom prst="rect">
            <a:avLst/>
          </a:prstGeom>
          <a:noFill/>
          <a:ln w="9525">
            <a:noFill/>
            <a:miter lim="800000"/>
            <a:headEnd/>
            <a:tailEnd/>
          </a:ln>
        </p:spPr>
        <p:txBody>
          <a:bodyPr>
            <a:spAutoFit/>
          </a:bodyPr>
          <a:lstStyle/>
          <a:p>
            <a:endParaRPr lang="en-US" sz="1800" b="1">
              <a:solidFill>
                <a:schemeClr val="bg2"/>
              </a:solidFill>
            </a:endParaRPr>
          </a:p>
        </p:txBody>
      </p:sp>
      <p:sp>
        <p:nvSpPr>
          <p:cNvPr id="38916" name="Text Box 4"/>
          <p:cNvSpPr txBox="1">
            <a:spLocks noChangeArrowheads="1"/>
          </p:cNvSpPr>
          <p:nvPr/>
        </p:nvSpPr>
        <p:spPr bwMode="auto">
          <a:xfrm>
            <a:off x="412750" y="214313"/>
            <a:ext cx="1184940" cy="369332"/>
          </a:xfrm>
          <a:prstGeom prst="rect">
            <a:avLst/>
          </a:prstGeom>
          <a:noFill/>
          <a:ln w="9525">
            <a:noFill/>
            <a:miter lim="800000"/>
            <a:headEnd/>
            <a:tailEnd/>
          </a:ln>
        </p:spPr>
        <p:txBody>
          <a:bodyPr wrap="none">
            <a:spAutoFit/>
          </a:bodyPr>
          <a:lstStyle/>
          <a:p>
            <a:r>
              <a:rPr lang="en-US" sz="1800" b="1">
                <a:solidFill>
                  <a:schemeClr val="bg2"/>
                </a:solidFill>
              </a:rPr>
              <a:t>Stalkless</a:t>
            </a:r>
          </a:p>
        </p:txBody>
      </p:sp>
      <p:sp>
        <p:nvSpPr>
          <p:cNvPr id="38917" name="Text Box 5"/>
          <p:cNvSpPr txBox="1">
            <a:spLocks noChangeArrowheads="1"/>
          </p:cNvSpPr>
          <p:nvPr/>
        </p:nvSpPr>
        <p:spPr bwMode="auto">
          <a:xfrm>
            <a:off x="1557988" y="690564"/>
            <a:ext cx="1967205" cy="646331"/>
          </a:xfrm>
          <a:prstGeom prst="rect">
            <a:avLst/>
          </a:prstGeom>
          <a:noFill/>
          <a:ln w="9525">
            <a:noFill/>
            <a:miter lim="800000"/>
            <a:headEnd/>
            <a:tailEnd/>
          </a:ln>
        </p:spPr>
        <p:txBody>
          <a:bodyPr wrap="none">
            <a:spAutoFit/>
          </a:bodyPr>
          <a:lstStyle/>
          <a:p>
            <a:pPr algn="ctr"/>
            <a:r>
              <a:rPr lang="en-US" sz="1800" b="1">
                <a:solidFill>
                  <a:schemeClr val="bg2"/>
                </a:solidFill>
              </a:rPr>
              <a:t>Non-penetrating</a:t>
            </a:r>
          </a:p>
          <a:p>
            <a:pPr algn="ctr"/>
            <a:r>
              <a:rPr lang="en-US" sz="1800" b="1">
                <a:solidFill>
                  <a:schemeClr val="bg2"/>
                </a:solidFill>
              </a:rPr>
              <a:t>stalk</a:t>
            </a:r>
          </a:p>
        </p:txBody>
      </p:sp>
      <p:grpSp>
        <p:nvGrpSpPr>
          <p:cNvPr id="2" name="Group 19"/>
          <p:cNvGrpSpPr>
            <a:grpSpLocks/>
          </p:cNvGrpSpPr>
          <p:nvPr/>
        </p:nvGrpSpPr>
        <p:grpSpPr bwMode="auto">
          <a:xfrm>
            <a:off x="1219200" y="2971800"/>
            <a:ext cx="457200" cy="762000"/>
            <a:chOff x="768" y="1872"/>
            <a:chExt cx="288" cy="480"/>
          </a:xfrm>
        </p:grpSpPr>
        <p:sp>
          <p:nvSpPr>
            <p:cNvPr id="38962" name="Line 13"/>
            <p:cNvSpPr>
              <a:spLocks noChangeShapeType="1"/>
            </p:cNvSpPr>
            <p:nvPr/>
          </p:nvSpPr>
          <p:spPr bwMode="auto">
            <a:xfrm flipH="1">
              <a:off x="768" y="2352"/>
              <a:ext cx="288" cy="0"/>
            </a:xfrm>
            <a:prstGeom prst="line">
              <a:avLst/>
            </a:prstGeom>
            <a:noFill/>
            <a:ln w="38100">
              <a:solidFill>
                <a:srgbClr val="FF0000"/>
              </a:solidFill>
              <a:round/>
              <a:headEnd/>
              <a:tailEnd type="triangle" w="med" len="med"/>
            </a:ln>
          </p:spPr>
          <p:txBody>
            <a:bodyPr/>
            <a:lstStyle/>
            <a:p>
              <a:endParaRPr lang="en-US"/>
            </a:p>
          </p:txBody>
        </p:sp>
        <p:sp>
          <p:nvSpPr>
            <p:cNvPr id="38963" name="Line 14"/>
            <p:cNvSpPr>
              <a:spLocks noChangeShapeType="1"/>
            </p:cNvSpPr>
            <p:nvPr/>
          </p:nvSpPr>
          <p:spPr bwMode="auto">
            <a:xfrm flipH="1">
              <a:off x="768" y="2256"/>
              <a:ext cx="288" cy="0"/>
            </a:xfrm>
            <a:prstGeom prst="line">
              <a:avLst/>
            </a:prstGeom>
            <a:noFill/>
            <a:ln w="38100">
              <a:solidFill>
                <a:srgbClr val="FF0000"/>
              </a:solidFill>
              <a:round/>
              <a:headEnd/>
              <a:tailEnd type="triangle" w="med" len="med"/>
            </a:ln>
          </p:spPr>
          <p:txBody>
            <a:bodyPr/>
            <a:lstStyle/>
            <a:p>
              <a:endParaRPr lang="en-US"/>
            </a:p>
          </p:txBody>
        </p:sp>
        <p:sp>
          <p:nvSpPr>
            <p:cNvPr id="38964" name="Line 15"/>
            <p:cNvSpPr>
              <a:spLocks noChangeShapeType="1"/>
            </p:cNvSpPr>
            <p:nvPr/>
          </p:nvSpPr>
          <p:spPr bwMode="auto">
            <a:xfrm flipH="1">
              <a:off x="768" y="2160"/>
              <a:ext cx="288" cy="0"/>
            </a:xfrm>
            <a:prstGeom prst="line">
              <a:avLst/>
            </a:prstGeom>
            <a:noFill/>
            <a:ln w="38100">
              <a:solidFill>
                <a:srgbClr val="FF0000"/>
              </a:solidFill>
              <a:round/>
              <a:headEnd/>
              <a:tailEnd type="triangle" w="med" len="med"/>
            </a:ln>
          </p:spPr>
          <p:txBody>
            <a:bodyPr/>
            <a:lstStyle/>
            <a:p>
              <a:endParaRPr lang="en-US"/>
            </a:p>
          </p:txBody>
        </p:sp>
        <p:sp>
          <p:nvSpPr>
            <p:cNvPr id="38965" name="Line 16"/>
            <p:cNvSpPr>
              <a:spLocks noChangeShapeType="1"/>
            </p:cNvSpPr>
            <p:nvPr/>
          </p:nvSpPr>
          <p:spPr bwMode="auto">
            <a:xfrm flipH="1">
              <a:off x="768" y="2064"/>
              <a:ext cx="288" cy="0"/>
            </a:xfrm>
            <a:prstGeom prst="line">
              <a:avLst/>
            </a:prstGeom>
            <a:noFill/>
            <a:ln w="38100">
              <a:solidFill>
                <a:srgbClr val="FF0000"/>
              </a:solidFill>
              <a:round/>
              <a:headEnd/>
              <a:tailEnd type="triangle" w="med" len="med"/>
            </a:ln>
          </p:spPr>
          <p:txBody>
            <a:bodyPr/>
            <a:lstStyle/>
            <a:p>
              <a:endParaRPr lang="en-US"/>
            </a:p>
          </p:txBody>
        </p:sp>
        <p:sp>
          <p:nvSpPr>
            <p:cNvPr id="38966" name="Line 17"/>
            <p:cNvSpPr>
              <a:spLocks noChangeShapeType="1"/>
            </p:cNvSpPr>
            <p:nvPr/>
          </p:nvSpPr>
          <p:spPr bwMode="auto">
            <a:xfrm flipH="1">
              <a:off x="768" y="1968"/>
              <a:ext cx="288" cy="0"/>
            </a:xfrm>
            <a:prstGeom prst="line">
              <a:avLst/>
            </a:prstGeom>
            <a:noFill/>
            <a:ln w="38100">
              <a:solidFill>
                <a:srgbClr val="FF0000"/>
              </a:solidFill>
              <a:round/>
              <a:headEnd/>
              <a:tailEnd type="triangle" w="med" len="med"/>
            </a:ln>
          </p:spPr>
          <p:txBody>
            <a:bodyPr/>
            <a:lstStyle/>
            <a:p>
              <a:endParaRPr lang="en-US"/>
            </a:p>
          </p:txBody>
        </p:sp>
        <p:sp>
          <p:nvSpPr>
            <p:cNvPr id="38967" name="Line 18"/>
            <p:cNvSpPr>
              <a:spLocks noChangeShapeType="1"/>
            </p:cNvSpPr>
            <p:nvPr/>
          </p:nvSpPr>
          <p:spPr bwMode="auto">
            <a:xfrm flipH="1">
              <a:off x="768" y="1872"/>
              <a:ext cx="288" cy="0"/>
            </a:xfrm>
            <a:prstGeom prst="line">
              <a:avLst/>
            </a:prstGeom>
            <a:noFill/>
            <a:ln w="38100">
              <a:solidFill>
                <a:srgbClr val="FF0000"/>
              </a:solidFill>
              <a:round/>
              <a:headEnd/>
              <a:tailEnd type="triangle" w="med" len="med"/>
            </a:ln>
          </p:spPr>
          <p:txBody>
            <a:bodyPr/>
            <a:lstStyle/>
            <a:p>
              <a:endParaRPr lang="en-US"/>
            </a:p>
          </p:txBody>
        </p:sp>
      </p:grpSp>
      <p:grpSp>
        <p:nvGrpSpPr>
          <p:cNvPr id="3" name="Group 20"/>
          <p:cNvGrpSpPr>
            <a:grpSpLocks/>
          </p:cNvGrpSpPr>
          <p:nvPr/>
        </p:nvGrpSpPr>
        <p:grpSpPr bwMode="auto">
          <a:xfrm>
            <a:off x="2514600" y="2971800"/>
            <a:ext cx="457200" cy="762000"/>
            <a:chOff x="768" y="1872"/>
            <a:chExt cx="288" cy="480"/>
          </a:xfrm>
        </p:grpSpPr>
        <p:sp>
          <p:nvSpPr>
            <p:cNvPr id="38956" name="Line 21"/>
            <p:cNvSpPr>
              <a:spLocks noChangeShapeType="1"/>
            </p:cNvSpPr>
            <p:nvPr/>
          </p:nvSpPr>
          <p:spPr bwMode="auto">
            <a:xfrm flipH="1">
              <a:off x="768" y="2352"/>
              <a:ext cx="288" cy="0"/>
            </a:xfrm>
            <a:prstGeom prst="line">
              <a:avLst/>
            </a:prstGeom>
            <a:noFill/>
            <a:ln w="38100">
              <a:solidFill>
                <a:srgbClr val="FF0000"/>
              </a:solidFill>
              <a:round/>
              <a:headEnd/>
              <a:tailEnd type="triangle" w="med" len="med"/>
            </a:ln>
          </p:spPr>
          <p:txBody>
            <a:bodyPr/>
            <a:lstStyle/>
            <a:p>
              <a:endParaRPr lang="en-US"/>
            </a:p>
          </p:txBody>
        </p:sp>
        <p:sp>
          <p:nvSpPr>
            <p:cNvPr id="38957" name="Line 22"/>
            <p:cNvSpPr>
              <a:spLocks noChangeShapeType="1"/>
            </p:cNvSpPr>
            <p:nvPr/>
          </p:nvSpPr>
          <p:spPr bwMode="auto">
            <a:xfrm flipH="1">
              <a:off x="768" y="2256"/>
              <a:ext cx="288" cy="0"/>
            </a:xfrm>
            <a:prstGeom prst="line">
              <a:avLst/>
            </a:prstGeom>
            <a:noFill/>
            <a:ln w="38100">
              <a:solidFill>
                <a:srgbClr val="FF0000"/>
              </a:solidFill>
              <a:round/>
              <a:headEnd/>
              <a:tailEnd type="triangle" w="med" len="med"/>
            </a:ln>
          </p:spPr>
          <p:txBody>
            <a:bodyPr/>
            <a:lstStyle/>
            <a:p>
              <a:endParaRPr lang="en-US"/>
            </a:p>
          </p:txBody>
        </p:sp>
        <p:sp>
          <p:nvSpPr>
            <p:cNvPr id="38958" name="Line 23"/>
            <p:cNvSpPr>
              <a:spLocks noChangeShapeType="1"/>
            </p:cNvSpPr>
            <p:nvPr/>
          </p:nvSpPr>
          <p:spPr bwMode="auto">
            <a:xfrm flipH="1">
              <a:off x="768" y="2160"/>
              <a:ext cx="288" cy="0"/>
            </a:xfrm>
            <a:prstGeom prst="line">
              <a:avLst/>
            </a:prstGeom>
            <a:noFill/>
            <a:ln w="38100">
              <a:solidFill>
                <a:srgbClr val="FF0000"/>
              </a:solidFill>
              <a:round/>
              <a:headEnd/>
              <a:tailEnd type="triangle" w="med" len="med"/>
            </a:ln>
          </p:spPr>
          <p:txBody>
            <a:bodyPr/>
            <a:lstStyle/>
            <a:p>
              <a:endParaRPr lang="en-US"/>
            </a:p>
          </p:txBody>
        </p:sp>
        <p:sp>
          <p:nvSpPr>
            <p:cNvPr id="38959" name="Line 24"/>
            <p:cNvSpPr>
              <a:spLocks noChangeShapeType="1"/>
            </p:cNvSpPr>
            <p:nvPr/>
          </p:nvSpPr>
          <p:spPr bwMode="auto">
            <a:xfrm flipH="1">
              <a:off x="768" y="2064"/>
              <a:ext cx="288" cy="0"/>
            </a:xfrm>
            <a:prstGeom prst="line">
              <a:avLst/>
            </a:prstGeom>
            <a:noFill/>
            <a:ln w="38100">
              <a:solidFill>
                <a:srgbClr val="FF0000"/>
              </a:solidFill>
              <a:round/>
              <a:headEnd/>
              <a:tailEnd type="triangle" w="med" len="med"/>
            </a:ln>
          </p:spPr>
          <p:txBody>
            <a:bodyPr/>
            <a:lstStyle/>
            <a:p>
              <a:endParaRPr lang="en-US"/>
            </a:p>
          </p:txBody>
        </p:sp>
        <p:sp>
          <p:nvSpPr>
            <p:cNvPr id="38960" name="Line 25"/>
            <p:cNvSpPr>
              <a:spLocks noChangeShapeType="1"/>
            </p:cNvSpPr>
            <p:nvPr/>
          </p:nvSpPr>
          <p:spPr bwMode="auto">
            <a:xfrm flipH="1">
              <a:off x="768" y="1968"/>
              <a:ext cx="288" cy="0"/>
            </a:xfrm>
            <a:prstGeom prst="line">
              <a:avLst/>
            </a:prstGeom>
            <a:noFill/>
            <a:ln w="38100">
              <a:solidFill>
                <a:srgbClr val="FF0000"/>
              </a:solidFill>
              <a:round/>
              <a:headEnd/>
              <a:tailEnd type="triangle" w="med" len="med"/>
            </a:ln>
          </p:spPr>
          <p:txBody>
            <a:bodyPr/>
            <a:lstStyle/>
            <a:p>
              <a:endParaRPr lang="en-US"/>
            </a:p>
          </p:txBody>
        </p:sp>
        <p:sp>
          <p:nvSpPr>
            <p:cNvPr id="38961" name="Line 26"/>
            <p:cNvSpPr>
              <a:spLocks noChangeShapeType="1"/>
            </p:cNvSpPr>
            <p:nvPr/>
          </p:nvSpPr>
          <p:spPr bwMode="auto">
            <a:xfrm flipH="1">
              <a:off x="768" y="1872"/>
              <a:ext cx="288" cy="0"/>
            </a:xfrm>
            <a:prstGeom prst="line">
              <a:avLst/>
            </a:prstGeom>
            <a:noFill/>
            <a:ln w="38100">
              <a:solidFill>
                <a:srgbClr val="FF0000"/>
              </a:solidFill>
              <a:round/>
              <a:headEnd/>
              <a:tailEnd type="triangle" w="med" len="med"/>
            </a:ln>
          </p:spPr>
          <p:txBody>
            <a:bodyPr/>
            <a:lstStyle/>
            <a:p>
              <a:endParaRPr lang="en-US"/>
            </a:p>
          </p:txBody>
        </p:sp>
      </p:grpSp>
      <p:grpSp>
        <p:nvGrpSpPr>
          <p:cNvPr id="4" name="Group 27"/>
          <p:cNvGrpSpPr>
            <a:grpSpLocks/>
          </p:cNvGrpSpPr>
          <p:nvPr/>
        </p:nvGrpSpPr>
        <p:grpSpPr bwMode="auto">
          <a:xfrm flipH="1">
            <a:off x="1981200" y="2971800"/>
            <a:ext cx="457200" cy="762000"/>
            <a:chOff x="768" y="1872"/>
            <a:chExt cx="288" cy="480"/>
          </a:xfrm>
        </p:grpSpPr>
        <p:sp>
          <p:nvSpPr>
            <p:cNvPr id="38950" name="Line 28"/>
            <p:cNvSpPr>
              <a:spLocks noChangeShapeType="1"/>
            </p:cNvSpPr>
            <p:nvPr/>
          </p:nvSpPr>
          <p:spPr bwMode="auto">
            <a:xfrm flipH="1">
              <a:off x="768" y="2352"/>
              <a:ext cx="288" cy="0"/>
            </a:xfrm>
            <a:prstGeom prst="line">
              <a:avLst/>
            </a:prstGeom>
            <a:noFill/>
            <a:ln w="38100">
              <a:solidFill>
                <a:srgbClr val="FF0000"/>
              </a:solidFill>
              <a:round/>
              <a:headEnd/>
              <a:tailEnd type="triangle" w="med" len="med"/>
            </a:ln>
          </p:spPr>
          <p:txBody>
            <a:bodyPr/>
            <a:lstStyle/>
            <a:p>
              <a:endParaRPr lang="en-US"/>
            </a:p>
          </p:txBody>
        </p:sp>
        <p:sp>
          <p:nvSpPr>
            <p:cNvPr id="38951" name="Line 29"/>
            <p:cNvSpPr>
              <a:spLocks noChangeShapeType="1"/>
            </p:cNvSpPr>
            <p:nvPr/>
          </p:nvSpPr>
          <p:spPr bwMode="auto">
            <a:xfrm flipH="1">
              <a:off x="768" y="2256"/>
              <a:ext cx="288" cy="0"/>
            </a:xfrm>
            <a:prstGeom prst="line">
              <a:avLst/>
            </a:prstGeom>
            <a:noFill/>
            <a:ln w="38100">
              <a:solidFill>
                <a:srgbClr val="FF0000"/>
              </a:solidFill>
              <a:round/>
              <a:headEnd/>
              <a:tailEnd type="triangle" w="med" len="med"/>
            </a:ln>
          </p:spPr>
          <p:txBody>
            <a:bodyPr/>
            <a:lstStyle/>
            <a:p>
              <a:endParaRPr lang="en-US"/>
            </a:p>
          </p:txBody>
        </p:sp>
        <p:sp>
          <p:nvSpPr>
            <p:cNvPr id="38952" name="Line 30"/>
            <p:cNvSpPr>
              <a:spLocks noChangeShapeType="1"/>
            </p:cNvSpPr>
            <p:nvPr/>
          </p:nvSpPr>
          <p:spPr bwMode="auto">
            <a:xfrm flipH="1">
              <a:off x="768" y="2160"/>
              <a:ext cx="288" cy="0"/>
            </a:xfrm>
            <a:prstGeom prst="line">
              <a:avLst/>
            </a:prstGeom>
            <a:noFill/>
            <a:ln w="38100">
              <a:solidFill>
                <a:srgbClr val="FF0000"/>
              </a:solidFill>
              <a:round/>
              <a:headEnd/>
              <a:tailEnd type="triangle" w="med" len="med"/>
            </a:ln>
          </p:spPr>
          <p:txBody>
            <a:bodyPr/>
            <a:lstStyle/>
            <a:p>
              <a:endParaRPr lang="en-US"/>
            </a:p>
          </p:txBody>
        </p:sp>
        <p:sp>
          <p:nvSpPr>
            <p:cNvPr id="38953" name="Line 31"/>
            <p:cNvSpPr>
              <a:spLocks noChangeShapeType="1"/>
            </p:cNvSpPr>
            <p:nvPr/>
          </p:nvSpPr>
          <p:spPr bwMode="auto">
            <a:xfrm flipH="1">
              <a:off x="768" y="2064"/>
              <a:ext cx="288" cy="0"/>
            </a:xfrm>
            <a:prstGeom prst="line">
              <a:avLst/>
            </a:prstGeom>
            <a:noFill/>
            <a:ln w="38100">
              <a:solidFill>
                <a:srgbClr val="FF0000"/>
              </a:solidFill>
              <a:round/>
              <a:headEnd/>
              <a:tailEnd type="triangle" w="med" len="med"/>
            </a:ln>
          </p:spPr>
          <p:txBody>
            <a:bodyPr/>
            <a:lstStyle/>
            <a:p>
              <a:endParaRPr lang="en-US"/>
            </a:p>
          </p:txBody>
        </p:sp>
        <p:sp>
          <p:nvSpPr>
            <p:cNvPr id="38954" name="Line 32"/>
            <p:cNvSpPr>
              <a:spLocks noChangeShapeType="1"/>
            </p:cNvSpPr>
            <p:nvPr/>
          </p:nvSpPr>
          <p:spPr bwMode="auto">
            <a:xfrm flipH="1">
              <a:off x="768" y="1968"/>
              <a:ext cx="288" cy="0"/>
            </a:xfrm>
            <a:prstGeom prst="line">
              <a:avLst/>
            </a:prstGeom>
            <a:noFill/>
            <a:ln w="38100">
              <a:solidFill>
                <a:srgbClr val="FF0000"/>
              </a:solidFill>
              <a:round/>
              <a:headEnd/>
              <a:tailEnd type="triangle" w="med" len="med"/>
            </a:ln>
          </p:spPr>
          <p:txBody>
            <a:bodyPr/>
            <a:lstStyle/>
            <a:p>
              <a:endParaRPr lang="en-US"/>
            </a:p>
          </p:txBody>
        </p:sp>
        <p:sp>
          <p:nvSpPr>
            <p:cNvPr id="38955" name="Line 33"/>
            <p:cNvSpPr>
              <a:spLocks noChangeShapeType="1"/>
            </p:cNvSpPr>
            <p:nvPr/>
          </p:nvSpPr>
          <p:spPr bwMode="auto">
            <a:xfrm flipH="1">
              <a:off x="768" y="1872"/>
              <a:ext cx="288" cy="0"/>
            </a:xfrm>
            <a:prstGeom prst="line">
              <a:avLst/>
            </a:prstGeom>
            <a:noFill/>
            <a:ln w="38100">
              <a:solidFill>
                <a:srgbClr val="FF0000"/>
              </a:solidFill>
              <a:round/>
              <a:headEnd/>
              <a:tailEnd type="triangle" w="med" len="med"/>
            </a:ln>
          </p:spPr>
          <p:txBody>
            <a:bodyPr/>
            <a:lstStyle/>
            <a:p>
              <a:endParaRPr lang="en-US"/>
            </a:p>
          </p:txBody>
        </p:sp>
      </p:grpSp>
      <p:sp>
        <p:nvSpPr>
          <p:cNvPr id="436261" name="Freeform 37"/>
          <p:cNvSpPr>
            <a:spLocks/>
          </p:cNvSpPr>
          <p:nvPr/>
        </p:nvSpPr>
        <p:spPr bwMode="auto">
          <a:xfrm>
            <a:off x="1731963" y="4902207"/>
            <a:ext cx="501650" cy="223839"/>
          </a:xfrm>
          <a:custGeom>
            <a:avLst/>
            <a:gdLst>
              <a:gd name="T0" fmla="*/ 0 w 316"/>
              <a:gd name="T1" fmla="*/ 2147483647 h 141"/>
              <a:gd name="T2" fmla="*/ 2147483647 w 316"/>
              <a:gd name="T3" fmla="*/ 2147483647 h 141"/>
              <a:gd name="T4" fmla="*/ 2147483647 w 316"/>
              <a:gd name="T5" fmla="*/ 2147483647 h 141"/>
              <a:gd name="T6" fmla="*/ 2147483647 w 316"/>
              <a:gd name="T7" fmla="*/ 2147483647 h 141"/>
              <a:gd name="T8" fmla="*/ 2147483647 w 316"/>
              <a:gd name="T9" fmla="*/ 0 h 141"/>
              <a:gd name="T10" fmla="*/ 2147483647 w 316"/>
              <a:gd name="T11" fmla="*/ 2147483647 h 141"/>
              <a:gd name="T12" fmla="*/ 0 60000 65536"/>
              <a:gd name="T13" fmla="*/ 0 60000 65536"/>
              <a:gd name="T14" fmla="*/ 0 60000 65536"/>
              <a:gd name="T15" fmla="*/ 0 60000 65536"/>
              <a:gd name="T16" fmla="*/ 0 60000 65536"/>
              <a:gd name="T17" fmla="*/ 0 60000 65536"/>
              <a:gd name="T18" fmla="*/ 0 w 316"/>
              <a:gd name="T19" fmla="*/ 0 h 141"/>
              <a:gd name="T20" fmla="*/ 316 w 316"/>
              <a:gd name="T21" fmla="*/ 141 h 141"/>
            </a:gdLst>
            <a:ahLst/>
            <a:cxnLst>
              <a:cxn ang="T12">
                <a:pos x="T0" y="T1"/>
              </a:cxn>
              <a:cxn ang="T13">
                <a:pos x="T2" y="T3"/>
              </a:cxn>
              <a:cxn ang="T14">
                <a:pos x="T4" y="T5"/>
              </a:cxn>
              <a:cxn ang="T15">
                <a:pos x="T6" y="T7"/>
              </a:cxn>
              <a:cxn ang="T16">
                <a:pos x="T8" y="T9"/>
              </a:cxn>
              <a:cxn ang="T17">
                <a:pos x="T10" y="T11"/>
              </a:cxn>
            </a:cxnLst>
            <a:rect l="T18" t="T19" r="T20" b="T21"/>
            <a:pathLst>
              <a:path w="316" h="141">
                <a:moveTo>
                  <a:pt x="0" y="135"/>
                </a:moveTo>
                <a:cubicBezTo>
                  <a:pt x="81" y="131"/>
                  <a:pt x="133" y="123"/>
                  <a:pt x="208" y="111"/>
                </a:cubicBezTo>
                <a:cubicBezTo>
                  <a:pt x="232" y="85"/>
                  <a:pt x="248" y="99"/>
                  <a:pt x="263" y="55"/>
                </a:cubicBezTo>
                <a:cubicBezTo>
                  <a:pt x="267" y="43"/>
                  <a:pt x="271" y="31"/>
                  <a:pt x="275" y="19"/>
                </a:cubicBezTo>
                <a:cubicBezTo>
                  <a:pt x="277" y="13"/>
                  <a:pt x="282" y="0"/>
                  <a:pt x="282" y="0"/>
                </a:cubicBezTo>
                <a:cubicBezTo>
                  <a:pt x="316" y="37"/>
                  <a:pt x="306" y="94"/>
                  <a:pt x="306" y="141"/>
                </a:cubicBezTo>
              </a:path>
            </a:pathLst>
          </a:custGeom>
          <a:noFill/>
          <a:ln w="38100" cmpd="sng">
            <a:solidFill>
              <a:schemeClr val="hlink"/>
            </a:solidFill>
            <a:round/>
            <a:headEnd/>
            <a:tailEnd/>
          </a:ln>
        </p:spPr>
        <p:txBody>
          <a:bodyPr/>
          <a:lstStyle/>
          <a:p>
            <a:endParaRPr lang="en-US"/>
          </a:p>
        </p:txBody>
      </p:sp>
      <p:sp>
        <p:nvSpPr>
          <p:cNvPr id="436262" name="Freeform 38"/>
          <p:cNvSpPr>
            <a:spLocks/>
          </p:cNvSpPr>
          <p:nvPr/>
        </p:nvSpPr>
        <p:spPr bwMode="auto">
          <a:xfrm>
            <a:off x="690566" y="4689475"/>
            <a:ext cx="263525" cy="573088"/>
          </a:xfrm>
          <a:custGeom>
            <a:avLst/>
            <a:gdLst>
              <a:gd name="T0" fmla="*/ 0 w 166"/>
              <a:gd name="T1" fmla="*/ 2147483647 h 361"/>
              <a:gd name="T2" fmla="*/ 2147483647 w 166"/>
              <a:gd name="T3" fmla="*/ 2147483647 h 361"/>
              <a:gd name="T4" fmla="*/ 2147483647 w 166"/>
              <a:gd name="T5" fmla="*/ 2147483647 h 361"/>
              <a:gd name="T6" fmla="*/ 2147483647 w 166"/>
              <a:gd name="T7" fmla="*/ 0 h 361"/>
              <a:gd name="T8" fmla="*/ 2147483647 w 166"/>
              <a:gd name="T9" fmla="*/ 2147483647 h 361"/>
              <a:gd name="T10" fmla="*/ 2147483647 w 166"/>
              <a:gd name="T11" fmla="*/ 2147483647 h 361"/>
              <a:gd name="T12" fmla="*/ 0 60000 65536"/>
              <a:gd name="T13" fmla="*/ 0 60000 65536"/>
              <a:gd name="T14" fmla="*/ 0 60000 65536"/>
              <a:gd name="T15" fmla="*/ 0 60000 65536"/>
              <a:gd name="T16" fmla="*/ 0 60000 65536"/>
              <a:gd name="T17" fmla="*/ 0 60000 65536"/>
              <a:gd name="T18" fmla="*/ 0 w 166"/>
              <a:gd name="T19" fmla="*/ 0 h 361"/>
              <a:gd name="T20" fmla="*/ 166 w 166"/>
              <a:gd name="T21" fmla="*/ 361 h 361"/>
            </a:gdLst>
            <a:ahLst/>
            <a:cxnLst>
              <a:cxn ang="T12">
                <a:pos x="T0" y="T1"/>
              </a:cxn>
              <a:cxn ang="T13">
                <a:pos x="T2" y="T3"/>
              </a:cxn>
              <a:cxn ang="T14">
                <a:pos x="T4" y="T5"/>
              </a:cxn>
              <a:cxn ang="T15">
                <a:pos x="T6" y="T7"/>
              </a:cxn>
              <a:cxn ang="T16">
                <a:pos x="T8" y="T9"/>
              </a:cxn>
              <a:cxn ang="T17">
                <a:pos x="T10" y="T11"/>
              </a:cxn>
            </a:cxnLst>
            <a:rect l="T18" t="T19" r="T20" b="T21"/>
            <a:pathLst>
              <a:path w="166" h="361">
                <a:moveTo>
                  <a:pt x="0" y="294"/>
                </a:moveTo>
                <a:cubicBezTo>
                  <a:pt x="18" y="288"/>
                  <a:pt x="19" y="291"/>
                  <a:pt x="31" y="275"/>
                </a:cubicBezTo>
                <a:cubicBezTo>
                  <a:pt x="40" y="263"/>
                  <a:pt x="55" y="239"/>
                  <a:pt x="55" y="239"/>
                </a:cubicBezTo>
                <a:cubicBezTo>
                  <a:pt x="65" y="159"/>
                  <a:pt x="74" y="80"/>
                  <a:pt x="80" y="0"/>
                </a:cubicBezTo>
                <a:cubicBezTo>
                  <a:pt x="107" y="82"/>
                  <a:pt x="116" y="172"/>
                  <a:pt x="135" y="257"/>
                </a:cubicBezTo>
                <a:cubicBezTo>
                  <a:pt x="138" y="271"/>
                  <a:pt x="153" y="361"/>
                  <a:pt x="166" y="361"/>
                </a:cubicBezTo>
              </a:path>
            </a:pathLst>
          </a:custGeom>
          <a:noFill/>
          <a:ln w="28575" cmpd="sng">
            <a:solidFill>
              <a:schemeClr val="hlink"/>
            </a:solidFill>
            <a:round/>
            <a:headEnd/>
            <a:tailEnd/>
          </a:ln>
        </p:spPr>
        <p:txBody>
          <a:bodyPr/>
          <a:lstStyle/>
          <a:p>
            <a:endParaRPr lang="en-US"/>
          </a:p>
        </p:txBody>
      </p:sp>
      <p:sp>
        <p:nvSpPr>
          <p:cNvPr id="436263" name="Freeform 39"/>
          <p:cNvSpPr>
            <a:spLocks/>
          </p:cNvSpPr>
          <p:nvPr/>
        </p:nvSpPr>
        <p:spPr bwMode="auto">
          <a:xfrm>
            <a:off x="2165350" y="5105402"/>
            <a:ext cx="344488" cy="763588"/>
          </a:xfrm>
          <a:custGeom>
            <a:avLst/>
            <a:gdLst>
              <a:gd name="T0" fmla="*/ 2147483647 w 217"/>
              <a:gd name="T1" fmla="*/ 2147483647 h 481"/>
              <a:gd name="T2" fmla="*/ 2147483647 w 217"/>
              <a:gd name="T3" fmla="*/ 2147483647 h 481"/>
              <a:gd name="T4" fmla="*/ 2147483647 w 217"/>
              <a:gd name="T5" fmla="*/ 2147483647 h 481"/>
              <a:gd name="T6" fmla="*/ 2147483647 w 217"/>
              <a:gd name="T7" fmla="*/ 2147483647 h 481"/>
              <a:gd name="T8" fmla="*/ 2147483647 w 217"/>
              <a:gd name="T9" fmla="*/ 2147483647 h 481"/>
              <a:gd name="T10" fmla="*/ 2147483647 w 217"/>
              <a:gd name="T11" fmla="*/ 2147483647 h 481"/>
              <a:gd name="T12" fmla="*/ 0 60000 65536"/>
              <a:gd name="T13" fmla="*/ 0 60000 65536"/>
              <a:gd name="T14" fmla="*/ 0 60000 65536"/>
              <a:gd name="T15" fmla="*/ 0 60000 65536"/>
              <a:gd name="T16" fmla="*/ 0 60000 65536"/>
              <a:gd name="T17" fmla="*/ 0 60000 65536"/>
              <a:gd name="T18" fmla="*/ 0 w 217"/>
              <a:gd name="T19" fmla="*/ 0 h 481"/>
              <a:gd name="T20" fmla="*/ 217 w 217"/>
              <a:gd name="T21" fmla="*/ 481 h 481"/>
            </a:gdLst>
            <a:ahLst/>
            <a:cxnLst>
              <a:cxn ang="T12">
                <a:pos x="T0" y="T1"/>
              </a:cxn>
              <a:cxn ang="T13">
                <a:pos x="T2" y="T3"/>
              </a:cxn>
              <a:cxn ang="T14">
                <a:pos x="T4" y="T5"/>
              </a:cxn>
              <a:cxn ang="T15">
                <a:pos x="T6" y="T7"/>
              </a:cxn>
              <a:cxn ang="T16">
                <a:pos x="T8" y="T9"/>
              </a:cxn>
              <a:cxn ang="T17">
                <a:pos x="T10" y="T11"/>
              </a:cxn>
            </a:cxnLst>
            <a:rect l="T18" t="T19" r="T20" b="T21"/>
            <a:pathLst>
              <a:path w="217" h="481">
                <a:moveTo>
                  <a:pt x="45" y="32"/>
                </a:moveTo>
                <a:cubicBezTo>
                  <a:pt x="43" y="95"/>
                  <a:pt x="0" y="481"/>
                  <a:pt x="64" y="461"/>
                </a:cubicBezTo>
                <a:cubicBezTo>
                  <a:pt x="81" y="408"/>
                  <a:pt x="83" y="345"/>
                  <a:pt x="94" y="289"/>
                </a:cubicBezTo>
                <a:cubicBezTo>
                  <a:pt x="98" y="236"/>
                  <a:pt x="101" y="183"/>
                  <a:pt x="107" y="130"/>
                </a:cubicBezTo>
                <a:cubicBezTo>
                  <a:pt x="109" y="118"/>
                  <a:pt x="115" y="29"/>
                  <a:pt x="131" y="19"/>
                </a:cubicBezTo>
                <a:cubicBezTo>
                  <a:pt x="162" y="0"/>
                  <a:pt x="179" y="1"/>
                  <a:pt x="217" y="1"/>
                </a:cubicBezTo>
              </a:path>
            </a:pathLst>
          </a:custGeom>
          <a:noFill/>
          <a:ln w="28575" cmpd="sng">
            <a:solidFill>
              <a:schemeClr val="hlink"/>
            </a:solidFill>
            <a:round/>
            <a:headEnd/>
            <a:tailEnd/>
          </a:ln>
        </p:spPr>
        <p:txBody>
          <a:bodyPr/>
          <a:lstStyle/>
          <a:p>
            <a:endParaRPr lang="en-US"/>
          </a:p>
        </p:txBody>
      </p:sp>
      <p:grpSp>
        <p:nvGrpSpPr>
          <p:cNvPr id="5" name="Group 45"/>
          <p:cNvGrpSpPr>
            <a:grpSpLocks/>
          </p:cNvGrpSpPr>
          <p:nvPr/>
        </p:nvGrpSpPr>
        <p:grpSpPr bwMode="auto">
          <a:xfrm>
            <a:off x="3686177" y="2952749"/>
            <a:ext cx="657225" cy="323851"/>
            <a:chOff x="2304" y="1851"/>
            <a:chExt cx="414" cy="204"/>
          </a:xfrm>
        </p:grpSpPr>
        <p:sp>
          <p:nvSpPr>
            <p:cNvPr id="38946" name="Line 40"/>
            <p:cNvSpPr>
              <a:spLocks noChangeShapeType="1"/>
            </p:cNvSpPr>
            <p:nvPr/>
          </p:nvSpPr>
          <p:spPr bwMode="auto">
            <a:xfrm>
              <a:off x="2304" y="1872"/>
              <a:ext cx="75" cy="84"/>
            </a:xfrm>
            <a:prstGeom prst="line">
              <a:avLst/>
            </a:prstGeom>
            <a:noFill/>
            <a:ln w="12700">
              <a:solidFill>
                <a:srgbClr val="FF0000"/>
              </a:solidFill>
              <a:round/>
              <a:headEnd/>
              <a:tailEnd type="triangle" w="med" len="med"/>
            </a:ln>
          </p:spPr>
          <p:txBody>
            <a:bodyPr/>
            <a:lstStyle/>
            <a:p>
              <a:endParaRPr lang="en-US"/>
            </a:p>
          </p:txBody>
        </p:sp>
        <p:sp>
          <p:nvSpPr>
            <p:cNvPr id="38947" name="Line 42"/>
            <p:cNvSpPr>
              <a:spLocks noChangeShapeType="1"/>
            </p:cNvSpPr>
            <p:nvPr/>
          </p:nvSpPr>
          <p:spPr bwMode="auto">
            <a:xfrm flipV="1">
              <a:off x="2304" y="1956"/>
              <a:ext cx="75" cy="60"/>
            </a:xfrm>
            <a:prstGeom prst="line">
              <a:avLst/>
            </a:prstGeom>
            <a:noFill/>
            <a:ln w="12700">
              <a:solidFill>
                <a:srgbClr val="FF0000"/>
              </a:solidFill>
              <a:round/>
              <a:headEnd/>
              <a:tailEnd type="triangle" w="med" len="med"/>
            </a:ln>
          </p:spPr>
          <p:txBody>
            <a:bodyPr/>
            <a:lstStyle/>
            <a:p>
              <a:endParaRPr lang="en-US"/>
            </a:p>
          </p:txBody>
        </p:sp>
        <p:sp>
          <p:nvSpPr>
            <p:cNvPr id="38948" name="Line 43"/>
            <p:cNvSpPr>
              <a:spLocks noChangeShapeType="1"/>
            </p:cNvSpPr>
            <p:nvPr/>
          </p:nvSpPr>
          <p:spPr bwMode="auto">
            <a:xfrm flipV="1">
              <a:off x="2625" y="1851"/>
              <a:ext cx="75" cy="60"/>
            </a:xfrm>
            <a:prstGeom prst="line">
              <a:avLst/>
            </a:prstGeom>
            <a:noFill/>
            <a:ln w="12700">
              <a:solidFill>
                <a:srgbClr val="FF0000"/>
              </a:solidFill>
              <a:round/>
              <a:headEnd/>
              <a:tailEnd type="triangle" w="med" len="med"/>
            </a:ln>
          </p:spPr>
          <p:txBody>
            <a:bodyPr/>
            <a:lstStyle/>
            <a:p>
              <a:endParaRPr lang="en-US"/>
            </a:p>
          </p:txBody>
        </p:sp>
        <p:sp>
          <p:nvSpPr>
            <p:cNvPr id="38949" name="Line 44"/>
            <p:cNvSpPr>
              <a:spLocks noChangeShapeType="1"/>
            </p:cNvSpPr>
            <p:nvPr/>
          </p:nvSpPr>
          <p:spPr bwMode="auto">
            <a:xfrm>
              <a:off x="2643" y="1971"/>
              <a:ext cx="75" cy="84"/>
            </a:xfrm>
            <a:prstGeom prst="line">
              <a:avLst/>
            </a:prstGeom>
            <a:noFill/>
            <a:ln w="12700">
              <a:solidFill>
                <a:srgbClr val="FF0000"/>
              </a:solidFill>
              <a:round/>
              <a:headEnd/>
              <a:tailEnd type="triangle" w="med" len="med"/>
            </a:ln>
          </p:spPr>
          <p:txBody>
            <a:bodyPr/>
            <a:lstStyle/>
            <a:p>
              <a:endParaRPr lang="en-US"/>
            </a:p>
          </p:txBody>
        </p:sp>
      </p:grpSp>
      <p:sp>
        <p:nvSpPr>
          <p:cNvPr id="436270" name="Freeform 46"/>
          <p:cNvSpPr>
            <a:spLocks/>
          </p:cNvSpPr>
          <p:nvPr/>
        </p:nvSpPr>
        <p:spPr bwMode="auto">
          <a:xfrm>
            <a:off x="3529025" y="5100640"/>
            <a:ext cx="204787" cy="142875"/>
          </a:xfrm>
          <a:custGeom>
            <a:avLst/>
            <a:gdLst>
              <a:gd name="T0" fmla="*/ 0 w 129"/>
              <a:gd name="T1" fmla="*/ 0 h 90"/>
              <a:gd name="T2" fmla="*/ 2147483647 w 129"/>
              <a:gd name="T3" fmla="*/ 2147483647 h 90"/>
              <a:gd name="T4" fmla="*/ 2147483647 w 129"/>
              <a:gd name="T5" fmla="*/ 2147483647 h 90"/>
              <a:gd name="T6" fmla="*/ 2147483647 w 129"/>
              <a:gd name="T7" fmla="*/ 2147483647 h 90"/>
              <a:gd name="T8" fmla="*/ 2147483647 w 129"/>
              <a:gd name="T9" fmla="*/ 2147483647 h 90"/>
              <a:gd name="T10" fmla="*/ 2147483647 w 129"/>
              <a:gd name="T11" fmla="*/ 2147483647 h 90"/>
              <a:gd name="T12" fmla="*/ 2147483647 w 129"/>
              <a:gd name="T13" fmla="*/ 2147483647 h 90"/>
              <a:gd name="T14" fmla="*/ 2147483647 w 129"/>
              <a:gd name="T15" fmla="*/ 2147483647 h 90"/>
              <a:gd name="T16" fmla="*/ 0 60000 65536"/>
              <a:gd name="T17" fmla="*/ 0 60000 65536"/>
              <a:gd name="T18" fmla="*/ 0 60000 65536"/>
              <a:gd name="T19" fmla="*/ 0 60000 65536"/>
              <a:gd name="T20" fmla="*/ 0 60000 65536"/>
              <a:gd name="T21" fmla="*/ 0 60000 65536"/>
              <a:gd name="T22" fmla="*/ 0 60000 65536"/>
              <a:gd name="T23" fmla="*/ 0 60000 65536"/>
              <a:gd name="T24" fmla="*/ 0 w 129"/>
              <a:gd name="T25" fmla="*/ 0 h 90"/>
              <a:gd name="T26" fmla="*/ 129 w 129"/>
              <a:gd name="T27" fmla="*/ 90 h 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 h="90">
                <a:moveTo>
                  <a:pt x="0" y="0"/>
                </a:moveTo>
                <a:cubicBezTo>
                  <a:pt x="3" y="1"/>
                  <a:pt x="6" y="3"/>
                  <a:pt x="9" y="3"/>
                </a:cubicBezTo>
                <a:cubicBezTo>
                  <a:pt x="19" y="5"/>
                  <a:pt x="29" y="4"/>
                  <a:pt x="39" y="6"/>
                </a:cubicBezTo>
                <a:cubicBezTo>
                  <a:pt x="49" y="8"/>
                  <a:pt x="66" y="18"/>
                  <a:pt x="66" y="18"/>
                </a:cubicBezTo>
                <a:cubicBezTo>
                  <a:pt x="79" y="37"/>
                  <a:pt x="86" y="79"/>
                  <a:pt x="102" y="90"/>
                </a:cubicBezTo>
                <a:cubicBezTo>
                  <a:pt x="105" y="89"/>
                  <a:pt x="110" y="90"/>
                  <a:pt x="111" y="87"/>
                </a:cubicBezTo>
                <a:cubicBezTo>
                  <a:pt x="117" y="73"/>
                  <a:pt x="113" y="57"/>
                  <a:pt x="117" y="42"/>
                </a:cubicBezTo>
                <a:cubicBezTo>
                  <a:pt x="120" y="30"/>
                  <a:pt x="129" y="16"/>
                  <a:pt x="129" y="3"/>
                </a:cubicBezTo>
              </a:path>
            </a:pathLst>
          </a:custGeom>
          <a:noFill/>
          <a:ln w="19050" cmpd="sng">
            <a:solidFill>
              <a:srgbClr val="FF0000"/>
            </a:solidFill>
            <a:round/>
            <a:headEnd/>
            <a:tailEnd/>
          </a:ln>
        </p:spPr>
        <p:txBody>
          <a:bodyPr/>
          <a:lstStyle/>
          <a:p>
            <a:endParaRPr lang="en-US"/>
          </a:p>
        </p:txBody>
      </p:sp>
      <p:grpSp>
        <p:nvGrpSpPr>
          <p:cNvPr id="6" name="Group 50"/>
          <p:cNvGrpSpPr>
            <a:grpSpLocks/>
          </p:cNvGrpSpPr>
          <p:nvPr/>
        </p:nvGrpSpPr>
        <p:grpSpPr bwMode="auto">
          <a:xfrm>
            <a:off x="3733812" y="4597400"/>
            <a:ext cx="130175" cy="508000"/>
            <a:chOff x="2352" y="2908"/>
            <a:chExt cx="82" cy="320"/>
          </a:xfrm>
        </p:grpSpPr>
        <p:sp>
          <p:nvSpPr>
            <p:cNvPr id="38944" name="Freeform 48"/>
            <p:cNvSpPr>
              <a:spLocks/>
            </p:cNvSpPr>
            <p:nvPr/>
          </p:nvSpPr>
          <p:spPr bwMode="auto">
            <a:xfrm>
              <a:off x="2352" y="2952"/>
              <a:ext cx="61" cy="258"/>
            </a:xfrm>
            <a:custGeom>
              <a:avLst/>
              <a:gdLst>
                <a:gd name="T0" fmla="*/ 0 w 61"/>
                <a:gd name="T1" fmla="*/ 258 h 258"/>
                <a:gd name="T2" fmla="*/ 15 w 61"/>
                <a:gd name="T3" fmla="*/ 216 h 258"/>
                <a:gd name="T4" fmla="*/ 21 w 61"/>
                <a:gd name="T5" fmla="*/ 189 h 258"/>
                <a:gd name="T6" fmla="*/ 33 w 61"/>
                <a:gd name="T7" fmla="*/ 171 h 258"/>
                <a:gd name="T8" fmla="*/ 39 w 61"/>
                <a:gd name="T9" fmla="*/ 162 h 258"/>
                <a:gd name="T10" fmla="*/ 57 w 61"/>
                <a:gd name="T11" fmla="*/ 51 h 258"/>
                <a:gd name="T12" fmla="*/ 60 w 61"/>
                <a:gd name="T13" fmla="*/ 0 h 258"/>
                <a:gd name="T14" fmla="*/ 0 60000 65536"/>
                <a:gd name="T15" fmla="*/ 0 60000 65536"/>
                <a:gd name="T16" fmla="*/ 0 60000 65536"/>
                <a:gd name="T17" fmla="*/ 0 60000 65536"/>
                <a:gd name="T18" fmla="*/ 0 60000 65536"/>
                <a:gd name="T19" fmla="*/ 0 60000 65536"/>
                <a:gd name="T20" fmla="*/ 0 60000 65536"/>
                <a:gd name="T21" fmla="*/ 0 w 61"/>
                <a:gd name="T22" fmla="*/ 0 h 258"/>
                <a:gd name="T23" fmla="*/ 61 w 61"/>
                <a:gd name="T24" fmla="*/ 258 h 2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258">
                  <a:moveTo>
                    <a:pt x="0" y="258"/>
                  </a:moveTo>
                  <a:cubicBezTo>
                    <a:pt x="3" y="242"/>
                    <a:pt x="6" y="229"/>
                    <a:pt x="15" y="216"/>
                  </a:cubicBezTo>
                  <a:cubicBezTo>
                    <a:pt x="16" y="211"/>
                    <a:pt x="17" y="195"/>
                    <a:pt x="21" y="189"/>
                  </a:cubicBezTo>
                  <a:cubicBezTo>
                    <a:pt x="25" y="183"/>
                    <a:pt x="29" y="177"/>
                    <a:pt x="33" y="171"/>
                  </a:cubicBezTo>
                  <a:cubicBezTo>
                    <a:pt x="35" y="168"/>
                    <a:pt x="39" y="162"/>
                    <a:pt x="39" y="162"/>
                  </a:cubicBezTo>
                  <a:cubicBezTo>
                    <a:pt x="43" y="125"/>
                    <a:pt x="45" y="86"/>
                    <a:pt x="57" y="51"/>
                  </a:cubicBezTo>
                  <a:cubicBezTo>
                    <a:pt x="61" y="18"/>
                    <a:pt x="60" y="35"/>
                    <a:pt x="60" y="0"/>
                  </a:cubicBezTo>
                </a:path>
              </a:pathLst>
            </a:custGeom>
            <a:noFill/>
            <a:ln w="19050" cmpd="sng">
              <a:solidFill>
                <a:srgbClr val="FF0000"/>
              </a:solidFill>
              <a:round/>
              <a:headEnd/>
              <a:tailEnd/>
            </a:ln>
          </p:spPr>
          <p:txBody>
            <a:bodyPr/>
            <a:lstStyle/>
            <a:p>
              <a:endParaRPr lang="en-US"/>
            </a:p>
          </p:txBody>
        </p:sp>
        <p:sp>
          <p:nvSpPr>
            <p:cNvPr id="38945" name="Freeform 49"/>
            <p:cNvSpPr>
              <a:spLocks/>
            </p:cNvSpPr>
            <p:nvPr/>
          </p:nvSpPr>
          <p:spPr bwMode="auto">
            <a:xfrm>
              <a:off x="2415" y="2908"/>
              <a:ext cx="19" cy="320"/>
            </a:xfrm>
            <a:custGeom>
              <a:avLst/>
              <a:gdLst>
                <a:gd name="T0" fmla="*/ 0 w 19"/>
                <a:gd name="T1" fmla="*/ 38 h 320"/>
                <a:gd name="T2" fmla="*/ 6 w 19"/>
                <a:gd name="T3" fmla="*/ 26 h 320"/>
                <a:gd name="T4" fmla="*/ 15 w 19"/>
                <a:gd name="T5" fmla="*/ 116 h 320"/>
                <a:gd name="T6" fmla="*/ 18 w 19"/>
                <a:gd name="T7" fmla="*/ 320 h 320"/>
                <a:gd name="T8" fmla="*/ 0 60000 65536"/>
                <a:gd name="T9" fmla="*/ 0 60000 65536"/>
                <a:gd name="T10" fmla="*/ 0 60000 65536"/>
                <a:gd name="T11" fmla="*/ 0 60000 65536"/>
                <a:gd name="T12" fmla="*/ 0 w 19"/>
                <a:gd name="T13" fmla="*/ 0 h 320"/>
                <a:gd name="T14" fmla="*/ 19 w 19"/>
                <a:gd name="T15" fmla="*/ 320 h 320"/>
              </a:gdLst>
              <a:ahLst/>
              <a:cxnLst>
                <a:cxn ang="T8">
                  <a:pos x="T0" y="T1"/>
                </a:cxn>
                <a:cxn ang="T9">
                  <a:pos x="T2" y="T3"/>
                </a:cxn>
                <a:cxn ang="T10">
                  <a:pos x="T4" y="T5"/>
                </a:cxn>
                <a:cxn ang="T11">
                  <a:pos x="T6" y="T7"/>
                </a:cxn>
              </a:cxnLst>
              <a:rect l="T12" t="T13" r="T14" b="T15"/>
              <a:pathLst>
                <a:path w="19" h="320">
                  <a:moveTo>
                    <a:pt x="0" y="38"/>
                  </a:moveTo>
                  <a:cubicBezTo>
                    <a:pt x="0" y="37"/>
                    <a:pt x="2" y="0"/>
                    <a:pt x="6" y="26"/>
                  </a:cubicBezTo>
                  <a:cubicBezTo>
                    <a:pt x="10" y="57"/>
                    <a:pt x="12" y="85"/>
                    <a:pt x="15" y="116"/>
                  </a:cubicBezTo>
                  <a:cubicBezTo>
                    <a:pt x="19" y="246"/>
                    <a:pt x="18" y="178"/>
                    <a:pt x="18" y="320"/>
                  </a:cubicBezTo>
                </a:path>
              </a:pathLst>
            </a:custGeom>
            <a:noFill/>
            <a:ln w="19050" cmpd="sng">
              <a:solidFill>
                <a:srgbClr val="FF0000"/>
              </a:solidFill>
              <a:round/>
              <a:headEnd/>
              <a:tailEnd/>
            </a:ln>
          </p:spPr>
          <p:txBody>
            <a:bodyPr/>
            <a:lstStyle/>
            <a:p>
              <a:endParaRPr lang="en-US"/>
            </a:p>
          </p:txBody>
        </p:sp>
      </p:grpSp>
      <p:grpSp>
        <p:nvGrpSpPr>
          <p:cNvPr id="7" name="Group 51"/>
          <p:cNvGrpSpPr>
            <a:grpSpLocks/>
          </p:cNvGrpSpPr>
          <p:nvPr/>
        </p:nvGrpSpPr>
        <p:grpSpPr bwMode="auto">
          <a:xfrm>
            <a:off x="4038600" y="2895600"/>
            <a:ext cx="457200" cy="762000"/>
            <a:chOff x="768" y="1872"/>
            <a:chExt cx="288" cy="480"/>
          </a:xfrm>
        </p:grpSpPr>
        <p:sp>
          <p:nvSpPr>
            <p:cNvPr id="38938" name="Line 52"/>
            <p:cNvSpPr>
              <a:spLocks noChangeShapeType="1"/>
            </p:cNvSpPr>
            <p:nvPr/>
          </p:nvSpPr>
          <p:spPr bwMode="auto">
            <a:xfrm flipH="1">
              <a:off x="768" y="2352"/>
              <a:ext cx="288" cy="0"/>
            </a:xfrm>
            <a:prstGeom prst="line">
              <a:avLst/>
            </a:prstGeom>
            <a:noFill/>
            <a:ln w="38100">
              <a:solidFill>
                <a:srgbClr val="FF0000"/>
              </a:solidFill>
              <a:round/>
              <a:headEnd/>
              <a:tailEnd type="triangle" w="med" len="med"/>
            </a:ln>
          </p:spPr>
          <p:txBody>
            <a:bodyPr/>
            <a:lstStyle/>
            <a:p>
              <a:endParaRPr lang="en-US"/>
            </a:p>
          </p:txBody>
        </p:sp>
        <p:sp>
          <p:nvSpPr>
            <p:cNvPr id="38939" name="Line 53"/>
            <p:cNvSpPr>
              <a:spLocks noChangeShapeType="1"/>
            </p:cNvSpPr>
            <p:nvPr/>
          </p:nvSpPr>
          <p:spPr bwMode="auto">
            <a:xfrm flipH="1">
              <a:off x="768" y="2256"/>
              <a:ext cx="288" cy="0"/>
            </a:xfrm>
            <a:prstGeom prst="line">
              <a:avLst/>
            </a:prstGeom>
            <a:noFill/>
            <a:ln w="38100">
              <a:solidFill>
                <a:srgbClr val="FF0000"/>
              </a:solidFill>
              <a:round/>
              <a:headEnd/>
              <a:tailEnd type="triangle" w="med" len="med"/>
            </a:ln>
          </p:spPr>
          <p:txBody>
            <a:bodyPr/>
            <a:lstStyle/>
            <a:p>
              <a:endParaRPr lang="en-US"/>
            </a:p>
          </p:txBody>
        </p:sp>
        <p:sp>
          <p:nvSpPr>
            <p:cNvPr id="38940" name="Line 54"/>
            <p:cNvSpPr>
              <a:spLocks noChangeShapeType="1"/>
            </p:cNvSpPr>
            <p:nvPr/>
          </p:nvSpPr>
          <p:spPr bwMode="auto">
            <a:xfrm flipH="1">
              <a:off x="768" y="2160"/>
              <a:ext cx="288" cy="0"/>
            </a:xfrm>
            <a:prstGeom prst="line">
              <a:avLst/>
            </a:prstGeom>
            <a:noFill/>
            <a:ln w="38100">
              <a:solidFill>
                <a:srgbClr val="FF0000"/>
              </a:solidFill>
              <a:round/>
              <a:headEnd/>
              <a:tailEnd type="triangle" w="med" len="med"/>
            </a:ln>
          </p:spPr>
          <p:txBody>
            <a:bodyPr/>
            <a:lstStyle/>
            <a:p>
              <a:endParaRPr lang="en-US"/>
            </a:p>
          </p:txBody>
        </p:sp>
        <p:sp>
          <p:nvSpPr>
            <p:cNvPr id="38941" name="Line 55"/>
            <p:cNvSpPr>
              <a:spLocks noChangeShapeType="1"/>
            </p:cNvSpPr>
            <p:nvPr/>
          </p:nvSpPr>
          <p:spPr bwMode="auto">
            <a:xfrm flipH="1">
              <a:off x="768" y="2064"/>
              <a:ext cx="288" cy="0"/>
            </a:xfrm>
            <a:prstGeom prst="line">
              <a:avLst/>
            </a:prstGeom>
            <a:noFill/>
            <a:ln w="38100">
              <a:solidFill>
                <a:srgbClr val="FF0000"/>
              </a:solidFill>
              <a:round/>
              <a:headEnd/>
              <a:tailEnd type="triangle" w="med" len="med"/>
            </a:ln>
          </p:spPr>
          <p:txBody>
            <a:bodyPr/>
            <a:lstStyle/>
            <a:p>
              <a:endParaRPr lang="en-US"/>
            </a:p>
          </p:txBody>
        </p:sp>
        <p:sp>
          <p:nvSpPr>
            <p:cNvPr id="38942" name="Line 56"/>
            <p:cNvSpPr>
              <a:spLocks noChangeShapeType="1"/>
            </p:cNvSpPr>
            <p:nvPr/>
          </p:nvSpPr>
          <p:spPr bwMode="auto">
            <a:xfrm flipH="1">
              <a:off x="768" y="1968"/>
              <a:ext cx="288" cy="0"/>
            </a:xfrm>
            <a:prstGeom prst="line">
              <a:avLst/>
            </a:prstGeom>
            <a:noFill/>
            <a:ln w="38100">
              <a:solidFill>
                <a:srgbClr val="FF0000"/>
              </a:solidFill>
              <a:round/>
              <a:headEnd/>
              <a:tailEnd type="triangle" w="med" len="med"/>
            </a:ln>
          </p:spPr>
          <p:txBody>
            <a:bodyPr/>
            <a:lstStyle/>
            <a:p>
              <a:endParaRPr lang="en-US"/>
            </a:p>
          </p:txBody>
        </p:sp>
        <p:sp>
          <p:nvSpPr>
            <p:cNvPr id="38943" name="Line 57"/>
            <p:cNvSpPr>
              <a:spLocks noChangeShapeType="1"/>
            </p:cNvSpPr>
            <p:nvPr/>
          </p:nvSpPr>
          <p:spPr bwMode="auto">
            <a:xfrm flipH="1">
              <a:off x="768" y="1872"/>
              <a:ext cx="288" cy="0"/>
            </a:xfrm>
            <a:prstGeom prst="line">
              <a:avLst/>
            </a:prstGeom>
            <a:noFill/>
            <a:ln w="38100">
              <a:solidFill>
                <a:srgbClr val="FF0000"/>
              </a:solidFill>
              <a:round/>
              <a:headEnd/>
              <a:tailEnd type="triangle" w="med" len="med"/>
            </a:ln>
          </p:spPr>
          <p:txBody>
            <a:bodyPr/>
            <a:lstStyle/>
            <a:p>
              <a:endParaRPr lang="en-US"/>
            </a:p>
          </p:txBody>
        </p:sp>
      </p:grpSp>
      <p:grpSp>
        <p:nvGrpSpPr>
          <p:cNvPr id="8" name="Group 58"/>
          <p:cNvGrpSpPr>
            <a:grpSpLocks/>
          </p:cNvGrpSpPr>
          <p:nvPr/>
        </p:nvGrpSpPr>
        <p:grpSpPr bwMode="auto">
          <a:xfrm flipH="1">
            <a:off x="3429000" y="2895600"/>
            <a:ext cx="457200" cy="762000"/>
            <a:chOff x="768" y="1872"/>
            <a:chExt cx="288" cy="480"/>
          </a:xfrm>
        </p:grpSpPr>
        <p:sp>
          <p:nvSpPr>
            <p:cNvPr id="38932" name="Line 59"/>
            <p:cNvSpPr>
              <a:spLocks noChangeShapeType="1"/>
            </p:cNvSpPr>
            <p:nvPr/>
          </p:nvSpPr>
          <p:spPr bwMode="auto">
            <a:xfrm flipH="1">
              <a:off x="768" y="2352"/>
              <a:ext cx="288" cy="0"/>
            </a:xfrm>
            <a:prstGeom prst="line">
              <a:avLst/>
            </a:prstGeom>
            <a:noFill/>
            <a:ln w="38100">
              <a:solidFill>
                <a:srgbClr val="FF0000"/>
              </a:solidFill>
              <a:round/>
              <a:headEnd/>
              <a:tailEnd type="triangle" w="med" len="med"/>
            </a:ln>
          </p:spPr>
          <p:txBody>
            <a:bodyPr/>
            <a:lstStyle/>
            <a:p>
              <a:endParaRPr lang="en-US"/>
            </a:p>
          </p:txBody>
        </p:sp>
        <p:sp>
          <p:nvSpPr>
            <p:cNvPr id="38933" name="Line 60"/>
            <p:cNvSpPr>
              <a:spLocks noChangeShapeType="1"/>
            </p:cNvSpPr>
            <p:nvPr/>
          </p:nvSpPr>
          <p:spPr bwMode="auto">
            <a:xfrm flipH="1">
              <a:off x="768" y="2256"/>
              <a:ext cx="288" cy="0"/>
            </a:xfrm>
            <a:prstGeom prst="line">
              <a:avLst/>
            </a:prstGeom>
            <a:noFill/>
            <a:ln w="38100">
              <a:solidFill>
                <a:srgbClr val="FF0000"/>
              </a:solidFill>
              <a:round/>
              <a:headEnd/>
              <a:tailEnd type="triangle" w="med" len="med"/>
            </a:ln>
          </p:spPr>
          <p:txBody>
            <a:bodyPr/>
            <a:lstStyle/>
            <a:p>
              <a:endParaRPr lang="en-US"/>
            </a:p>
          </p:txBody>
        </p:sp>
        <p:sp>
          <p:nvSpPr>
            <p:cNvPr id="38934" name="Line 61"/>
            <p:cNvSpPr>
              <a:spLocks noChangeShapeType="1"/>
            </p:cNvSpPr>
            <p:nvPr/>
          </p:nvSpPr>
          <p:spPr bwMode="auto">
            <a:xfrm flipH="1">
              <a:off x="768" y="2160"/>
              <a:ext cx="288" cy="0"/>
            </a:xfrm>
            <a:prstGeom prst="line">
              <a:avLst/>
            </a:prstGeom>
            <a:noFill/>
            <a:ln w="38100">
              <a:solidFill>
                <a:srgbClr val="FF0000"/>
              </a:solidFill>
              <a:round/>
              <a:headEnd/>
              <a:tailEnd type="triangle" w="med" len="med"/>
            </a:ln>
          </p:spPr>
          <p:txBody>
            <a:bodyPr/>
            <a:lstStyle/>
            <a:p>
              <a:endParaRPr lang="en-US"/>
            </a:p>
          </p:txBody>
        </p:sp>
        <p:sp>
          <p:nvSpPr>
            <p:cNvPr id="38935" name="Line 62"/>
            <p:cNvSpPr>
              <a:spLocks noChangeShapeType="1"/>
            </p:cNvSpPr>
            <p:nvPr/>
          </p:nvSpPr>
          <p:spPr bwMode="auto">
            <a:xfrm flipH="1">
              <a:off x="768" y="2064"/>
              <a:ext cx="288" cy="0"/>
            </a:xfrm>
            <a:prstGeom prst="line">
              <a:avLst/>
            </a:prstGeom>
            <a:noFill/>
            <a:ln w="38100">
              <a:solidFill>
                <a:srgbClr val="FF0000"/>
              </a:solidFill>
              <a:round/>
              <a:headEnd/>
              <a:tailEnd type="triangle" w="med" len="med"/>
            </a:ln>
          </p:spPr>
          <p:txBody>
            <a:bodyPr/>
            <a:lstStyle/>
            <a:p>
              <a:endParaRPr lang="en-US"/>
            </a:p>
          </p:txBody>
        </p:sp>
        <p:sp>
          <p:nvSpPr>
            <p:cNvPr id="38936" name="Line 63"/>
            <p:cNvSpPr>
              <a:spLocks noChangeShapeType="1"/>
            </p:cNvSpPr>
            <p:nvPr/>
          </p:nvSpPr>
          <p:spPr bwMode="auto">
            <a:xfrm flipH="1">
              <a:off x="768" y="1968"/>
              <a:ext cx="288" cy="0"/>
            </a:xfrm>
            <a:prstGeom prst="line">
              <a:avLst/>
            </a:prstGeom>
            <a:noFill/>
            <a:ln w="38100">
              <a:solidFill>
                <a:srgbClr val="FF0000"/>
              </a:solidFill>
              <a:round/>
              <a:headEnd/>
              <a:tailEnd type="triangle" w="med" len="med"/>
            </a:ln>
          </p:spPr>
          <p:txBody>
            <a:bodyPr/>
            <a:lstStyle/>
            <a:p>
              <a:endParaRPr lang="en-US"/>
            </a:p>
          </p:txBody>
        </p:sp>
        <p:sp>
          <p:nvSpPr>
            <p:cNvPr id="38937" name="Line 64"/>
            <p:cNvSpPr>
              <a:spLocks noChangeShapeType="1"/>
            </p:cNvSpPr>
            <p:nvPr/>
          </p:nvSpPr>
          <p:spPr bwMode="auto">
            <a:xfrm flipH="1">
              <a:off x="768" y="1872"/>
              <a:ext cx="288" cy="0"/>
            </a:xfrm>
            <a:prstGeom prst="line">
              <a:avLst/>
            </a:prstGeom>
            <a:noFill/>
            <a:ln w="38100">
              <a:solidFill>
                <a:srgbClr val="FF0000"/>
              </a:solidFill>
              <a:round/>
              <a:headEnd/>
              <a:tailEnd type="triangle" w="med" len="med"/>
            </a:ln>
          </p:spPr>
          <p:txBody>
            <a:bodyPr/>
            <a:lstStyle/>
            <a:p>
              <a:endParaRPr lang="en-US"/>
            </a:p>
          </p:txBody>
        </p:sp>
      </p:grpSp>
      <p:sp>
        <p:nvSpPr>
          <p:cNvPr id="436289" name="Freeform 65"/>
          <p:cNvSpPr>
            <a:spLocks/>
          </p:cNvSpPr>
          <p:nvPr/>
        </p:nvSpPr>
        <p:spPr bwMode="auto">
          <a:xfrm>
            <a:off x="3848100" y="5092707"/>
            <a:ext cx="228600" cy="488951"/>
          </a:xfrm>
          <a:custGeom>
            <a:avLst/>
            <a:gdLst>
              <a:gd name="T0" fmla="*/ 2147483647 w 144"/>
              <a:gd name="T1" fmla="*/ 2147483647 h 308"/>
              <a:gd name="T2" fmla="*/ 2147483647 w 144"/>
              <a:gd name="T3" fmla="*/ 2147483647 h 308"/>
              <a:gd name="T4" fmla="*/ 2147483647 w 144"/>
              <a:gd name="T5" fmla="*/ 2147483647 h 308"/>
              <a:gd name="T6" fmla="*/ 2147483647 w 144"/>
              <a:gd name="T7" fmla="*/ 2147483647 h 308"/>
              <a:gd name="T8" fmla="*/ 2147483647 w 144"/>
              <a:gd name="T9" fmla="*/ 2147483647 h 308"/>
              <a:gd name="T10" fmla="*/ 0 60000 65536"/>
              <a:gd name="T11" fmla="*/ 0 60000 65536"/>
              <a:gd name="T12" fmla="*/ 0 60000 65536"/>
              <a:gd name="T13" fmla="*/ 0 60000 65536"/>
              <a:gd name="T14" fmla="*/ 0 60000 65536"/>
              <a:gd name="T15" fmla="*/ 0 w 144"/>
              <a:gd name="T16" fmla="*/ 0 h 308"/>
              <a:gd name="T17" fmla="*/ 144 w 144"/>
              <a:gd name="T18" fmla="*/ 308 h 308"/>
            </a:gdLst>
            <a:ahLst/>
            <a:cxnLst>
              <a:cxn ang="T10">
                <a:pos x="T0" y="T1"/>
              </a:cxn>
              <a:cxn ang="T11">
                <a:pos x="T2" y="T3"/>
              </a:cxn>
              <a:cxn ang="T12">
                <a:pos x="T4" y="T5"/>
              </a:cxn>
              <a:cxn ang="T13">
                <a:pos x="T6" y="T7"/>
              </a:cxn>
              <a:cxn ang="T14">
                <a:pos x="T8" y="T9"/>
              </a:cxn>
            </a:cxnLst>
            <a:rect l="T15" t="T16" r="T17" b="T18"/>
            <a:pathLst>
              <a:path w="144" h="308">
                <a:moveTo>
                  <a:pt x="12" y="20"/>
                </a:moveTo>
                <a:cubicBezTo>
                  <a:pt x="6" y="117"/>
                  <a:pt x="0" y="213"/>
                  <a:pt x="24" y="308"/>
                </a:cubicBezTo>
                <a:cubicBezTo>
                  <a:pt x="39" y="264"/>
                  <a:pt x="33" y="284"/>
                  <a:pt x="42" y="248"/>
                </a:cubicBezTo>
                <a:cubicBezTo>
                  <a:pt x="47" y="162"/>
                  <a:pt x="52" y="99"/>
                  <a:pt x="78" y="20"/>
                </a:cubicBezTo>
                <a:cubicBezTo>
                  <a:pt x="85" y="0"/>
                  <a:pt x="132" y="2"/>
                  <a:pt x="144" y="2"/>
                </a:cubicBezTo>
              </a:path>
            </a:pathLst>
          </a:custGeom>
          <a:noFill/>
          <a:ln w="19050" cmpd="sng">
            <a:solidFill>
              <a:srgbClr val="FF0000"/>
            </a:solidFill>
            <a:round/>
            <a:headEnd/>
            <a:tailEnd/>
          </a:ln>
        </p:spPr>
        <p:txBody>
          <a:bodyPr/>
          <a:lstStyle/>
          <a:p>
            <a:endParaRPr lang="en-US"/>
          </a:p>
        </p:txBody>
      </p:sp>
      <p:sp>
        <p:nvSpPr>
          <p:cNvPr id="38930" name="Line 7"/>
          <p:cNvSpPr>
            <a:spLocks noChangeShapeType="1"/>
          </p:cNvSpPr>
          <p:nvPr/>
        </p:nvSpPr>
        <p:spPr bwMode="auto">
          <a:xfrm>
            <a:off x="3276600" y="1770063"/>
            <a:ext cx="5091113" cy="0"/>
          </a:xfrm>
          <a:prstGeom prst="line">
            <a:avLst/>
          </a:prstGeom>
          <a:noFill/>
          <a:ln w="9525">
            <a:solidFill>
              <a:schemeClr val="bg2"/>
            </a:solidFill>
            <a:round/>
            <a:headEnd/>
            <a:tailEnd/>
          </a:ln>
        </p:spPr>
        <p:txBody>
          <a:bodyPr/>
          <a:lstStyle/>
          <a:p>
            <a:endParaRPr lang="en-US"/>
          </a:p>
        </p:txBody>
      </p:sp>
      <p:sp>
        <p:nvSpPr>
          <p:cNvPr id="38931" name="Text Box 8"/>
          <p:cNvSpPr txBox="1">
            <a:spLocks noChangeArrowheads="1"/>
          </p:cNvSpPr>
          <p:nvPr/>
        </p:nvSpPr>
        <p:spPr bwMode="auto">
          <a:xfrm>
            <a:off x="4648211" y="1371600"/>
            <a:ext cx="2044149" cy="369332"/>
          </a:xfrm>
          <a:prstGeom prst="rect">
            <a:avLst/>
          </a:prstGeom>
          <a:noFill/>
          <a:ln w="9525">
            <a:noFill/>
            <a:miter lim="800000"/>
            <a:headEnd/>
            <a:tailEnd/>
          </a:ln>
        </p:spPr>
        <p:txBody>
          <a:bodyPr wrap="none">
            <a:spAutoFit/>
          </a:bodyPr>
          <a:lstStyle/>
          <a:p>
            <a:r>
              <a:rPr lang="en-US" sz="1800" b="1">
                <a:solidFill>
                  <a:schemeClr val="bg2"/>
                </a:solidFill>
              </a:rPr>
              <a:t>Penetrating stalk</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62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43626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62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36261"/>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626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436263"/>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62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3627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6"/>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6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61" grpId="0" animBg="1"/>
      <p:bldP spid="436261" grpId="1" animBg="1"/>
      <p:bldP spid="436262" grpId="0" animBg="1"/>
      <p:bldP spid="436262" grpId="1" animBg="1"/>
      <p:bldP spid="436263" grpId="0" animBg="1"/>
      <p:bldP spid="436263" grpId="1" animBg="1"/>
      <p:bldP spid="436270" grpId="0" animBg="1"/>
      <p:bldP spid="436270" grpId="1" animBg="1"/>
      <p:bldP spid="43628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EO_outlines"/>
          <p:cNvPicPr>
            <a:picLocks noChangeAspect="1" noChangeArrowheads="1"/>
          </p:cNvPicPr>
          <p:nvPr/>
        </p:nvPicPr>
        <p:blipFill>
          <a:blip r:embed="rId2" cstate="print"/>
          <a:srcRect/>
          <a:stretch>
            <a:fillRect/>
          </a:stretch>
        </p:blipFill>
        <p:spPr bwMode="auto">
          <a:xfrm>
            <a:off x="381000" y="2108200"/>
            <a:ext cx="8458200" cy="4368800"/>
          </a:xfrm>
          <a:prstGeom prst="rect">
            <a:avLst/>
          </a:prstGeom>
          <a:noFill/>
          <a:ln w="9525">
            <a:noFill/>
            <a:miter lim="800000"/>
            <a:headEnd/>
            <a:tailEnd/>
          </a:ln>
        </p:spPr>
      </p:pic>
      <p:pic>
        <p:nvPicPr>
          <p:cNvPr id="43011" name="Picture 3"/>
          <p:cNvPicPr>
            <a:picLocks noChangeAspect="1" noChangeArrowheads="1"/>
          </p:cNvPicPr>
          <p:nvPr/>
        </p:nvPicPr>
        <p:blipFill>
          <a:blip r:embed="rId3" cstate="print"/>
          <a:srcRect/>
          <a:stretch>
            <a:fillRect/>
          </a:stretch>
        </p:blipFill>
        <p:spPr bwMode="auto">
          <a:xfrm>
            <a:off x="3035300" y="131764"/>
            <a:ext cx="3048000" cy="1163637"/>
          </a:xfrm>
          <a:prstGeom prst="rect">
            <a:avLst/>
          </a:prstGeom>
          <a:noFill/>
          <a:ln w="9525">
            <a:noFill/>
            <a:miter lim="800000"/>
            <a:headEnd/>
            <a:tailEnd/>
          </a:ln>
        </p:spPr>
      </p:pic>
      <p:sp>
        <p:nvSpPr>
          <p:cNvPr id="43012" name="Text Box 4"/>
          <p:cNvSpPr txBox="1">
            <a:spLocks noChangeArrowheads="1"/>
          </p:cNvSpPr>
          <p:nvPr/>
        </p:nvSpPr>
        <p:spPr bwMode="auto">
          <a:xfrm>
            <a:off x="3321050" y="1295407"/>
            <a:ext cx="2522294" cy="276999"/>
          </a:xfrm>
          <a:prstGeom prst="rect">
            <a:avLst/>
          </a:prstGeom>
          <a:noFill/>
          <a:ln w="9525">
            <a:noFill/>
            <a:miter lim="800000"/>
            <a:headEnd/>
            <a:tailEnd/>
          </a:ln>
        </p:spPr>
        <p:txBody>
          <a:bodyPr wrap="none">
            <a:spAutoFit/>
          </a:bodyPr>
          <a:lstStyle/>
          <a:p>
            <a:pPr eaLnBrk="0" hangingPunct="0"/>
            <a:r>
              <a:rPr lang="en-US" altLang="en-US" sz="1200"/>
              <a:t>From Westby &amp; Kirschbaum, 1978</a:t>
            </a:r>
          </a:p>
        </p:txBody>
      </p:sp>
      <p:sp>
        <p:nvSpPr>
          <p:cNvPr id="43013" name="Text Box 5"/>
          <p:cNvSpPr txBox="1">
            <a:spLocks noChangeArrowheads="1"/>
          </p:cNvSpPr>
          <p:nvPr/>
        </p:nvSpPr>
        <p:spPr bwMode="auto">
          <a:xfrm>
            <a:off x="533400" y="5562608"/>
            <a:ext cx="1066800" cy="461665"/>
          </a:xfrm>
          <a:prstGeom prst="rect">
            <a:avLst/>
          </a:prstGeom>
          <a:noFill/>
          <a:ln w="9525">
            <a:noFill/>
            <a:miter lim="800000"/>
            <a:headEnd/>
            <a:tailEnd/>
          </a:ln>
        </p:spPr>
        <p:txBody>
          <a:bodyPr>
            <a:spAutoFit/>
          </a:bodyPr>
          <a:lstStyle/>
          <a:p>
            <a:r>
              <a:rPr lang="en-US" sz="1200"/>
              <a:t>Larval</a:t>
            </a:r>
            <a:r>
              <a:rPr lang="en-US" sz="1200" i="1"/>
              <a:t/>
            </a:r>
            <a:br>
              <a:rPr lang="en-US" sz="1200" i="1"/>
            </a:br>
            <a:r>
              <a:rPr lang="en-US" sz="1200" i="1"/>
              <a:t>Mormyridae</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04800"/>
            <a:ext cx="8229600" cy="584775"/>
          </a:xfrm>
          <a:prstGeom prst="rect">
            <a:avLst/>
          </a:prstGeom>
          <a:noFill/>
        </p:spPr>
        <p:txBody>
          <a:bodyPr wrap="square" rtlCol="0">
            <a:spAutoFit/>
          </a:bodyPr>
          <a:lstStyle/>
          <a:p>
            <a:pPr algn="ctr"/>
            <a:r>
              <a:rPr lang="en-US" sz="3200" dirty="0" smtClean="0"/>
              <a:t>BIOELECTROGENESIS</a:t>
            </a:r>
            <a:endParaRPr lang="en-US" dirty="0"/>
          </a:p>
        </p:txBody>
      </p:sp>
      <p:pic>
        <p:nvPicPr>
          <p:cNvPr id="8196" name="Picture 4" descr="http://upload.wikimedia.org/wikipedia/commons/thumb/0/0e/1r3j.gif/200px-1r3j.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092646"/>
            <a:ext cx="1905000" cy="216217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wellcome.ac.uk/stellent/groups/corporatesite/@msh_publishing_group/documents/image/wtdv0330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23175"/>
            <a:ext cx="3070748" cy="22316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02515" y="5254823"/>
            <a:ext cx="1239442" cy="307777"/>
          </a:xfrm>
          <a:prstGeom prst="rect">
            <a:avLst/>
          </a:prstGeom>
          <a:noFill/>
        </p:spPr>
        <p:txBody>
          <a:bodyPr wrap="none" rtlCol="0">
            <a:spAutoFit/>
          </a:bodyPr>
          <a:lstStyle/>
          <a:p>
            <a:r>
              <a:rPr lang="en-US" dirty="0" smtClean="0"/>
              <a:t>Galvani 1791</a:t>
            </a:r>
            <a:endParaRPr lang="en-US" dirty="0"/>
          </a:p>
        </p:txBody>
      </p:sp>
      <p:pic>
        <p:nvPicPr>
          <p:cNvPr id="8200" name="Picture 8" descr="http://neuron.duke.edu/userman/gif/overshoo.gif"/>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89000"/>
                    </a14:imgEffect>
                  </a14:imgLayer>
                </a14:imgProps>
              </a:ext>
              <a:ext uri="{28A0092B-C50C-407E-A947-70E740481C1C}">
                <a14:useLocalDpi xmlns:a14="http://schemas.microsoft.com/office/drawing/2010/main" val="0"/>
              </a:ext>
            </a:extLst>
          </a:blip>
          <a:srcRect/>
          <a:stretch>
            <a:fillRect/>
          </a:stretch>
        </p:blipFill>
        <p:spPr bwMode="auto">
          <a:xfrm>
            <a:off x="3789311" y="3023174"/>
            <a:ext cx="2763889" cy="23078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534525" y="5254822"/>
            <a:ext cx="1527982" cy="307777"/>
          </a:xfrm>
          <a:prstGeom prst="rect">
            <a:avLst/>
          </a:prstGeom>
          <a:noFill/>
        </p:spPr>
        <p:txBody>
          <a:bodyPr wrap="none" rtlCol="0">
            <a:spAutoFit/>
          </a:bodyPr>
          <a:lstStyle/>
          <a:p>
            <a:r>
              <a:rPr lang="en-US" dirty="0" smtClean="0"/>
              <a:t>MacKinnon 1998</a:t>
            </a:r>
            <a:endParaRPr lang="en-US" dirty="0"/>
          </a:p>
        </p:txBody>
      </p:sp>
      <p:sp>
        <p:nvSpPr>
          <p:cNvPr id="10" name="TextBox 9"/>
          <p:cNvSpPr txBox="1"/>
          <p:nvPr/>
        </p:nvSpPr>
        <p:spPr>
          <a:xfrm>
            <a:off x="3886200" y="5254823"/>
            <a:ext cx="2056973" cy="307777"/>
          </a:xfrm>
          <a:prstGeom prst="rect">
            <a:avLst/>
          </a:prstGeom>
          <a:noFill/>
        </p:spPr>
        <p:txBody>
          <a:bodyPr wrap="none" rtlCol="0">
            <a:spAutoFit/>
          </a:bodyPr>
          <a:lstStyle/>
          <a:p>
            <a:r>
              <a:rPr lang="en-US" dirty="0" smtClean="0"/>
              <a:t>Hodgkin &amp; Huxley 1939</a:t>
            </a:r>
            <a:endParaRPr lang="en-US" dirty="0"/>
          </a:p>
        </p:txBody>
      </p:sp>
      <p:sp>
        <p:nvSpPr>
          <p:cNvPr id="11" name="TextBox 10"/>
          <p:cNvSpPr txBox="1"/>
          <p:nvPr/>
        </p:nvSpPr>
        <p:spPr>
          <a:xfrm>
            <a:off x="2842146" y="2683708"/>
            <a:ext cx="1358064" cy="307777"/>
          </a:xfrm>
          <a:prstGeom prst="rect">
            <a:avLst/>
          </a:prstGeom>
          <a:noFill/>
        </p:spPr>
        <p:txBody>
          <a:bodyPr wrap="none" rtlCol="0">
            <a:spAutoFit/>
          </a:bodyPr>
          <a:lstStyle/>
          <a:p>
            <a:r>
              <a:rPr lang="en-US" dirty="0" smtClean="0"/>
              <a:t>Linnaeus 1766</a:t>
            </a:r>
            <a:endParaRPr lang="en-US" dirty="0"/>
          </a:p>
        </p:txBody>
      </p:sp>
      <p:pic>
        <p:nvPicPr>
          <p:cNvPr id="8202" name="Picture 10" descr="electric eel infomation Electrophorus electricus animal photo"/>
          <p:cNvPicPr>
            <a:picLocks noChangeAspect="1" noChangeArrowheads="1"/>
          </p:cNvPicPr>
          <p:nvPr/>
        </p:nvPicPr>
        <p:blipFill rotWithShape="1">
          <a:blip r:embed="rId7">
            <a:extLst>
              <a:ext uri="{28A0092B-C50C-407E-A947-70E740481C1C}">
                <a14:useLocalDpi xmlns:a14="http://schemas.microsoft.com/office/drawing/2010/main" val="0"/>
              </a:ext>
            </a:extLst>
          </a:blip>
          <a:srcRect t="14953" b="36393"/>
          <a:stretch/>
        </p:blipFill>
        <p:spPr bwMode="auto">
          <a:xfrm>
            <a:off x="2819400" y="1766443"/>
            <a:ext cx="3048000" cy="99173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787711" y="1371600"/>
            <a:ext cx="3079689" cy="307777"/>
          </a:xfrm>
          <a:prstGeom prst="rect">
            <a:avLst/>
          </a:prstGeom>
          <a:noFill/>
        </p:spPr>
        <p:txBody>
          <a:bodyPr wrap="none" rtlCol="0">
            <a:spAutoFit/>
          </a:bodyPr>
          <a:lstStyle/>
          <a:p>
            <a:r>
              <a:rPr lang="en-US" i="1" dirty="0" err="1" smtClean="0"/>
              <a:t>Gymnotus</a:t>
            </a:r>
            <a:r>
              <a:rPr lang="en-US" i="1" dirty="0" smtClean="0"/>
              <a:t> </a:t>
            </a:r>
            <a:r>
              <a:rPr lang="en-US" i="1" dirty="0" err="1" smtClean="0"/>
              <a:t>electricus</a:t>
            </a:r>
            <a:r>
              <a:rPr lang="en-US" i="1" dirty="0" smtClean="0"/>
              <a:t> </a:t>
            </a:r>
            <a:r>
              <a:rPr lang="en-US" dirty="0" smtClean="0"/>
              <a:t>Linnaeus, 1766</a:t>
            </a:r>
            <a:endParaRPr lang="en-US" dirty="0"/>
          </a:p>
        </p:txBody>
      </p:sp>
    </p:spTree>
    <p:extLst>
      <p:ext uri="{BB962C8B-B14F-4D97-AF65-F5344CB8AC3E}">
        <p14:creationId xmlns:p14="http://schemas.microsoft.com/office/powerpoint/2010/main" val="337201654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lum contrast="18000"/>
          </a:blip>
          <a:srcRect/>
          <a:stretch>
            <a:fillRect/>
          </a:stretch>
        </p:blipFill>
        <p:spPr bwMode="auto">
          <a:xfrm>
            <a:off x="677863" y="609600"/>
            <a:ext cx="7546975"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881064" y="609600"/>
            <a:ext cx="7475537" cy="548005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lum bright="-52000" contrast="78000"/>
          </a:blip>
          <a:srcRect/>
          <a:stretch>
            <a:fillRect/>
          </a:stretch>
        </p:blipFill>
        <p:spPr bwMode="auto">
          <a:xfrm>
            <a:off x="2166950" y="762000"/>
            <a:ext cx="4746625" cy="4962525"/>
          </a:xfrm>
          <a:prstGeom prst="rect">
            <a:avLst/>
          </a:prstGeom>
          <a:noFill/>
          <a:ln w="9525">
            <a:noFill/>
            <a:miter lim="800000"/>
            <a:headEnd/>
            <a:tailEnd/>
          </a:ln>
        </p:spPr>
      </p:pic>
      <p:sp>
        <p:nvSpPr>
          <p:cNvPr id="46083" name="Text Box 3"/>
          <p:cNvSpPr txBox="1">
            <a:spLocks noChangeArrowheads="1"/>
          </p:cNvSpPr>
          <p:nvPr/>
        </p:nvSpPr>
        <p:spPr bwMode="auto">
          <a:xfrm>
            <a:off x="457200" y="4191001"/>
            <a:ext cx="3124200" cy="1631216"/>
          </a:xfrm>
          <a:prstGeom prst="rect">
            <a:avLst/>
          </a:prstGeom>
          <a:noFill/>
          <a:ln w="38100" cmpd="dbl">
            <a:solidFill>
              <a:schemeClr val="tx1"/>
            </a:solidFill>
            <a:miter lim="800000"/>
            <a:headEnd/>
            <a:tailEnd/>
          </a:ln>
        </p:spPr>
        <p:txBody>
          <a:bodyPr>
            <a:spAutoFit/>
          </a:bodyPr>
          <a:lstStyle/>
          <a:p>
            <a:pPr eaLnBrk="0" hangingPunct="0"/>
            <a:r>
              <a:rPr lang="en-US" altLang="en-US" sz="2000"/>
              <a:t>penetrating stalks (P)</a:t>
            </a:r>
          </a:p>
          <a:p>
            <a:pPr eaLnBrk="0" hangingPunct="0"/>
            <a:endParaRPr lang="en-US" altLang="en-US" sz="2000"/>
          </a:p>
          <a:p>
            <a:pPr eaLnBrk="0" hangingPunct="0"/>
            <a:r>
              <a:rPr lang="en-US" altLang="en-US" sz="2000"/>
              <a:t>non-penetrating stalks</a:t>
            </a:r>
          </a:p>
          <a:p>
            <a:pPr eaLnBrk="0" hangingPunct="0"/>
            <a:r>
              <a:rPr lang="en-US" altLang="en-US" sz="2000"/>
              <a:t> (N)</a:t>
            </a:r>
          </a:p>
          <a:p>
            <a:pPr eaLnBrk="0" hangingPunct="0"/>
            <a:endParaRPr lang="en-US" altLang="en-US" sz="2000"/>
          </a:p>
        </p:txBody>
      </p:sp>
      <p:sp>
        <p:nvSpPr>
          <p:cNvPr id="46084" name="Rectangle 4"/>
          <p:cNvSpPr>
            <a:spLocks noChangeArrowheads="1"/>
          </p:cNvSpPr>
          <p:nvPr/>
        </p:nvSpPr>
        <p:spPr bwMode="auto">
          <a:xfrm>
            <a:off x="3124208" y="4343400"/>
            <a:ext cx="371475" cy="85725"/>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46085" name="Rectangle 5"/>
          <p:cNvSpPr>
            <a:spLocks noChangeArrowheads="1"/>
          </p:cNvSpPr>
          <p:nvPr/>
        </p:nvSpPr>
        <p:spPr bwMode="auto">
          <a:xfrm>
            <a:off x="3095625" y="4953000"/>
            <a:ext cx="400050" cy="76200"/>
          </a:xfrm>
          <a:prstGeom prst="rect">
            <a:avLst/>
          </a:prstGeom>
          <a:solidFill>
            <a:srgbClr val="33CC33"/>
          </a:solidFill>
          <a:ln w="9525">
            <a:solidFill>
              <a:schemeClr val="tx1"/>
            </a:solidFill>
            <a:miter lim="800000"/>
            <a:headEnd/>
            <a:tailEnd/>
          </a:ln>
        </p:spPr>
        <p:txBody>
          <a:bodyPr wrap="none" anchor="ctr"/>
          <a:lstStyle/>
          <a:p>
            <a:endParaRPr lang="en-US"/>
          </a:p>
        </p:txBody>
      </p:sp>
      <p:sp>
        <p:nvSpPr>
          <p:cNvPr id="46086" name="Rectangle 6"/>
          <p:cNvSpPr>
            <a:spLocks noChangeArrowheads="1"/>
          </p:cNvSpPr>
          <p:nvPr/>
        </p:nvSpPr>
        <p:spPr bwMode="auto">
          <a:xfrm>
            <a:off x="5029212" y="4495800"/>
            <a:ext cx="390525" cy="76200"/>
          </a:xfrm>
          <a:prstGeom prst="rect">
            <a:avLst/>
          </a:prstGeom>
          <a:solidFill>
            <a:srgbClr val="33CC33"/>
          </a:solidFill>
          <a:ln w="9525">
            <a:solidFill>
              <a:schemeClr val="tx1"/>
            </a:solidFill>
            <a:miter lim="800000"/>
            <a:headEnd/>
            <a:tailEnd/>
          </a:ln>
        </p:spPr>
        <p:txBody>
          <a:bodyPr wrap="none" anchor="ctr"/>
          <a:lstStyle/>
          <a:p>
            <a:endParaRPr lang="en-US"/>
          </a:p>
        </p:txBody>
      </p:sp>
      <p:sp>
        <p:nvSpPr>
          <p:cNvPr id="46087" name="Freeform 8" descr="Wide upward diagonal"/>
          <p:cNvSpPr>
            <a:spLocks/>
          </p:cNvSpPr>
          <p:nvPr/>
        </p:nvSpPr>
        <p:spPr bwMode="auto">
          <a:xfrm>
            <a:off x="5248275" y="2705103"/>
            <a:ext cx="1600200" cy="952500"/>
          </a:xfrm>
          <a:custGeom>
            <a:avLst/>
            <a:gdLst>
              <a:gd name="T0" fmla="*/ 0 w 1008"/>
              <a:gd name="T1" fmla="*/ 0 h 576"/>
              <a:gd name="T2" fmla="*/ 2147483647 w 1008"/>
              <a:gd name="T3" fmla="*/ 0 h 576"/>
              <a:gd name="T4" fmla="*/ 2147483647 w 1008"/>
              <a:gd name="T5" fmla="*/ 2147483647 h 576"/>
              <a:gd name="T6" fmla="*/ 0 w 1008"/>
              <a:gd name="T7" fmla="*/ 0 h 576"/>
              <a:gd name="T8" fmla="*/ 0 60000 65536"/>
              <a:gd name="T9" fmla="*/ 0 60000 65536"/>
              <a:gd name="T10" fmla="*/ 0 60000 65536"/>
              <a:gd name="T11" fmla="*/ 0 60000 65536"/>
              <a:gd name="T12" fmla="*/ 0 w 1008"/>
              <a:gd name="T13" fmla="*/ 0 h 576"/>
              <a:gd name="T14" fmla="*/ 1008 w 1008"/>
              <a:gd name="T15" fmla="*/ 576 h 576"/>
            </a:gdLst>
            <a:ahLst/>
            <a:cxnLst>
              <a:cxn ang="T8">
                <a:pos x="T0" y="T1"/>
              </a:cxn>
              <a:cxn ang="T9">
                <a:pos x="T2" y="T3"/>
              </a:cxn>
              <a:cxn ang="T10">
                <a:pos x="T4" y="T5"/>
              </a:cxn>
              <a:cxn ang="T11">
                <a:pos x="T6" y="T7"/>
              </a:cxn>
            </a:cxnLst>
            <a:rect l="T12" t="T13" r="T14" b="T15"/>
            <a:pathLst>
              <a:path w="1008" h="576">
                <a:moveTo>
                  <a:pt x="0" y="0"/>
                </a:moveTo>
                <a:lnTo>
                  <a:pt x="1008" y="0"/>
                </a:lnTo>
                <a:lnTo>
                  <a:pt x="480" y="576"/>
                </a:lnTo>
                <a:lnTo>
                  <a:pt x="0" y="0"/>
                </a:lnTo>
                <a:close/>
              </a:path>
            </a:pathLst>
          </a:custGeom>
          <a:pattFill prst="wdUpDiag">
            <a:fgClr>
              <a:srgbClr val="FF0000"/>
            </a:fgClr>
            <a:bgClr>
              <a:srgbClr val="33CC33"/>
            </a:bgClr>
          </a:pattFill>
          <a:ln w="9525">
            <a:solidFill>
              <a:schemeClr val="tx1"/>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1371600" y="76200"/>
            <a:ext cx="6554788"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1422400" y="0"/>
            <a:ext cx="64262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4" name="Picture 2" descr="penetrating_nonpenetrating"/>
          <p:cNvPicPr>
            <a:picLocks noChangeAspect="1" noChangeArrowheads="1"/>
          </p:cNvPicPr>
          <p:nvPr/>
        </p:nvPicPr>
        <p:blipFill>
          <a:blip r:embed="rId3" cstate="print"/>
          <a:srcRect/>
          <a:stretch>
            <a:fillRect/>
          </a:stretch>
        </p:blipFill>
        <p:spPr bwMode="auto">
          <a:xfrm>
            <a:off x="0" y="-152400"/>
            <a:ext cx="9144000" cy="7075488"/>
          </a:xfrm>
          <a:prstGeom prst="rect">
            <a:avLst/>
          </a:prstGeom>
          <a:noFill/>
          <a:ln w="9525">
            <a:noFill/>
            <a:miter lim="800000"/>
            <a:headEnd/>
            <a:tailEnd/>
          </a:ln>
        </p:spPr>
      </p:pic>
      <p:pic>
        <p:nvPicPr>
          <p:cNvPr id="389123" name="Picture 3" descr="Confocal Image Electrocyte"/>
          <p:cNvPicPr>
            <a:picLocks noChangeAspect="1" noChangeArrowheads="1"/>
          </p:cNvPicPr>
          <p:nvPr/>
        </p:nvPicPr>
        <p:blipFill>
          <a:blip r:embed="rId4" cstate="print"/>
          <a:srcRect/>
          <a:stretch>
            <a:fillRect/>
          </a:stretch>
        </p:blipFill>
        <p:spPr bwMode="auto">
          <a:xfrm>
            <a:off x="4495810" y="2514607"/>
            <a:ext cx="4519613" cy="4364039"/>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2" descr="Fig_1"/>
          <p:cNvPicPr>
            <a:picLocks noChangeAspect="1" noChangeArrowheads="1"/>
          </p:cNvPicPr>
          <p:nvPr/>
        </p:nvPicPr>
        <p:blipFill>
          <a:blip r:embed="rId4" cstate="print"/>
          <a:srcRect/>
          <a:stretch>
            <a:fillRect/>
          </a:stretch>
        </p:blipFill>
        <p:spPr bwMode="auto">
          <a:xfrm>
            <a:off x="838200" y="3"/>
            <a:ext cx="7543800" cy="6845300"/>
          </a:xfrm>
          <a:prstGeom prst="rect">
            <a:avLst/>
          </a:prstGeom>
          <a:noFill/>
          <a:ln w="9525">
            <a:noFill/>
            <a:miter lim="800000"/>
            <a:headEnd/>
            <a:tailEnd/>
          </a:ln>
        </p:spPr>
      </p:pic>
      <p:sp>
        <p:nvSpPr>
          <p:cNvPr id="390147" name="AutoShape 3"/>
          <p:cNvSpPr>
            <a:spLocks noChangeArrowheads="1"/>
          </p:cNvSpPr>
          <p:nvPr/>
        </p:nvSpPr>
        <p:spPr bwMode="auto">
          <a:xfrm>
            <a:off x="1281113" y="609602"/>
            <a:ext cx="3382962" cy="6235700"/>
          </a:xfrm>
          <a:prstGeom prst="roundRect">
            <a:avLst>
              <a:gd name="adj" fmla="val 16667"/>
            </a:avLst>
          </a:prstGeom>
          <a:noFill/>
          <a:ln w="25400">
            <a:solidFill>
              <a:schemeClr val="tx1"/>
            </a:solidFill>
            <a:round/>
            <a:headEnd/>
            <a:tailEnd/>
          </a:ln>
        </p:spPr>
        <p:txBody>
          <a:bodyPr wrap="none" anchor="ctr"/>
          <a:lstStyle/>
          <a:p>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0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Ivindo Paramormyrops"/>
          <p:cNvPicPr>
            <a:picLocks noChangeAspect="1" noChangeArrowheads="1"/>
          </p:cNvPicPr>
          <p:nvPr/>
        </p:nvPicPr>
        <p:blipFill>
          <a:blip r:embed="rId3" cstate="print"/>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Ivindo Paramormyrops_N_P"/>
          <p:cNvPicPr>
            <a:picLocks noChangeAspect="1" noChangeArrowheads="1"/>
          </p:cNvPicPr>
          <p:nvPr/>
        </p:nvPicPr>
        <p:blipFill>
          <a:blip r:embed="rId3" cstate="print"/>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Ivindo Paramormyrops_NP_durations"/>
          <p:cNvPicPr>
            <a:picLocks noChangeAspect="1" noChangeArrowheads="1"/>
          </p:cNvPicPr>
          <p:nvPr/>
        </p:nvPicPr>
        <p:blipFill>
          <a:blip r:embed="rId3" cstate="print"/>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2"/>
          <p:cNvSpPr>
            <a:spLocks noChangeShapeType="1"/>
          </p:cNvSpPr>
          <p:nvPr/>
        </p:nvSpPr>
        <p:spPr bwMode="auto">
          <a:xfrm>
            <a:off x="3200400" y="798513"/>
            <a:ext cx="0" cy="3622675"/>
          </a:xfrm>
          <a:prstGeom prst="line">
            <a:avLst/>
          </a:prstGeom>
          <a:noFill/>
          <a:ln w="9525">
            <a:noFill/>
            <a:round/>
            <a:headEnd/>
            <a:tailEnd/>
          </a:ln>
        </p:spPr>
        <p:txBody>
          <a:bodyPr/>
          <a:lstStyle/>
          <a:p>
            <a:endParaRPr lang="en-US"/>
          </a:p>
        </p:txBody>
      </p:sp>
      <p:sp>
        <p:nvSpPr>
          <p:cNvPr id="12291" name="Line 3"/>
          <p:cNvSpPr>
            <a:spLocks noChangeShapeType="1"/>
          </p:cNvSpPr>
          <p:nvPr/>
        </p:nvSpPr>
        <p:spPr bwMode="auto">
          <a:xfrm>
            <a:off x="5943600" y="798513"/>
            <a:ext cx="0" cy="3622675"/>
          </a:xfrm>
          <a:prstGeom prst="line">
            <a:avLst/>
          </a:prstGeom>
          <a:noFill/>
          <a:ln w="9525">
            <a:noFill/>
            <a:round/>
            <a:headEnd/>
            <a:tailEnd/>
          </a:ln>
        </p:spPr>
        <p:txBody>
          <a:bodyPr/>
          <a:lstStyle/>
          <a:p>
            <a:endParaRPr lang="en-US"/>
          </a:p>
        </p:txBody>
      </p:sp>
      <p:grpSp>
        <p:nvGrpSpPr>
          <p:cNvPr id="12292" name="Group 4"/>
          <p:cNvGrpSpPr>
            <a:grpSpLocks/>
          </p:cNvGrpSpPr>
          <p:nvPr/>
        </p:nvGrpSpPr>
        <p:grpSpPr bwMode="auto">
          <a:xfrm>
            <a:off x="1117601" y="3684588"/>
            <a:ext cx="6032501" cy="2435228"/>
            <a:chOff x="704" y="2410"/>
            <a:chExt cx="3800" cy="1534"/>
          </a:xfrm>
        </p:grpSpPr>
        <p:pic>
          <p:nvPicPr>
            <p:cNvPr id="12296" name="Picture 5" descr="Raja"/>
            <p:cNvPicPr>
              <a:picLocks noChangeAspect="1" noChangeArrowheads="1"/>
            </p:cNvPicPr>
            <p:nvPr/>
          </p:nvPicPr>
          <p:blipFill>
            <a:blip r:embed="rId3" cstate="print"/>
            <a:srcRect/>
            <a:stretch>
              <a:fillRect/>
            </a:stretch>
          </p:blipFill>
          <p:spPr bwMode="auto">
            <a:xfrm>
              <a:off x="1660" y="2410"/>
              <a:ext cx="804" cy="546"/>
            </a:xfrm>
            <a:prstGeom prst="rect">
              <a:avLst/>
            </a:prstGeom>
            <a:noFill/>
            <a:ln w="9525">
              <a:noFill/>
              <a:miter lim="800000"/>
              <a:headEnd/>
              <a:tailEnd/>
            </a:ln>
          </p:spPr>
        </p:pic>
        <p:pic>
          <p:nvPicPr>
            <p:cNvPr id="12297" name="Picture 6" descr="torpedo"/>
            <p:cNvPicPr>
              <a:picLocks noChangeAspect="1" noChangeArrowheads="1"/>
            </p:cNvPicPr>
            <p:nvPr/>
          </p:nvPicPr>
          <p:blipFill>
            <a:blip r:embed="rId4" cstate="print"/>
            <a:srcRect/>
            <a:stretch>
              <a:fillRect/>
            </a:stretch>
          </p:blipFill>
          <p:spPr bwMode="auto">
            <a:xfrm>
              <a:off x="3148" y="2470"/>
              <a:ext cx="834" cy="486"/>
            </a:xfrm>
            <a:prstGeom prst="rect">
              <a:avLst/>
            </a:prstGeom>
            <a:noFill/>
            <a:ln w="9525">
              <a:noFill/>
              <a:miter lim="800000"/>
              <a:headEnd/>
              <a:tailEnd/>
            </a:ln>
          </p:spPr>
        </p:pic>
        <p:pic>
          <p:nvPicPr>
            <p:cNvPr id="12298" name="Picture 7" descr="Malapterurus"/>
            <p:cNvPicPr>
              <a:picLocks noChangeAspect="1" noChangeArrowheads="1"/>
            </p:cNvPicPr>
            <p:nvPr/>
          </p:nvPicPr>
          <p:blipFill>
            <a:blip r:embed="rId5" cstate="print"/>
            <a:srcRect/>
            <a:stretch>
              <a:fillRect/>
            </a:stretch>
          </p:blipFill>
          <p:spPr bwMode="auto">
            <a:xfrm>
              <a:off x="3276" y="3403"/>
              <a:ext cx="888" cy="294"/>
            </a:xfrm>
            <a:prstGeom prst="rect">
              <a:avLst/>
            </a:prstGeom>
            <a:noFill/>
            <a:ln w="9525">
              <a:noFill/>
              <a:miter lim="800000"/>
              <a:headEnd/>
              <a:tailEnd/>
            </a:ln>
          </p:spPr>
        </p:pic>
        <p:sp>
          <p:nvSpPr>
            <p:cNvPr id="12299" name="Rectangle 8"/>
            <p:cNvSpPr>
              <a:spLocks noChangeArrowheads="1"/>
            </p:cNvSpPr>
            <p:nvPr/>
          </p:nvSpPr>
          <p:spPr bwMode="auto">
            <a:xfrm>
              <a:off x="1922" y="2675"/>
              <a:ext cx="0" cy="257"/>
            </a:xfrm>
            <a:prstGeom prst="rect">
              <a:avLst/>
            </a:prstGeom>
            <a:noFill/>
            <a:ln w="9525">
              <a:noFill/>
              <a:miter lim="800000"/>
              <a:headEnd/>
              <a:tailEnd/>
            </a:ln>
          </p:spPr>
          <p:txBody>
            <a:bodyPr wrap="none" lIns="0" tIns="152352" rIns="0" bIns="38088">
              <a:spAutoFit/>
            </a:bodyPr>
            <a:lstStyle/>
            <a:p>
              <a:endParaRPr lang="en-US"/>
            </a:p>
          </p:txBody>
        </p:sp>
        <p:sp>
          <p:nvSpPr>
            <p:cNvPr id="12300" name="Rectangle 9"/>
            <p:cNvSpPr>
              <a:spLocks noChangeArrowheads="1"/>
            </p:cNvSpPr>
            <p:nvPr/>
          </p:nvSpPr>
          <p:spPr bwMode="auto">
            <a:xfrm>
              <a:off x="1922" y="2675"/>
              <a:ext cx="0" cy="257"/>
            </a:xfrm>
            <a:prstGeom prst="rect">
              <a:avLst/>
            </a:prstGeom>
            <a:noFill/>
            <a:ln w="9525">
              <a:noFill/>
              <a:miter lim="800000"/>
              <a:headEnd/>
              <a:tailEnd/>
            </a:ln>
          </p:spPr>
          <p:txBody>
            <a:bodyPr wrap="none" lIns="0" tIns="152352" rIns="0" bIns="38088">
              <a:spAutoFit/>
            </a:bodyPr>
            <a:lstStyle/>
            <a:p>
              <a:endParaRPr lang="en-US"/>
            </a:p>
          </p:txBody>
        </p:sp>
        <p:sp>
          <p:nvSpPr>
            <p:cNvPr id="12301" name="Rectangle 10"/>
            <p:cNvSpPr>
              <a:spLocks noChangeArrowheads="1"/>
            </p:cNvSpPr>
            <p:nvPr/>
          </p:nvSpPr>
          <p:spPr bwMode="auto">
            <a:xfrm>
              <a:off x="1922" y="2675"/>
              <a:ext cx="0" cy="257"/>
            </a:xfrm>
            <a:prstGeom prst="rect">
              <a:avLst/>
            </a:prstGeom>
            <a:noFill/>
            <a:ln w="9525">
              <a:noFill/>
              <a:miter lim="800000"/>
              <a:headEnd/>
              <a:tailEnd/>
            </a:ln>
          </p:spPr>
          <p:txBody>
            <a:bodyPr wrap="none" lIns="0" tIns="152352" rIns="0" bIns="38088">
              <a:spAutoFit/>
            </a:bodyPr>
            <a:lstStyle/>
            <a:p>
              <a:endParaRPr lang="en-US"/>
            </a:p>
          </p:txBody>
        </p:sp>
        <p:sp>
          <p:nvSpPr>
            <p:cNvPr id="12302" name="Rectangle 11"/>
            <p:cNvSpPr>
              <a:spLocks noChangeArrowheads="1"/>
            </p:cNvSpPr>
            <p:nvPr/>
          </p:nvSpPr>
          <p:spPr bwMode="auto">
            <a:xfrm>
              <a:off x="1922" y="2675"/>
              <a:ext cx="0" cy="257"/>
            </a:xfrm>
            <a:prstGeom prst="rect">
              <a:avLst/>
            </a:prstGeom>
            <a:noFill/>
            <a:ln w="9525">
              <a:noFill/>
              <a:miter lim="800000"/>
              <a:headEnd/>
              <a:tailEnd/>
            </a:ln>
          </p:spPr>
          <p:txBody>
            <a:bodyPr wrap="none" lIns="0" tIns="152352" rIns="0" bIns="38088">
              <a:spAutoFit/>
            </a:bodyPr>
            <a:lstStyle/>
            <a:p>
              <a:endParaRPr lang="en-US"/>
            </a:p>
          </p:txBody>
        </p:sp>
        <p:sp>
          <p:nvSpPr>
            <p:cNvPr id="12303" name="Rectangle 12"/>
            <p:cNvSpPr>
              <a:spLocks noChangeArrowheads="1"/>
            </p:cNvSpPr>
            <p:nvPr/>
          </p:nvSpPr>
          <p:spPr bwMode="auto">
            <a:xfrm>
              <a:off x="3004" y="2771"/>
              <a:ext cx="0" cy="0"/>
            </a:xfrm>
            <a:prstGeom prst="rect">
              <a:avLst/>
            </a:prstGeom>
            <a:solidFill>
              <a:schemeClr val="accent1"/>
            </a:solidFill>
            <a:ln w="9525">
              <a:solidFill>
                <a:schemeClr val="tx1"/>
              </a:solidFill>
              <a:miter lim="800000"/>
              <a:headEnd/>
              <a:tailEnd/>
            </a:ln>
          </p:spPr>
          <p:txBody>
            <a:bodyPr/>
            <a:lstStyle/>
            <a:p>
              <a:endParaRPr lang="en-US"/>
            </a:p>
          </p:txBody>
        </p:sp>
        <p:sp>
          <p:nvSpPr>
            <p:cNvPr id="12304" name="Rectangle 13"/>
            <p:cNvSpPr>
              <a:spLocks noChangeArrowheads="1"/>
            </p:cNvSpPr>
            <p:nvPr/>
          </p:nvSpPr>
          <p:spPr bwMode="auto">
            <a:xfrm>
              <a:off x="1922" y="2675"/>
              <a:ext cx="0" cy="257"/>
            </a:xfrm>
            <a:prstGeom prst="rect">
              <a:avLst/>
            </a:prstGeom>
            <a:noFill/>
            <a:ln w="9525">
              <a:noFill/>
              <a:miter lim="800000"/>
              <a:headEnd/>
              <a:tailEnd/>
            </a:ln>
          </p:spPr>
          <p:txBody>
            <a:bodyPr wrap="none" lIns="0" tIns="152352" rIns="0" bIns="38088">
              <a:spAutoFit/>
            </a:bodyPr>
            <a:lstStyle/>
            <a:p>
              <a:endParaRPr lang="en-US"/>
            </a:p>
          </p:txBody>
        </p:sp>
        <p:sp>
          <p:nvSpPr>
            <p:cNvPr id="12305" name="Rectangle 14"/>
            <p:cNvSpPr>
              <a:spLocks noChangeArrowheads="1"/>
            </p:cNvSpPr>
            <p:nvPr/>
          </p:nvSpPr>
          <p:spPr bwMode="auto">
            <a:xfrm>
              <a:off x="3004" y="2771"/>
              <a:ext cx="0" cy="0"/>
            </a:xfrm>
            <a:prstGeom prst="rect">
              <a:avLst/>
            </a:prstGeom>
            <a:solidFill>
              <a:schemeClr val="accent1"/>
            </a:solidFill>
            <a:ln w="9525">
              <a:solidFill>
                <a:schemeClr val="tx1"/>
              </a:solidFill>
              <a:miter lim="800000"/>
              <a:headEnd/>
              <a:tailEnd/>
            </a:ln>
          </p:spPr>
          <p:txBody>
            <a:bodyPr/>
            <a:lstStyle/>
            <a:p>
              <a:endParaRPr lang="en-US"/>
            </a:p>
          </p:txBody>
        </p:sp>
        <p:sp>
          <p:nvSpPr>
            <p:cNvPr id="12306" name="Rectangle 15"/>
            <p:cNvSpPr>
              <a:spLocks noChangeArrowheads="1"/>
            </p:cNvSpPr>
            <p:nvPr/>
          </p:nvSpPr>
          <p:spPr bwMode="auto">
            <a:xfrm>
              <a:off x="1922" y="2675"/>
              <a:ext cx="0" cy="257"/>
            </a:xfrm>
            <a:prstGeom prst="rect">
              <a:avLst/>
            </a:prstGeom>
            <a:noFill/>
            <a:ln w="9525">
              <a:noFill/>
              <a:miter lim="800000"/>
              <a:headEnd/>
              <a:tailEnd/>
            </a:ln>
          </p:spPr>
          <p:txBody>
            <a:bodyPr wrap="none" lIns="0" tIns="152352" rIns="0" bIns="38088">
              <a:spAutoFit/>
            </a:bodyPr>
            <a:lstStyle/>
            <a:p>
              <a:endParaRPr lang="en-US"/>
            </a:p>
          </p:txBody>
        </p:sp>
        <p:sp>
          <p:nvSpPr>
            <p:cNvPr id="12307" name="Rectangle 16"/>
            <p:cNvSpPr>
              <a:spLocks noChangeArrowheads="1"/>
            </p:cNvSpPr>
            <p:nvPr/>
          </p:nvSpPr>
          <p:spPr bwMode="auto">
            <a:xfrm>
              <a:off x="3004" y="2771"/>
              <a:ext cx="0" cy="0"/>
            </a:xfrm>
            <a:prstGeom prst="rect">
              <a:avLst/>
            </a:prstGeom>
            <a:solidFill>
              <a:schemeClr val="accent1"/>
            </a:solidFill>
            <a:ln w="9525">
              <a:solidFill>
                <a:schemeClr val="tx1"/>
              </a:solidFill>
              <a:miter lim="800000"/>
              <a:headEnd/>
              <a:tailEnd/>
            </a:ln>
          </p:spPr>
          <p:txBody>
            <a:bodyPr/>
            <a:lstStyle/>
            <a:p>
              <a:endParaRPr lang="en-US"/>
            </a:p>
          </p:txBody>
        </p:sp>
        <p:sp>
          <p:nvSpPr>
            <p:cNvPr id="12308" name="Rectangle 17"/>
            <p:cNvSpPr>
              <a:spLocks noChangeArrowheads="1"/>
            </p:cNvSpPr>
            <p:nvPr/>
          </p:nvSpPr>
          <p:spPr bwMode="auto">
            <a:xfrm>
              <a:off x="1264" y="2961"/>
              <a:ext cx="1540" cy="194"/>
            </a:xfrm>
            <a:prstGeom prst="rect">
              <a:avLst/>
            </a:prstGeom>
            <a:noFill/>
            <a:ln w="9525">
              <a:noFill/>
              <a:miter lim="800000"/>
              <a:headEnd/>
              <a:tailEnd/>
            </a:ln>
          </p:spPr>
          <p:txBody>
            <a:bodyPr wrap="none" anchor="ctr">
              <a:spAutoFit/>
            </a:bodyPr>
            <a:lstStyle/>
            <a:p>
              <a:r>
                <a:rPr lang="en-US"/>
                <a:t>Rajiformes (Electric Skates)</a:t>
              </a:r>
              <a:r>
                <a:rPr lang="en-US" b="1"/>
                <a:t> </a:t>
              </a:r>
            </a:p>
          </p:txBody>
        </p:sp>
        <p:sp>
          <p:nvSpPr>
            <p:cNvPr id="12309" name="Rectangle 18"/>
            <p:cNvSpPr>
              <a:spLocks noChangeArrowheads="1"/>
            </p:cNvSpPr>
            <p:nvPr/>
          </p:nvSpPr>
          <p:spPr bwMode="auto">
            <a:xfrm>
              <a:off x="2790" y="2961"/>
              <a:ext cx="1714" cy="194"/>
            </a:xfrm>
            <a:prstGeom prst="rect">
              <a:avLst/>
            </a:prstGeom>
            <a:noFill/>
            <a:ln w="9525">
              <a:noFill/>
              <a:miter lim="800000"/>
              <a:headEnd/>
              <a:tailEnd/>
            </a:ln>
          </p:spPr>
          <p:txBody>
            <a:bodyPr wrap="none" anchor="ctr">
              <a:spAutoFit/>
            </a:bodyPr>
            <a:lstStyle/>
            <a:p>
              <a:r>
                <a:rPr lang="en-US"/>
                <a:t>Torpediniformes (Electric Rays)</a:t>
              </a:r>
              <a:r>
                <a:rPr lang="en-US" b="1"/>
                <a:t> </a:t>
              </a:r>
            </a:p>
          </p:txBody>
        </p:sp>
        <p:sp>
          <p:nvSpPr>
            <p:cNvPr id="12310" name="Rectangle 19"/>
            <p:cNvSpPr>
              <a:spLocks noChangeArrowheads="1"/>
            </p:cNvSpPr>
            <p:nvPr/>
          </p:nvSpPr>
          <p:spPr bwMode="auto">
            <a:xfrm>
              <a:off x="1468" y="3750"/>
              <a:ext cx="881" cy="194"/>
            </a:xfrm>
            <a:prstGeom prst="rect">
              <a:avLst/>
            </a:prstGeom>
            <a:noFill/>
            <a:ln w="9525">
              <a:noFill/>
              <a:miter lim="800000"/>
              <a:headEnd/>
              <a:tailEnd/>
            </a:ln>
          </p:spPr>
          <p:txBody>
            <a:bodyPr wrap="none" anchor="ctr">
              <a:spAutoFit/>
            </a:bodyPr>
            <a:lstStyle/>
            <a:p>
              <a:r>
                <a:rPr lang="en-US"/>
                <a:t>Gymnotiformes</a:t>
              </a:r>
              <a:endParaRPr lang="en-US" b="1"/>
            </a:p>
          </p:txBody>
        </p:sp>
        <p:sp>
          <p:nvSpPr>
            <p:cNvPr id="12311" name="Rectangle 20"/>
            <p:cNvSpPr>
              <a:spLocks noChangeArrowheads="1"/>
            </p:cNvSpPr>
            <p:nvPr/>
          </p:nvSpPr>
          <p:spPr bwMode="auto">
            <a:xfrm>
              <a:off x="3148" y="3750"/>
              <a:ext cx="1320" cy="194"/>
            </a:xfrm>
            <a:prstGeom prst="rect">
              <a:avLst/>
            </a:prstGeom>
            <a:noFill/>
            <a:ln w="9525">
              <a:noFill/>
              <a:miter lim="800000"/>
              <a:headEnd/>
              <a:tailEnd/>
            </a:ln>
          </p:spPr>
          <p:txBody>
            <a:bodyPr wrap="none" anchor="ctr">
              <a:spAutoFit/>
            </a:bodyPr>
            <a:lstStyle/>
            <a:p>
              <a:r>
                <a:rPr lang="en-US"/>
                <a:t>Siluriformes (Catfishes)</a:t>
              </a:r>
              <a:r>
                <a:rPr lang="en-US" b="1"/>
                <a:t> </a:t>
              </a:r>
            </a:p>
          </p:txBody>
        </p:sp>
        <p:pic>
          <p:nvPicPr>
            <p:cNvPr id="12312" name="Picture 21" descr="ELECTROPHORUS"/>
            <p:cNvPicPr>
              <a:picLocks noChangeAspect="1" noChangeArrowheads="1"/>
            </p:cNvPicPr>
            <p:nvPr/>
          </p:nvPicPr>
          <p:blipFill>
            <a:blip r:embed="rId6" cstate="print"/>
            <a:srcRect/>
            <a:stretch>
              <a:fillRect/>
            </a:stretch>
          </p:blipFill>
          <p:spPr bwMode="auto">
            <a:xfrm>
              <a:off x="704" y="3403"/>
              <a:ext cx="2176" cy="299"/>
            </a:xfrm>
            <a:prstGeom prst="rect">
              <a:avLst/>
            </a:prstGeom>
            <a:noFill/>
            <a:ln w="9525">
              <a:noFill/>
              <a:miter lim="800000"/>
              <a:headEnd/>
              <a:tailEnd/>
            </a:ln>
          </p:spPr>
        </p:pic>
      </p:grpSp>
      <p:sp>
        <p:nvSpPr>
          <p:cNvPr id="12293" name="Rectangle 23"/>
          <p:cNvSpPr>
            <a:spLocks noGrp="1" noChangeArrowheads="1"/>
          </p:cNvSpPr>
          <p:nvPr>
            <p:ph type="body" idx="1"/>
          </p:nvPr>
        </p:nvSpPr>
        <p:spPr>
          <a:xfrm>
            <a:off x="485775" y="1929793"/>
            <a:ext cx="8229600" cy="1017588"/>
          </a:xfrm>
        </p:spPr>
        <p:txBody>
          <a:bodyPr/>
          <a:lstStyle/>
          <a:p>
            <a:pPr marL="0" indent="339725" eaLnBrk="1" hangingPunct="1">
              <a:buFontTx/>
              <a:buNone/>
            </a:pPr>
            <a:r>
              <a:rPr lang="en-US" sz="1800" dirty="0" smtClean="0"/>
              <a:t>“The electric organs of fishes offer another case of special difficulty; it is impossible to conceive by what steps these wondrous organs have been produced…”</a:t>
            </a:r>
          </a:p>
        </p:txBody>
      </p:sp>
      <p:sp>
        <p:nvSpPr>
          <p:cNvPr id="2" name="TextBox 1"/>
          <p:cNvSpPr txBox="1"/>
          <p:nvPr/>
        </p:nvSpPr>
        <p:spPr>
          <a:xfrm>
            <a:off x="3936055" y="1450114"/>
            <a:ext cx="582211" cy="307777"/>
          </a:xfrm>
          <a:prstGeom prst="rect">
            <a:avLst/>
          </a:prstGeom>
          <a:noFill/>
        </p:spPr>
        <p:txBody>
          <a:bodyPr wrap="none" rtlCol="0">
            <a:spAutoFit/>
          </a:bodyPr>
          <a:lstStyle/>
          <a:p>
            <a:r>
              <a:rPr lang="en-US" dirty="0" smtClean="0"/>
              <a:t>1859</a:t>
            </a:r>
            <a:endParaRPr lang="en-US" dirty="0"/>
          </a:p>
        </p:txBody>
      </p:sp>
      <p:pic>
        <p:nvPicPr>
          <p:cNvPr id="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4556" y="457200"/>
            <a:ext cx="876300"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29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uild="p"/>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9634" name="Group 2"/>
          <p:cNvGrpSpPr>
            <a:grpSpLocks/>
          </p:cNvGrpSpPr>
          <p:nvPr/>
        </p:nvGrpSpPr>
        <p:grpSpPr bwMode="auto">
          <a:xfrm>
            <a:off x="261938" y="30170"/>
            <a:ext cx="8634412" cy="6804025"/>
            <a:chOff x="165" y="19"/>
            <a:chExt cx="5439" cy="4286"/>
          </a:xfrm>
        </p:grpSpPr>
        <p:sp>
          <p:nvSpPr>
            <p:cNvPr id="69635" name="Rectangle 3"/>
            <p:cNvSpPr>
              <a:spLocks noChangeArrowheads="1"/>
            </p:cNvSpPr>
            <p:nvPr/>
          </p:nvSpPr>
          <p:spPr bwMode="auto">
            <a:xfrm>
              <a:off x="1589" y="67"/>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IN1 </a:t>
              </a:r>
              <a:endParaRPr lang="en-US" sz="2400">
                <a:latin typeface="Times" pitchFamily="18" charset="0"/>
              </a:endParaRPr>
            </a:p>
          </p:txBody>
        </p:sp>
        <p:sp>
          <p:nvSpPr>
            <p:cNvPr id="69636" name="Rectangle 4"/>
            <p:cNvSpPr>
              <a:spLocks noChangeArrowheads="1"/>
            </p:cNvSpPr>
            <p:nvPr/>
          </p:nvSpPr>
          <p:spPr bwMode="auto">
            <a:xfrm>
              <a:off x="1741" y="67"/>
              <a:ext cx="23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1844(M</a:t>
              </a:r>
              <a:endParaRPr lang="en-US" sz="2400">
                <a:latin typeface="Times" pitchFamily="18" charset="0"/>
              </a:endParaRPr>
            </a:p>
          </p:txBody>
        </p:sp>
        <p:sp>
          <p:nvSpPr>
            <p:cNvPr id="69637" name="Rectangle 5"/>
            <p:cNvSpPr>
              <a:spLocks noChangeArrowheads="1"/>
            </p:cNvSpPr>
            <p:nvPr/>
          </p:nvSpPr>
          <p:spPr bwMode="auto">
            <a:xfrm>
              <a:off x="1981" y="67"/>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id </a:t>
              </a:r>
              <a:endParaRPr lang="en-US" sz="2400">
                <a:latin typeface="Times" pitchFamily="18" charset="0"/>
              </a:endParaRPr>
            </a:p>
          </p:txBody>
        </p:sp>
        <p:sp>
          <p:nvSpPr>
            <p:cNvPr id="69638" name="Rectangle 6"/>
            <p:cNvSpPr>
              <a:spLocks noChangeArrowheads="1"/>
            </p:cNvSpPr>
            <p:nvPr/>
          </p:nvSpPr>
          <p:spPr bwMode="auto">
            <a:xfrm>
              <a:off x="2101" y="67"/>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Ogo</a:t>
              </a:r>
              <a:endParaRPr lang="en-US" sz="2400">
                <a:latin typeface="Times" pitchFamily="18" charset="0"/>
              </a:endParaRPr>
            </a:p>
          </p:txBody>
        </p:sp>
        <p:sp>
          <p:nvSpPr>
            <p:cNvPr id="69639" name="Rectangle 7"/>
            <p:cNvSpPr>
              <a:spLocks noChangeArrowheads="1"/>
            </p:cNvSpPr>
            <p:nvPr/>
          </p:nvSpPr>
          <p:spPr bwMode="auto">
            <a:xfrm>
              <a:off x="2221" y="6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a:t>
              </a:r>
              <a:endParaRPr lang="en-US" sz="2400">
                <a:latin typeface="Times" pitchFamily="18" charset="0"/>
              </a:endParaRPr>
            </a:p>
          </p:txBody>
        </p:sp>
        <p:sp>
          <p:nvSpPr>
            <p:cNvPr id="69640" name="Rectangle 8"/>
            <p:cNvSpPr>
              <a:spLocks noChangeArrowheads="1"/>
            </p:cNvSpPr>
            <p:nvPr/>
          </p:nvSpPr>
          <p:spPr bwMode="auto">
            <a:xfrm>
              <a:off x="2301" y="6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69641" name="Rectangle 9"/>
            <p:cNvSpPr>
              <a:spLocks noChangeArrowheads="1"/>
            </p:cNvSpPr>
            <p:nvPr/>
          </p:nvSpPr>
          <p:spPr bwMode="auto">
            <a:xfrm>
              <a:off x="2341" y="6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69642" name="Rectangle 10"/>
            <p:cNvSpPr>
              <a:spLocks noChangeArrowheads="1"/>
            </p:cNvSpPr>
            <p:nvPr/>
          </p:nvSpPr>
          <p:spPr bwMode="auto">
            <a:xfrm>
              <a:off x="1589" y="139"/>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SN4 </a:t>
              </a:r>
              <a:endParaRPr lang="en-US" sz="2400">
                <a:latin typeface="Times" pitchFamily="18" charset="0"/>
              </a:endParaRPr>
            </a:p>
          </p:txBody>
        </p:sp>
        <p:sp>
          <p:nvSpPr>
            <p:cNvPr id="69643" name="Rectangle 11"/>
            <p:cNvSpPr>
              <a:spLocks noChangeArrowheads="1"/>
            </p:cNvSpPr>
            <p:nvPr/>
          </p:nvSpPr>
          <p:spPr bwMode="auto">
            <a:xfrm>
              <a:off x="1741" y="139"/>
              <a:ext cx="43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3396/3465(U</a:t>
              </a:r>
              <a:endParaRPr lang="en-US" sz="2400">
                <a:latin typeface="Times" pitchFamily="18" charset="0"/>
              </a:endParaRPr>
            </a:p>
          </p:txBody>
        </p:sp>
        <p:sp>
          <p:nvSpPr>
            <p:cNvPr id="69644" name="Rectangle 12"/>
            <p:cNvSpPr>
              <a:spLocks noChangeArrowheads="1"/>
            </p:cNvSpPr>
            <p:nvPr/>
          </p:nvSpPr>
          <p:spPr bwMode="auto">
            <a:xfrm>
              <a:off x="2181" y="139"/>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pper </a:t>
              </a:r>
              <a:endParaRPr lang="en-US" sz="2400">
                <a:latin typeface="Times" pitchFamily="18" charset="0"/>
              </a:endParaRPr>
            </a:p>
          </p:txBody>
        </p:sp>
        <p:sp>
          <p:nvSpPr>
            <p:cNvPr id="69645" name="Rectangle 13"/>
            <p:cNvSpPr>
              <a:spLocks noChangeArrowheads="1"/>
            </p:cNvSpPr>
            <p:nvPr/>
          </p:nvSpPr>
          <p:spPr bwMode="auto">
            <a:xfrm>
              <a:off x="2381" y="139"/>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Ogo</a:t>
              </a:r>
              <a:endParaRPr lang="en-US" sz="2400">
                <a:latin typeface="Times" pitchFamily="18" charset="0"/>
              </a:endParaRPr>
            </a:p>
          </p:txBody>
        </p:sp>
        <p:sp>
          <p:nvSpPr>
            <p:cNvPr id="69646" name="Rectangle 14"/>
            <p:cNvSpPr>
              <a:spLocks noChangeArrowheads="1"/>
            </p:cNvSpPr>
            <p:nvPr/>
          </p:nvSpPr>
          <p:spPr bwMode="auto">
            <a:xfrm>
              <a:off x="2501" y="139"/>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a:t>
              </a:r>
              <a:endParaRPr lang="en-US" sz="2400">
                <a:latin typeface="Times" pitchFamily="18" charset="0"/>
              </a:endParaRPr>
            </a:p>
          </p:txBody>
        </p:sp>
        <p:sp>
          <p:nvSpPr>
            <p:cNvPr id="69647" name="Rectangle 15"/>
            <p:cNvSpPr>
              <a:spLocks noChangeArrowheads="1"/>
            </p:cNvSpPr>
            <p:nvPr/>
          </p:nvSpPr>
          <p:spPr bwMode="auto">
            <a:xfrm>
              <a:off x="2581" y="139"/>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69648" name="Rectangle 16"/>
            <p:cNvSpPr>
              <a:spLocks noChangeArrowheads="1"/>
            </p:cNvSpPr>
            <p:nvPr/>
          </p:nvSpPr>
          <p:spPr bwMode="auto">
            <a:xfrm>
              <a:off x="2621" y="139"/>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69649" name="Rectangle 17"/>
            <p:cNvSpPr>
              <a:spLocks noChangeArrowheads="1"/>
            </p:cNvSpPr>
            <p:nvPr/>
          </p:nvSpPr>
          <p:spPr bwMode="auto">
            <a:xfrm>
              <a:off x="1589" y="211"/>
              <a:ext cx="498"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pitchFamily="34" charset="0"/>
                </a:rPr>
                <a:t>B.cf.curvifrons </a:t>
              </a:r>
              <a:endParaRPr lang="en-US" sz="2400">
                <a:latin typeface="Times" pitchFamily="18" charset="0"/>
              </a:endParaRPr>
            </a:p>
          </p:txBody>
        </p:sp>
        <p:sp>
          <p:nvSpPr>
            <p:cNvPr id="69650" name="Rectangle 18"/>
            <p:cNvSpPr>
              <a:spLocks noChangeArrowheads="1"/>
            </p:cNvSpPr>
            <p:nvPr/>
          </p:nvSpPr>
          <p:spPr bwMode="auto">
            <a:xfrm>
              <a:off x="2109" y="211"/>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4149(Okan</a:t>
              </a:r>
              <a:endParaRPr lang="en-US" sz="2400">
                <a:latin typeface="Times" pitchFamily="18" charset="0"/>
              </a:endParaRPr>
            </a:p>
          </p:txBody>
        </p:sp>
        <p:sp>
          <p:nvSpPr>
            <p:cNvPr id="69651" name="Rectangle 19"/>
            <p:cNvSpPr>
              <a:spLocks noChangeArrowheads="1"/>
            </p:cNvSpPr>
            <p:nvPr/>
          </p:nvSpPr>
          <p:spPr bwMode="auto">
            <a:xfrm>
              <a:off x="2469" y="211"/>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a:t>
              </a:r>
              <a:endParaRPr lang="en-US" sz="2400">
                <a:latin typeface="Times" pitchFamily="18" charset="0"/>
              </a:endParaRPr>
            </a:p>
          </p:txBody>
        </p:sp>
        <p:sp>
          <p:nvSpPr>
            <p:cNvPr id="69652" name="Rectangle 20"/>
            <p:cNvSpPr>
              <a:spLocks noChangeArrowheads="1"/>
            </p:cNvSpPr>
            <p:nvPr/>
          </p:nvSpPr>
          <p:spPr bwMode="auto">
            <a:xfrm>
              <a:off x="2509" y="211"/>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69653" name="Rectangle 21"/>
            <p:cNvSpPr>
              <a:spLocks noChangeArrowheads="1"/>
            </p:cNvSpPr>
            <p:nvPr/>
          </p:nvSpPr>
          <p:spPr bwMode="auto">
            <a:xfrm>
              <a:off x="2549" y="211"/>
              <a:ext cx="39"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Typewriter" pitchFamily="49" charset="0"/>
                </a:rPr>
                <a:t> </a:t>
              </a:r>
              <a:endParaRPr lang="en-US" sz="2400">
                <a:latin typeface="Times" pitchFamily="18" charset="0"/>
              </a:endParaRPr>
            </a:p>
          </p:txBody>
        </p:sp>
        <p:sp>
          <p:nvSpPr>
            <p:cNvPr id="69654" name="Rectangle 22"/>
            <p:cNvSpPr>
              <a:spLocks noChangeArrowheads="1"/>
            </p:cNvSpPr>
            <p:nvPr/>
          </p:nvSpPr>
          <p:spPr bwMode="auto">
            <a:xfrm>
              <a:off x="1589" y="283"/>
              <a:ext cx="547"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pitchFamily="34" charset="0"/>
                </a:rPr>
                <a:t>B.longicaudatus </a:t>
              </a:r>
              <a:endParaRPr lang="en-US" sz="2400">
                <a:latin typeface="Times" pitchFamily="18" charset="0"/>
              </a:endParaRPr>
            </a:p>
          </p:txBody>
        </p:sp>
        <p:sp>
          <p:nvSpPr>
            <p:cNvPr id="69655" name="Rectangle 23"/>
            <p:cNvSpPr>
              <a:spLocks noChangeArrowheads="1"/>
            </p:cNvSpPr>
            <p:nvPr/>
          </p:nvSpPr>
          <p:spPr bwMode="auto">
            <a:xfrm>
              <a:off x="2149" y="283"/>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2289(Ivin</a:t>
              </a:r>
              <a:endParaRPr lang="en-US" sz="2400">
                <a:latin typeface="Times" pitchFamily="18" charset="0"/>
              </a:endParaRPr>
            </a:p>
          </p:txBody>
        </p:sp>
        <p:sp>
          <p:nvSpPr>
            <p:cNvPr id="69656" name="Rectangle 24"/>
            <p:cNvSpPr>
              <a:spLocks noChangeArrowheads="1"/>
            </p:cNvSpPr>
            <p:nvPr/>
          </p:nvSpPr>
          <p:spPr bwMode="auto">
            <a:xfrm>
              <a:off x="2509" y="28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do</a:t>
              </a:r>
              <a:endParaRPr lang="en-US" sz="2400">
                <a:latin typeface="Times" pitchFamily="18" charset="0"/>
              </a:endParaRPr>
            </a:p>
          </p:txBody>
        </p:sp>
        <p:sp>
          <p:nvSpPr>
            <p:cNvPr id="69657" name="Rectangle 25"/>
            <p:cNvSpPr>
              <a:spLocks noChangeArrowheads="1"/>
            </p:cNvSpPr>
            <p:nvPr/>
          </p:nvSpPr>
          <p:spPr bwMode="auto">
            <a:xfrm>
              <a:off x="2589" y="283"/>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69658" name="Rectangle 26"/>
            <p:cNvSpPr>
              <a:spLocks noChangeArrowheads="1"/>
            </p:cNvSpPr>
            <p:nvPr/>
          </p:nvSpPr>
          <p:spPr bwMode="auto">
            <a:xfrm>
              <a:off x="2629" y="283"/>
              <a:ext cx="39"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Typewriter" pitchFamily="49" charset="0"/>
                </a:rPr>
                <a:t> </a:t>
              </a:r>
              <a:endParaRPr lang="en-US" sz="2400">
                <a:latin typeface="Times" pitchFamily="18" charset="0"/>
              </a:endParaRPr>
            </a:p>
          </p:txBody>
        </p:sp>
        <p:sp>
          <p:nvSpPr>
            <p:cNvPr id="69659" name="Rectangle 27"/>
            <p:cNvSpPr>
              <a:spLocks noChangeArrowheads="1"/>
            </p:cNvSpPr>
            <p:nvPr/>
          </p:nvSpPr>
          <p:spPr bwMode="auto">
            <a:xfrm>
              <a:off x="1589" y="355"/>
              <a:ext cx="420"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pitchFamily="34" charset="0"/>
                </a:rPr>
                <a:t>B.curvifrons </a:t>
              </a:r>
              <a:endParaRPr lang="en-US" sz="2400">
                <a:latin typeface="Times" pitchFamily="18" charset="0"/>
              </a:endParaRPr>
            </a:p>
          </p:txBody>
        </p:sp>
        <p:sp>
          <p:nvSpPr>
            <p:cNvPr id="69660" name="Rectangle 28"/>
            <p:cNvSpPr>
              <a:spLocks noChangeArrowheads="1"/>
            </p:cNvSpPr>
            <p:nvPr/>
          </p:nvSpPr>
          <p:spPr bwMode="auto">
            <a:xfrm>
              <a:off x="2029" y="355"/>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2050(Ivin</a:t>
              </a:r>
              <a:endParaRPr lang="en-US" sz="2400">
                <a:latin typeface="Times" pitchFamily="18" charset="0"/>
              </a:endParaRPr>
            </a:p>
          </p:txBody>
        </p:sp>
        <p:sp>
          <p:nvSpPr>
            <p:cNvPr id="69661" name="Rectangle 29"/>
            <p:cNvSpPr>
              <a:spLocks noChangeArrowheads="1"/>
            </p:cNvSpPr>
            <p:nvPr/>
          </p:nvSpPr>
          <p:spPr bwMode="auto">
            <a:xfrm>
              <a:off x="2389" y="355"/>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do</a:t>
              </a:r>
              <a:endParaRPr lang="en-US" sz="2400">
                <a:latin typeface="Times" pitchFamily="18" charset="0"/>
              </a:endParaRPr>
            </a:p>
          </p:txBody>
        </p:sp>
        <p:sp>
          <p:nvSpPr>
            <p:cNvPr id="69662" name="Rectangle 30"/>
            <p:cNvSpPr>
              <a:spLocks noChangeArrowheads="1"/>
            </p:cNvSpPr>
            <p:nvPr/>
          </p:nvSpPr>
          <p:spPr bwMode="auto">
            <a:xfrm>
              <a:off x="2469" y="355"/>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69663" name="Rectangle 31"/>
            <p:cNvSpPr>
              <a:spLocks noChangeArrowheads="1"/>
            </p:cNvSpPr>
            <p:nvPr/>
          </p:nvSpPr>
          <p:spPr bwMode="auto">
            <a:xfrm>
              <a:off x="2509" y="355"/>
              <a:ext cx="39"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Typewriter" pitchFamily="49" charset="0"/>
                </a:rPr>
                <a:t> </a:t>
              </a:r>
              <a:endParaRPr lang="en-US" sz="2400">
                <a:latin typeface="Times" pitchFamily="18" charset="0"/>
              </a:endParaRPr>
            </a:p>
          </p:txBody>
        </p:sp>
        <p:sp>
          <p:nvSpPr>
            <p:cNvPr id="69664" name="Rectangle 32"/>
            <p:cNvSpPr>
              <a:spLocks noChangeArrowheads="1"/>
            </p:cNvSpPr>
            <p:nvPr/>
          </p:nvSpPr>
          <p:spPr bwMode="auto">
            <a:xfrm>
              <a:off x="1589" y="427"/>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NGO </a:t>
              </a:r>
              <a:endParaRPr lang="en-US" sz="2400">
                <a:latin typeface="Times" pitchFamily="18" charset="0"/>
              </a:endParaRPr>
            </a:p>
          </p:txBody>
        </p:sp>
        <p:sp>
          <p:nvSpPr>
            <p:cNvPr id="69665" name="Rectangle 33"/>
            <p:cNvSpPr>
              <a:spLocks noChangeArrowheads="1"/>
            </p:cNvSpPr>
            <p:nvPr/>
          </p:nvSpPr>
          <p:spPr bwMode="auto">
            <a:xfrm>
              <a:off x="1741" y="427"/>
              <a:ext cx="315"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2710(Lou</a:t>
              </a:r>
              <a:endParaRPr lang="en-US" sz="2400">
                <a:latin typeface="Times" pitchFamily="18" charset="0"/>
              </a:endParaRPr>
            </a:p>
          </p:txBody>
        </p:sp>
        <p:sp>
          <p:nvSpPr>
            <p:cNvPr id="69666" name="Rectangle 34"/>
            <p:cNvSpPr>
              <a:spLocks noChangeArrowheads="1"/>
            </p:cNvSpPr>
            <p:nvPr/>
          </p:nvSpPr>
          <p:spPr bwMode="auto">
            <a:xfrm>
              <a:off x="2061" y="42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69667" name="Rectangle 35"/>
            <p:cNvSpPr>
              <a:spLocks noChangeArrowheads="1"/>
            </p:cNvSpPr>
            <p:nvPr/>
          </p:nvSpPr>
          <p:spPr bwMode="auto">
            <a:xfrm>
              <a:off x="2101" y="427"/>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tsi</a:t>
              </a:r>
              <a:endParaRPr lang="en-US" sz="2400">
                <a:latin typeface="Times" pitchFamily="18" charset="0"/>
              </a:endParaRPr>
            </a:p>
          </p:txBody>
        </p:sp>
        <p:sp>
          <p:nvSpPr>
            <p:cNvPr id="69668" name="Rectangle 36"/>
            <p:cNvSpPr>
              <a:spLocks noChangeArrowheads="1"/>
            </p:cNvSpPr>
            <p:nvPr/>
          </p:nvSpPr>
          <p:spPr bwMode="auto">
            <a:xfrm>
              <a:off x="2221" y="42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69669" name="Rectangle 37"/>
            <p:cNvSpPr>
              <a:spLocks noChangeArrowheads="1"/>
            </p:cNvSpPr>
            <p:nvPr/>
          </p:nvSpPr>
          <p:spPr bwMode="auto">
            <a:xfrm>
              <a:off x="1589" y="499"/>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SN3 </a:t>
              </a:r>
              <a:endParaRPr lang="en-US" sz="2400">
                <a:latin typeface="Times" pitchFamily="18" charset="0"/>
              </a:endParaRPr>
            </a:p>
          </p:txBody>
        </p:sp>
        <p:sp>
          <p:nvSpPr>
            <p:cNvPr id="69670" name="Rectangle 38"/>
            <p:cNvSpPr>
              <a:spLocks noChangeArrowheads="1"/>
            </p:cNvSpPr>
            <p:nvPr/>
          </p:nvSpPr>
          <p:spPr bwMode="auto">
            <a:xfrm>
              <a:off x="1741" y="499"/>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2606(Mouv</a:t>
              </a:r>
              <a:endParaRPr lang="en-US" sz="2400">
                <a:latin typeface="Times" pitchFamily="18" charset="0"/>
              </a:endParaRPr>
            </a:p>
          </p:txBody>
        </p:sp>
        <p:sp>
          <p:nvSpPr>
            <p:cNvPr id="69671" name="Rectangle 39"/>
            <p:cNvSpPr>
              <a:spLocks noChangeArrowheads="1"/>
            </p:cNvSpPr>
            <p:nvPr/>
          </p:nvSpPr>
          <p:spPr bwMode="auto">
            <a:xfrm>
              <a:off x="2101" y="499"/>
              <a:ext cx="15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anga</a:t>
              </a:r>
              <a:endParaRPr lang="en-US" sz="2400">
                <a:latin typeface="Times" pitchFamily="18" charset="0"/>
              </a:endParaRPr>
            </a:p>
          </p:txBody>
        </p:sp>
        <p:sp>
          <p:nvSpPr>
            <p:cNvPr id="69672" name="Rectangle 40"/>
            <p:cNvSpPr>
              <a:spLocks noChangeArrowheads="1"/>
            </p:cNvSpPr>
            <p:nvPr/>
          </p:nvSpPr>
          <p:spPr bwMode="auto">
            <a:xfrm>
              <a:off x="2261" y="499"/>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69673" name="Rectangle 41"/>
            <p:cNvSpPr>
              <a:spLocks noChangeArrowheads="1"/>
            </p:cNvSpPr>
            <p:nvPr/>
          </p:nvSpPr>
          <p:spPr bwMode="auto">
            <a:xfrm>
              <a:off x="1589" y="571"/>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CAB </a:t>
              </a:r>
              <a:endParaRPr lang="en-US" sz="2400">
                <a:solidFill>
                  <a:srgbClr val="FF0080"/>
                </a:solidFill>
                <a:latin typeface="Times" pitchFamily="18" charset="0"/>
              </a:endParaRPr>
            </a:p>
          </p:txBody>
        </p:sp>
        <p:sp>
          <p:nvSpPr>
            <p:cNvPr id="69674" name="Rectangle 42"/>
            <p:cNvSpPr>
              <a:spLocks noChangeArrowheads="1"/>
            </p:cNvSpPr>
            <p:nvPr/>
          </p:nvSpPr>
          <p:spPr bwMode="auto">
            <a:xfrm>
              <a:off x="1741" y="571"/>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2116(Ivin</a:t>
              </a:r>
              <a:endParaRPr lang="en-US" sz="2400">
                <a:solidFill>
                  <a:srgbClr val="FF0080"/>
                </a:solidFill>
                <a:latin typeface="Times" pitchFamily="18" charset="0"/>
              </a:endParaRPr>
            </a:p>
          </p:txBody>
        </p:sp>
        <p:sp>
          <p:nvSpPr>
            <p:cNvPr id="69675" name="Rectangle 43"/>
            <p:cNvSpPr>
              <a:spLocks noChangeArrowheads="1"/>
            </p:cNvSpPr>
            <p:nvPr/>
          </p:nvSpPr>
          <p:spPr bwMode="auto">
            <a:xfrm>
              <a:off x="2101" y="571"/>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do</a:t>
              </a:r>
              <a:endParaRPr lang="en-US" sz="2400">
                <a:solidFill>
                  <a:srgbClr val="FF0080"/>
                </a:solidFill>
                <a:latin typeface="Times" pitchFamily="18" charset="0"/>
              </a:endParaRPr>
            </a:p>
          </p:txBody>
        </p:sp>
        <p:sp>
          <p:nvSpPr>
            <p:cNvPr id="69676" name="Rectangle 44"/>
            <p:cNvSpPr>
              <a:spLocks noChangeArrowheads="1"/>
            </p:cNvSpPr>
            <p:nvPr/>
          </p:nvSpPr>
          <p:spPr bwMode="auto">
            <a:xfrm>
              <a:off x="2181" y="571"/>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t>
              </a:r>
              <a:endParaRPr lang="en-US" sz="2400">
                <a:solidFill>
                  <a:srgbClr val="FF0080"/>
                </a:solidFill>
                <a:latin typeface="Times" pitchFamily="18" charset="0"/>
              </a:endParaRPr>
            </a:p>
          </p:txBody>
        </p:sp>
        <p:sp>
          <p:nvSpPr>
            <p:cNvPr id="69677" name="Rectangle 45"/>
            <p:cNvSpPr>
              <a:spLocks noChangeArrowheads="1"/>
            </p:cNvSpPr>
            <p:nvPr/>
          </p:nvSpPr>
          <p:spPr bwMode="auto">
            <a:xfrm>
              <a:off x="1589" y="643"/>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SN7 </a:t>
              </a:r>
              <a:endParaRPr lang="en-US" sz="2400">
                <a:latin typeface="Times" pitchFamily="18" charset="0"/>
              </a:endParaRPr>
            </a:p>
          </p:txBody>
        </p:sp>
        <p:sp>
          <p:nvSpPr>
            <p:cNvPr id="69678" name="Rectangle 46"/>
            <p:cNvSpPr>
              <a:spLocks noChangeArrowheads="1"/>
            </p:cNvSpPr>
            <p:nvPr/>
          </p:nvSpPr>
          <p:spPr bwMode="auto">
            <a:xfrm>
              <a:off x="1741" y="643"/>
              <a:ext cx="23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3666(U</a:t>
              </a:r>
              <a:endParaRPr lang="en-US" sz="2400">
                <a:latin typeface="Times" pitchFamily="18" charset="0"/>
              </a:endParaRPr>
            </a:p>
          </p:txBody>
        </p:sp>
        <p:sp>
          <p:nvSpPr>
            <p:cNvPr id="69679" name="Rectangle 47"/>
            <p:cNvSpPr>
              <a:spLocks noChangeArrowheads="1"/>
            </p:cNvSpPr>
            <p:nvPr/>
          </p:nvSpPr>
          <p:spPr bwMode="auto">
            <a:xfrm>
              <a:off x="1981" y="643"/>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pper </a:t>
              </a:r>
              <a:endParaRPr lang="en-US" sz="2400">
                <a:latin typeface="Times" pitchFamily="18" charset="0"/>
              </a:endParaRPr>
            </a:p>
          </p:txBody>
        </p:sp>
        <p:sp>
          <p:nvSpPr>
            <p:cNvPr id="69680" name="Rectangle 48"/>
            <p:cNvSpPr>
              <a:spLocks noChangeArrowheads="1"/>
            </p:cNvSpPr>
            <p:nvPr/>
          </p:nvSpPr>
          <p:spPr bwMode="auto">
            <a:xfrm>
              <a:off x="2181" y="643"/>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Ogo</a:t>
              </a:r>
              <a:endParaRPr lang="en-US" sz="2400">
                <a:latin typeface="Times" pitchFamily="18" charset="0"/>
              </a:endParaRPr>
            </a:p>
          </p:txBody>
        </p:sp>
        <p:sp>
          <p:nvSpPr>
            <p:cNvPr id="69681" name="Rectangle 49"/>
            <p:cNvSpPr>
              <a:spLocks noChangeArrowheads="1"/>
            </p:cNvSpPr>
            <p:nvPr/>
          </p:nvSpPr>
          <p:spPr bwMode="auto">
            <a:xfrm>
              <a:off x="2301" y="64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a:t>
              </a:r>
              <a:endParaRPr lang="en-US" sz="2400">
                <a:latin typeface="Times" pitchFamily="18" charset="0"/>
              </a:endParaRPr>
            </a:p>
          </p:txBody>
        </p:sp>
        <p:sp>
          <p:nvSpPr>
            <p:cNvPr id="69682" name="Rectangle 50"/>
            <p:cNvSpPr>
              <a:spLocks noChangeArrowheads="1"/>
            </p:cNvSpPr>
            <p:nvPr/>
          </p:nvSpPr>
          <p:spPr bwMode="auto">
            <a:xfrm>
              <a:off x="2381" y="643"/>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69683" name="Rectangle 51"/>
            <p:cNvSpPr>
              <a:spLocks noChangeArrowheads="1"/>
            </p:cNvSpPr>
            <p:nvPr/>
          </p:nvSpPr>
          <p:spPr bwMode="auto">
            <a:xfrm>
              <a:off x="2421" y="643"/>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69684" name="Rectangle 52"/>
            <p:cNvSpPr>
              <a:spLocks noChangeArrowheads="1"/>
            </p:cNvSpPr>
            <p:nvPr/>
          </p:nvSpPr>
          <p:spPr bwMode="auto">
            <a:xfrm>
              <a:off x="1589" y="715"/>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BP6 </a:t>
              </a:r>
              <a:endParaRPr lang="en-US" sz="2400">
                <a:latin typeface="Times" pitchFamily="18" charset="0"/>
              </a:endParaRPr>
            </a:p>
          </p:txBody>
        </p:sp>
        <p:sp>
          <p:nvSpPr>
            <p:cNvPr id="69685" name="Rectangle 53"/>
            <p:cNvSpPr>
              <a:spLocks noChangeArrowheads="1"/>
            </p:cNvSpPr>
            <p:nvPr/>
          </p:nvSpPr>
          <p:spPr bwMode="auto">
            <a:xfrm>
              <a:off x="1741" y="715"/>
              <a:ext cx="23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3547(U</a:t>
              </a:r>
              <a:endParaRPr lang="en-US" sz="2400">
                <a:latin typeface="Times" pitchFamily="18" charset="0"/>
              </a:endParaRPr>
            </a:p>
          </p:txBody>
        </p:sp>
        <p:sp>
          <p:nvSpPr>
            <p:cNvPr id="69686" name="Rectangle 54"/>
            <p:cNvSpPr>
              <a:spLocks noChangeArrowheads="1"/>
            </p:cNvSpPr>
            <p:nvPr/>
          </p:nvSpPr>
          <p:spPr bwMode="auto">
            <a:xfrm>
              <a:off x="1981" y="715"/>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pper </a:t>
              </a:r>
              <a:endParaRPr lang="en-US" sz="2400">
                <a:latin typeface="Times" pitchFamily="18" charset="0"/>
              </a:endParaRPr>
            </a:p>
          </p:txBody>
        </p:sp>
        <p:sp>
          <p:nvSpPr>
            <p:cNvPr id="69687" name="Rectangle 55"/>
            <p:cNvSpPr>
              <a:spLocks noChangeArrowheads="1"/>
            </p:cNvSpPr>
            <p:nvPr/>
          </p:nvSpPr>
          <p:spPr bwMode="auto">
            <a:xfrm>
              <a:off x="2181" y="715"/>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Ogo</a:t>
              </a:r>
              <a:endParaRPr lang="en-US" sz="2400">
                <a:latin typeface="Times" pitchFamily="18" charset="0"/>
              </a:endParaRPr>
            </a:p>
          </p:txBody>
        </p:sp>
        <p:sp>
          <p:nvSpPr>
            <p:cNvPr id="69688" name="Rectangle 56"/>
            <p:cNvSpPr>
              <a:spLocks noChangeArrowheads="1"/>
            </p:cNvSpPr>
            <p:nvPr/>
          </p:nvSpPr>
          <p:spPr bwMode="auto">
            <a:xfrm>
              <a:off x="2301" y="715"/>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a:t>
              </a:r>
              <a:endParaRPr lang="en-US" sz="2400">
                <a:latin typeface="Times" pitchFamily="18" charset="0"/>
              </a:endParaRPr>
            </a:p>
          </p:txBody>
        </p:sp>
        <p:sp>
          <p:nvSpPr>
            <p:cNvPr id="69689" name="Rectangle 57"/>
            <p:cNvSpPr>
              <a:spLocks noChangeArrowheads="1"/>
            </p:cNvSpPr>
            <p:nvPr/>
          </p:nvSpPr>
          <p:spPr bwMode="auto">
            <a:xfrm>
              <a:off x="2381" y="715"/>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69690" name="Rectangle 58"/>
            <p:cNvSpPr>
              <a:spLocks noChangeArrowheads="1"/>
            </p:cNvSpPr>
            <p:nvPr/>
          </p:nvSpPr>
          <p:spPr bwMode="auto">
            <a:xfrm>
              <a:off x="2421" y="715"/>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69691" name="Rectangle 59"/>
            <p:cNvSpPr>
              <a:spLocks noChangeArrowheads="1"/>
            </p:cNvSpPr>
            <p:nvPr/>
          </p:nvSpPr>
          <p:spPr bwMode="auto">
            <a:xfrm>
              <a:off x="1589" y="787"/>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BN2 </a:t>
              </a:r>
              <a:endParaRPr lang="en-US" sz="2400">
                <a:latin typeface="Times" pitchFamily="18" charset="0"/>
              </a:endParaRPr>
            </a:p>
          </p:txBody>
        </p:sp>
        <p:sp>
          <p:nvSpPr>
            <p:cNvPr id="69692" name="Rectangle 60"/>
            <p:cNvSpPr>
              <a:spLocks noChangeArrowheads="1"/>
            </p:cNvSpPr>
            <p:nvPr/>
          </p:nvSpPr>
          <p:spPr bwMode="auto">
            <a:xfrm>
              <a:off x="1741" y="787"/>
              <a:ext cx="23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3542(U</a:t>
              </a:r>
              <a:endParaRPr lang="en-US" sz="2400">
                <a:latin typeface="Times" pitchFamily="18" charset="0"/>
              </a:endParaRPr>
            </a:p>
          </p:txBody>
        </p:sp>
        <p:sp>
          <p:nvSpPr>
            <p:cNvPr id="69693" name="Rectangle 61"/>
            <p:cNvSpPr>
              <a:spLocks noChangeArrowheads="1"/>
            </p:cNvSpPr>
            <p:nvPr/>
          </p:nvSpPr>
          <p:spPr bwMode="auto">
            <a:xfrm>
              <a:off x="1981" y="787"/>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pper </a:t>
              </a:r>
              <a:endParaRPr lang="en-US" sz="2400">
                <a:latin typeface="Times" pitchFamily="18" charset="0"/>
              </a:endParaRPr>
            </a:p>
          </p:txBody>
        </p:sp>
        <p:sp>
          <p:nvSpPr>
            <p:cNvPr id="69694" name="Rectangle 62"/>
            <p:cNvSpPr>
              <a:spLocks noChangeArrowheads="1"/>
            </p:cNvSpPr>
            <p:nvPr/>
          </p:nvSpPr>
          <p:spPr bwMode="auto">
            <a:xfrm>
              <a:off x="2181" y="787"/>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Ogo</a:t>
              </a:r>
              <a:endParaRPr lang="en-US" sz="2400">
                <a:latin typeface="Times" pitchFamily="18" charset="0"/>
              </a:endParaRPr>
            </a:p>
          </p:txBody>
        </p:sp>
        <p:sp>
          <p:nvSpPr>
            <p:cNvPr id="69695" name="Rectangle 63"/>
            <p:cNvSpPr>
              <a:spLocks noChangeArrowheads="1"/>
            </p:cNvSpPr>
            <p:nvPr/>
          </p:nvSpPr>
          <p:spPr bwMode="auto">
            <a:xfrm>
              <a:off x="2301" y="78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a:t>
              </a:r>
              <a:endParaRPr lang="en-US" sz="2400">
                <a:latin typeface="Times" pitchFamily="18" charset="0"/>
              </a:endParaRPr>
            </a:p>
          </p:txBody>
        </p:sp>
        <p:sp>
          <p:nvSpPr>
            <p:cNvPr id="69696" name="Rectangle 64"/>
            <p:cNvSpPr>
              <a:spLocks noChangeArrowheads="1"/>
            </p:cNvSpPr>
            <p:nvPr/>
          </p:nvSpPr>
          <p:spPr bwMode="auto">
            <a:xfrm>
              <a:off x="2381" y="78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69697" name="Rectangle 65"/>
            <p:cNvSpPr>
              <a:spLocks noChangeArrowheads="1"/>
            </p:cNvSpPr>
            <p:nvPr/>
          </p:nvSpPr>
          <p:spPr bwMode="auto">
            <a:xfrm>
              <a:off x="2421" y="78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69698" name="Rectangle 66"/>
            <p:cNvSpPr>
              <a:spLocks noChangeArrowheads="1"/>
            </p:cNvSpPr>
            <p:nvPr/>
          </p:nvSpPr>
          <p:spPr bwMode="auto">
            <a:xfrm>
              <a:off x="1589" y="859"/>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PAR </a:t>
              </a:r>
              <a:endParaRPr lang="en-US" sz="2400">
                <a:latin typeface="Times" pitchFamily="18" charset="0"/>
              </a:endParaRPr>
            </a:p>
          </p:txBody>
        </p:sp>
        <p:sp>
          <p:nvSpPr>
            <p:cNvPr id="69699" name="Rectangle 67"/>
            <p:cNvSpPr>
              <a:spLocks noChangeArrowheads="1"/>
            </p:cNvSpPr>
            <p:nvPr/>
          </p:nvSpPr>
          <p:spPr bwMode="auto">
            <a:xfrm>
              <a:off x="1741" y="859"/>
              <a:ext cx="23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3461(U</a:t>
              </a:r>
              <a:endParaRPr lang="en-US" sz="2400">
                <a:latin typeface="Times" pitchFamily="18" charset="0"/>
              </a:endParaRPr>
            </a:p>
          </p:txBody>
        </p:sp>
        <p:sp>
          <p:nvSpPr>
            <p:cNvPr id="69700" name="Rectangle 68"/>
            <p:cNvSpPr>
              <a:spLocks noChangeArrowheads="1"/>
            </p:cNvSpPr>
            <p:nvPr/>
          </p:nvSpPr>
          <p:spPr bwMode="auto">
            <a:xfrm>
              <a:off x="1981" y="859"/>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pper </a:t>
              </a:r>
              <a:endParaRPr lang="en-US" sz="2400">
                <a:latin typeface="Times" pitchFamily="18" charset="0"/>
              </a:endParaRPr>
            </a:p>
          </p:txBody>
        </p:sp>
        <p:sp>
          <p:nvSpPr>
            <p:cNvPr id="69701" name="Rectangle 69"/>
            <p:cNvSpPr>
              <a:spLocks noChangeArrowheads="1"/>
            </p:cNvSpPr>
            <p:nvPr/>
          </p:nvSpPr>
          <p:spPr bwMode="auto">
            <a:xfrm>
              <a:off x="2181" y="859"/>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Ogo</a:t>
              </a:r>
              <a:endParaRPr lang="en-US" sz="2400">
                <a:latin typeface="Times" pitchFamily="18" charset="0"/>
              </a:endParaRPr>
            </a:p>
          </p:txBody>
        </p:sp>
        <p:sp>
          <p:nvSpPr>
            <p:cNvPr id="69702" name="Rectangle 70"/>
            <p:cNvSpPr>
              <a:spLocks noChangeArrowheads="1"/>
            </p:cNvSpPr>
            <p:nvPr/>
          </p:nvSpPr>
          <p:spPr bwMode="auto">
            <a:xfrm>
              <a:off x="2301" y="859"/>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a:t>
              </a:r>
              <a:endParaRPr lang="en-US" sz="2400">
                <a:latin typeface="Times" pitchFamily="18" charset="0"/>
              </a:endParaRPr>
            </a:p>
          </p:txBody>
        </p:sp>
        <p:sp>
          <p:nvSpPr>
            <p:cNvPr id="69703" name="Rectangle 71"/>
            <p:cNvSpPr>
              <a:spLocks noChangeArrowheads="1"/>
            </p:cNvSpPr>
            <p:nvPr/>
          </p:nvSpPr>
          <p:spPr bwMode="auto">
            <a:xfrm>
              <a:off x="2381" y="859"/>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69704" name="Rectangle 72"/>
            <p:cNvSpPr>
              <a:spLocks noChangeArrowheads="1"/>
            </p:cNvSpPr>
            <p:nvPr/>
          </p:nvSpPr>
          <p:spPr bwMode="auto">
            <a:xfrm>
              <a:off x="2421" y="859"/>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69705" name="Rectangle 73"/>
            <p:cNvSpPr>
              <a:spLocks noChangeArrowheads="1"/>
            </p:cNvSpPr>
            <p:nvPr/>
          </p:nvSpPr>
          <p:spPr bwMode="auto">
            <a:xfrm>
              <a:off x="1589" y="931"/>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OFF </a:t>
              </a:r>
              <a:endParaRPr lang="en-US" sz="2400">
                <a:latin typeface="Times" pitchFamily="18" charset="0"/>
              </a:endParaRPr>
            </a:p>
          </p:txBody>
        </p:sp>
        <p:sp>
          <p:nvSpPr>
            <p:cNvPr id="69706" name="Rectangle 74"/>
            <p:cNvSpPr>
              <a:spLocks noChangeArrowheads="1"/>
            </p:cNvSpPr>
            <p:nvPr/>
          </p:nvSpPr>
          <p:spPr bwMode="auto">
            <a:xfrm>
              <a:off x="1741" y="931"/>
              <a:ext cx="315"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2643(Lou</a:t>
              </a:r>
              <a:endParaRPr lang="en-US" sz="2400">
                <a:latin typeface="Times" pitchFamily="18" charset="0"/>
              </a:endParaRPr>
            </a:p>
          </p:txBody>
        </p:sp>
        <p:sp>
          <p:nvSpPr>
            <p:cNvPr id="69707" name="Rectangle 75"/>
            <p:cNvSpPr>
              <a:spLocks noChangeArrowheads="1"/>
            </p:cNvSpPr>
            <p:nvPr/>
          </p:nvSpPr>
          <p:spPr bwMode="auto">
            <a:xfrm>
              <a:off x="2053" y="931"/>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69708" name="Rectangle 76"/>
            <p:cNvSpPr>
              <a:spLocks noChangeArrowheads="1"/>
            </p:cNvSpPr>
            <p:nvPr/>
          </p:nvSpPr>
          <p:spPr bwMode="auto">
            <a:xfrm>
              <a:off x="2093" y="931"/>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tsi</a:t>
              </a:r>
              <a:endParaRPr lang="en-US" sz="2400">
                <a:latin typeface="Times" pitchFamily="18" charset="0"/>
              </a:endParaRPr>
            </a:p>
          </p:txBody>
        </p:sp>
        <p:sp>
          <p:nvSpPr>
            <p:cNvPr id="69709" name="Rectangle 77"/>
            <p:cNvSpPr>
              <a:spLocks noChangeArrowheads="1"/>
            </p:cNvSpPr>
            <p:nvPr/>
          </p:nvSpPr>
          <p:spPr bwMode="auto">
            <a:xfrm>
              <a:off x="2213" y="931"/>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69710" name="Rectangle 78"/>
            <p:cNvSpPr>
              <a:spLocks noChangeArrowheads="1"/>
            </p:cNvSpPr>
            <p:nvPr/>
          </p:nvSpPr>
          <p:spPr bwMode="auto">
            <a:xfrm>
              <a:off x="1589" y="1003"/>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OFF </a:t>
              </a:r>
              <a:endParaRPr lang="en-US" sz="2400">
                <a:latin typeface="Times" pitchFamily="18" charset="0"/>
              </a:endParaRPr>
            </a:p>
          </p:txBody>
        </p:sp>
        <p:sp>
          <p:nvSpPr>
            <p:cNvPr id="69711" name="Rectangle 79"/>
            <p:cNvSpPr>
              <a:spLocks noChangeArrowheads="1"/>
            </p:cNvSpPr>
            <p:nvPr/>
          </p:nvSpPr>
          <p:spPr bwMode="auto">
            <a:xfrm>
              <a:off x="1741" y="1003"/>
              <a:ext cx="23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3394(U</a:t>
              </a:r>
              <a:endParaRPr lang="en-US" sz="2400">
                <a:latin typeface="Times" pitchFamily="18" charset="0"/>
              </a:endParaRPr>
            </a:p>
          </p:txBody>
        </p:sp>
        <p:sp>
          <p:nvSpPr>
            <p:cNvPr id="69712" name="Rectangle 80"/>
            <p:cNvSpPr>
              <a:spLocks noChangeArrowheads="1"/>
            </p:cNvSpPr>
            <p:nvPr/>
          </p:nvSpPr>
          <p:spPr bwMode="auto">
            <a:xfrm>
              <a:off x="1981" y="1003"/>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pper </a:t>
              </a:r>
              <a:endParaRPr lang="en-US" sz="2400">
                <a:latin typeface="Times" pitchFamily="18" charset="0"/>
              </a:endParaRPr>
            </a:p>
          </p:txBody>
        </p:sp>
        <p:sp>
          <p:nvSpPr>
            <p:cNvPr id="69713" name="Rectangle 81"/>
            <p:cNvSpPr>
              <a:spLocks noChangeArrowheads="1"/>
            </p:cNvSpPr>
            <p:nvPr/>
          </p:nvSpPr>
          <p:spPr bwMode="auto">
            <a:xfrm>
              <a:off x="2173" y="1003"/>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Ogo</a:t>
              </a:r>
              <a:endParaRPr lang="en-US" sz="2400">
                <a:latin typeface="Times" pitchFamily="18" charset="0"/>
              </a:endParaRPr>
            </a:p>
          </p:txBody>
        </p:sp>
        <p:sp>
          <p:nvSpPr>
            <p:cNvPr id="69714" name="Rectangle 82"/>
            <p:cNvSpPr>
              <a:spLocks noChangeArrowheads="1"/>
            </p:cNvSpPr>
            <p:nvPr/>
          </p:nvSpPr>
          <p:spPr bwMode="auto">
            <a:xfrm>
              <a:off x="2293" y="100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a:t>
              </a:r>
              <a:endParaRPr lang="en-US" sz="2400">
                <a:latin typeface="Times" pitchFamily="18" charset="0"/>
              </a:endParaRPr>
            </a:p>
          </p:txBody>
        </p:sp>
        <p:sp>
          <p:nvSpPr>
            <p:cNvPr id="69715" name="Rectangle 83"/>
            <p:cNvSpPr>
              <a:spLocks noChangeArrowheads="1"/>
            </p:cNvSpPr>
            <p:nvPr/>
          </p:nvSpPr>
          <p:spPr bwMode="auto">
            <a:xfrm>
              <a:off x="2373" y="1003"/>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69716" name="Rectangle 84"/>
            <p:cNvSpPr>
              <a:spLocks noChangeArrowheads="1"/>
            </p:cNvSpPr>
            <p:nvPr/>
          </p:nvSpPr>
          <p:spPr bwMode="auto">
            <a:xfrm>
              <a:off x="2413" y="1003"/>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69717" name="Rectangle 85"/>
            <p:cNvSpPr>
              <a:spLocks noChangeArrowheads="1"/>
            </p:cNvSpPr>
            <p:nvPr/>
          </p:nvSpPr>
          <p:spPr bwMode="auto">
            <a:xfrm>
              <a:off x="1589" y="1075"/>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LIB </a:t>
              </a:r>
              <a:endParaRPr lang="en-US" sz="2400">
                <a:solidFill>
                  <a:srgbClr val="FF0080"/>
                </a:solidFill>
                <a:latin typeface="Times" pitchFamily="18" charset="0"/>
              </a:endParaRPr>
            </a:p>
          </p:txBody>
        </p:sp>
        <p:sp>
          <p:nvSpPr>
            <p:cNvPr id="69718" name="Rectangle 86"/>
            <p:cNvSpPr>
              <a:spLocks noChangeArrowheads="1"/>
            </p:cNvSpPr>
            <p:nvPr/>
          </p:nvSpPr>
          <p:spPr bwMode="auto">
            <a:xfrm>
              <a:off x="1749" y="1075"/>
              <a:ext cx="315"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2427(Cap</a:t>
              </a:r>
              <a:endParaRPr lang="en-US" sz="2400">
                <a:solidFill>
                  <a:srgbClr val="FF0080"/>
                </a:solidFill>
                <a:latin typeface="Times" pitchFamily="18" charset="0"/>
              </a:endParaRPr>
            </a:p>
          </p:txBody>
        </p:sp>
        <p:sp>
          <p:nvSpPr>
            <p:cNvPr id="69719" name="Rectangle 87"/>
            <p:cNvSpPr>
              <a:spLocks noChangeArrowheads="1"/>
            </p:cNvSpPr>
            <p:nvPr/>
          </p:nvSpPr>
          <p:spPr bwMode="auto">
            <a:xfrm>
              <a:off x="2069" y="1075"/>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a:t>
              </a:r>
              <a:endParaRPr lang="en-US" sz="2400">
                <a:solidFill>
                  <a:srgbClr val="FF0080"/>
                </a:solidFill>
                <a:latin typeface="Times" pitchFamily="18" charset="0"/>
              </a:endParaRPr>
            </a:p>
          </p:txBody>
        </p:sp>
        <p:sp>
          <p:nvSpPr>
            <p:cNvPr id="69720" name="Rectangle 88"/>
            <p:cNvSpPr>
              <a:spLocks noChangeArrowheads="1"/>
            </p:cNvSpPr>
            <p:nvPr/>
          </p:nvSpPr>
          <p:spPr bwMode="auto">
            <a:xfrm>
              <a:off x="2109" y="1075"/>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E</a:t>
              </a:r>
              <a:endParaRPr lang="en-US" sz="2400">
                <a:solidFill>
                  <a:srgbClr val="FF0080"/>
                </a:solidFill>
                <a:latin typeface="Times" pitchFamily="18" charset="0"/>
              </a:endParaRPr>
            </a:p>
          </p:txBody>
        </p:sp>
        <p:sp>
          <p:nvSpPr>
            <p:cNvPr id="69721" name="Rectangle 89"/>
            <p:cNvSpPr>
              <a:spLocks noChangeArrowheads="1"/>
            </p:cNvSpPr>
            <p:nvPr/>
          </p:nvSpPr>
          <p:spPr bwMode="auto">
            <a:xfrm>
              <a:off x="2149" y="1075"/>
              <a:ext cx="276"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sterias</a:t>
              </a:r>
              <a:endParaRPr lang="en-US" sz="2400">
                <a:solidFill>
                  <a:srgbClr val="FF0080"/>
                </a:solidFill>
                <a:latin typeface="Times" pitchFamily="18" charset="0"/>
              </a:endParaRPr>
            </a:p>
          </p:txBody>
        </p:sp>
        <p:sp>
          <p:nvSpPr>
            <p:cNvPr id="69722" name="Rectangle 90"/>
            <p:cNvSpPr>
              <a:spLocks noChangeArrowheads="1"/>
            </p:cNvSpPr>
            <p:nvPr/>
          </p:nvSpPr>
          <p:spPr bwMode="auto">
            <a:xfrm>
              <a:off x="2429" y="1075"/>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t>
              </a:r>
              <a:r>
                <a:rPr lang="en-US" sz="800">
                  <a:solidFill>
                    <a:srgbClr val="FFFFFF"/>
                  </a:solidFill>
                  <a:latin typeface="Lucida Sans Typewriter" pitchFamily="49" charset="0"/>
                </a:rPr>
                <a:t> </a:t>
              </a:r>
              <a:endParaRPr lang="en-US" sz="2400">
                <a:latin typeface="Times" pitchFamily="18" charset="0"/>
              </a:endParaRPr>
            </a:p>
          </p:txBody>
        </p:sp>
        <p:sp>
          <p:nvSpPr>
            <p:cNvPr id="69723" name="Rectangle 91"/>
            <p:cNvSpPr>
              <a:spLocks noChangeArrowheads="1"/>
            </p:cNvSpPr>
            <p:nvPr/>
          </p:nvSpPr>
          <p:spPr bwMode="auto">
            <a:xfrm>
              <a:off x="1589" y="1147"/>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BX1 </a:t>
              </a:r>
              <a:endParaRPr lang="en-US" sz="2400">
                <a:solidFill>
                  <a:srgbClr val="FF0080"/>
                </a:solidFill>
                <a:latin typeface="Times" pitchFamily="18" charset="0"/>
              </a:endParaRPr>
            </a:p>
          </p:txBody>
        </p:sp>
        <p:sp>
          <p:nvSpPr>
            <p:cNvPr id="69724" name="Rectangle 92"/>
            <p:cNvSpPr>
              <a:spLocks noChangeArrowheads="1"/>
            </p:cNvSpPr>
            <p:nvPr/>
          </p:nvSpPr>
          <p:spPr bwMode="auto">
            <a:xfrm>
              <a:off x="1741" y="1147"/>
              <a:ext cx="276"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4018(Co</a:t>
              </a:r>
              <a:endParaRPr lang="en-US" sz="2400">
                <a:solidFill>
                  <a:srgbClr val="FF0080"/>
                </a:solidFill>
                <a:latin typeface="Times" pitchFamily="18" charset="0"/>
              </a:endParaRPr>
            </a:p>
          </p:txBody>
        </p:sp>
        <p:sp>
          <p:nvSpPr>
            <p:cNvPr id="69725" name="Rectangle 93"/>
            <p:cNvSpPr>
              <a:spLocks noChangeArrowheads="1"/>
            </p:cNvSpPr>
            <p:nvPr/>
          </p:nvSpPr>
          <p:spPr bwMode="auto">
            <a:xfrm>
              <a:off x="2021" y="1147"/>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cob</a:t>
              </a:r>
              <a:endParaRPr lang="en-US" sz="2400">
                <a:solidFill>
                  <a:srgbClr val="FF0080"/>
                </a:solidFill>
                <a:latin typeface="Times" pitchFamily="18" charset="0"/>
              </a:endParaRPr>
            </a:p>
          </p:txBody>
        </p:sp>
        <p:sp>
          <p:nvSpPr>
            <p:cNvPr id="69726" name="Rectangle 94"/>
            <p:cNvSpPr>
              <a:spLocks noChangeArrowheads="1"/>
            </p:cNvSpPr>
            <p:nvPr/>
          </p:nvSpPr>
          <p:spPr bwMode="auto">
            <a:xfrm>
              <a:off x="2141" y="114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e</a:t>
              </a:r>
              <a:endParaRPr lang="en-US" sz="2400">
                <a:solidFill>
                  <a:srgbClr val="FF0080"/>
                </a:solidFill>
                <a:latin typeface="Times" pitchFamily="18" charset="0"/>
              </a:endParaRPr>
            </a:p>
          </p:txBody>
        </p:sp>
        <p:sp>
          <p:nvSpPr>
            <p:cNvPr id="69727" name="Rectangle 95"/>
            <p:cNvSpPr>
              <a:spLocks noChangeArrowheads="1"/>
            </p:cNvSpPr>
            <p:nvPr/>
          </p:nvSpPr>
          <p:spPr bwMode="auto">
            <a:xfrm>
              <a:off x="2181" y="1147"/>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ach</a:t>
              </a:r>
              <a:endParaRPr lang="en-US" sz="2400">
                <a:solidFill>
                  <a:srgbClr val="FF0080"/>
                </a:solidFill>
                <a:latin typeface="Times" pitchFamily="18" charset="0"/>
              </a:endParaRPr>
            </a:p>
          </p:txBody>
        </p:sp>
        <p:sp>
          <p:nvSpPr>
            <p:cNvPr id="69728" name="Rectangle 96"/>
            <p:cNvSpPr>
              <a:spLocks noChangeArrowheads="1"/>
            </p:cNvSpPr>
            <p:nvPr/>
          </p:nvSpPr>
          <p:spPr bwMode="auto">
            <a:xfrm>
              <a:off x="2301" y="114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a:t>
              </a:r>
              <a:endParaRPr lang="en-US" sz="2400">
                <a:solidFill>
                  <a:srgbClr val="FF0080"/>
                </a:solidFill>
                <a:latin typeface="Times" pitchFamily="18" charset="0"/>
              </a:endParaRPr>
            </a:p>
          </p:txBody>
        </p:sp>
        <p:sp>
          <p:nvSpPr>
            <p:cNvPr id="69729" name="Rectangle 97"/>
            <p:cNvSpPr>
              <a:spLocks noChangeArrowheads="1"/>
            </p:cNvSpPr>
            <p:nvPr/>
          </p:nvSpPr>
          <p:spPr bwMode="auto">
            <a:xfrm>
              <a:off x="1589" y="1219"/>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BN1 </a:t>
              </a:r>
              <a:endParaRPr lang="en-US" sz="2400">
                <a:solidFill>
                  <a:srgbClr val="FF0080"/>
                </a:solidFill>
                <a:latin typeface="Times" pitchFamily="18" charset="0"/>
              </a:endParaRPr>
            </a:p>
          </p:txBody>
        </p:sp>
        <p:sp>
          <p:nvSpPr>
            <p:cNvPr id="69730" name="Rectangle 98"/>
            <p:cNvSpPr>
              <a:spLocks noChangeArrowheads="1"/>
            </p:cNvSpPr>
            <p:nvPr/>
          </p:nvSpPr>
          <p:spPr bwMode="auto">
            <a:xfrm>
              <a:off x="1741" y="1219"/>
              <a:ext cx="315"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2718(Lou</a:t>
              </a:r>
              <a:endParaRPr lang="en-US" sz="2400">
                <a:solidFill>
                  <a:srgbClr val="FF0080"/>
                </a:solidFill>
                <a:latin typeface="Times" pitchFamily="18" charset="0"/>
              </a:endParaRPr>
            </a:p>
          </p:txBody>
        </p:sp>
        <p:sp>
          <p:nvSpPr>
            <p:cNvPr id="69731" name="Rectangle 99"/>
            <p:cNvSpPr>
              <a:spLocks noChangeArrowheads="1"/>
            </p:cNvSpPr>
            <p:nvPr/>
          </p:nvSpPr>
          <p:spPr bwMode="auto">
            <a:xfrm>
              <a:off x="2061" y="1219"/>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é</a:t>
              </a:r>
              <a:endParaRPr lang="en-US" sz="2400">
                <a:solidFill>
                  <a:srgbClr val="FF0080"/>
                </a:solidFill>
                <a:latin typeface="Times" pitchFamily="18" charset="0"/>
              </a:endParaRPr>
            </a:p>
          </p:txBody>
        </p:sp>
        <p:sp>
          <p:nvSpPr>
            <p:cNvPr id="69732" name="Rectangle 100"/>
            <p:cNvSpPr>
              <a:spLocks noChangeArrowheads="1"/>
            </p:cNvSpPr>
            <p:nvPr/>
          </p:nvSpPr>
          <p:spPr bwMode="auto">
            <a:xfrm>
              <a:off x="2101" y="1219"/>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tsi</a:t>
              </a:r>
              <a:endParaRPr lang="en-US" sz="2400">
                <a:solidFill>
                  <a:srgbClr val="FF0080"/>
                </a:solidFill>
                <a:latin typeface="Times" pitchFamily="18" charset="0"/>
              </a:endParaRPr>
            </a:p>
          </p:txBody>
        </p:sp>
        <p:sp>
          <p:nvSpPr>
            <p:cNvPr id="69733" name="Rectangle 101"/>
            <p:cNvSpPr>
              <a:spLocks noChangeArrowheads="1"/>
            </p:cNvSpPr>
            <p:nvPr/>
          </p:nvSpPr>
          <p:spPr bwMode="auto">
            <a:xfrm>
              <a:off x="2221" y="1219"/>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t>
              </a:r>
              <a:endParaRPr lang="en-US" sz="2400">
                <a:solidFill>
                  <a:srgbClr val="FF0080"/>
                </a:solidFill>
                <a:latin typeface="Times" pitchFamily="18" charset="0"/>
              </a:endParaRPr>
            </a:p>
          </p:txBody>
        </p:sp>
        <p:sp>
          <p:nvSpPr>
            <p:cNvPr id="69734" name="Rectangle 102"/>
            <p:cNvSpPr>
              <a:spLocks noChangeArrowheads="1"/>
            </p:cNvSpPr>
            <p:nvPr/>
          </p:nvSpPr>
          <p:spPr bwMode="auto">
            <a:xfrm>
              <a:off x="1589" y="1291"/>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BN1 </a:t>
              </a:r>
              <a:endParaRPr lang="en-US" sz="2400">
                <a:solidFill>
                  <a:srgbClr val="FF0080"/>
                </a:solidFill>
                <a:latin typeface="Times" pitchFamily="18" charset="0"/>
              </a:endParaRPr>
            </a:p>
          </p:txBody>
        </p:sp>
        <p:sp>
          <p:nvSpPr>
            <p:cNvPr id="69735" name="Rectangle 103"/>
            <p:cNvSpPr>
              <a:spLocks noChangeArrowheads="1"/>
            </p:cNvSpPr>
            <p:nvPr/>
          </p:nvSpPr>
          <p:spPr bwMode="auto">
            <a:xfrm>
              <a:off x="1741" y="1291"/>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2681(Biro</a:t>
              </a:r>
              <a:endParaRPr lang="en-US" sz="2400">
                <a:solidFill>
                  <a:srgbClr val="FF0080"/>
                </a:solidFill>
                <a:latin typeface="Times" pitchFamily="18" charset="0"/>
              </a:endParaRPr>
            </a:p>
          </p:txBody>
        </p:sp>
        <p:sp>
          <p:nvSpPr>
            <p:cNvPr id="69736" name="Rectangle 104"/>
            <p:cNvSpPr>
              <a:spLocks noChangeArrowheads="1"/>
            </p:cNvSpPr>
            <p:nvPr/>
          </p:nvSpPr>
          <p:spPr bwMode="auto">
            <a:xfrm>
              <a:off x="2101" y="1291"/>
              <a:ext cx="158"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undo</a:t>
              </a:r>
              <a:endParaRPr lang="en-US" sz="2400">
                <a:solidFill>
                  <a:srgbClr val="FF0080"/>
                </a:solidFill>
                <a:latin typeface="Times" pitchFamily="18" charset="0"/>
              </a:endParaRPr>
            </a:p>
          </p:txBody>
        </p:sp>
        <p:sp>
          <p:nvSpPr>
            <p:cNvPr id="69737" name="Rectangle 105"/>
            <p:cNvSpPr>
              <a:spLocks noChangeArrowheads="1"/>
            </p:cNvSpPr>
            <p:nvPr/>
          </p:nvSpPr>
          <p:spPr bwMode="auto">
            <a:xfrm>
              <a:off x="2261" y="1291"/>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t>
              </a:r>
              <a:endParaRPr lang="en-US" sz="2400">
                <a:solidFill>
                  <a:srgbClr val="FF0080"/>
                </a:solidFill>
                <a:latin typeface="Times" pitchFamily="18" charset="0"/>
              </a:endParaRPr>
            </a:p>
          </p:txBody>
        </p:sp>
        <p:sp>
          <p:nvSpPr>
            <p:cNvPr id="69738" name="Rectangle 106"/>
            <p:cNvSpPr>
              <a:spLocks noChangeArrowheads="1"/>
            </p:cNvSpPr>
            <p:nvPr/>
          </p:nvSpPr>
          <p:spPr bwMode="auto">
            <a:xfrm>
              <a:off x="1589" y="1363"/>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SN2 </a:t>
              </a:r>
              <a:endParaRPr lang="en-US" sz="2400">
                <a:latin typeface="Times" pitchFamily="18" charset="0"/>
              </a:endParaRPr>
            </a:p>
          </p:txBody>
        </p:sp>
        <p:sp>
          <p:nvSpPr>
            <p:cNvPr id="69739" name="Rectangle 107"/>
            <p:cNvSpPr>
              <a:spLocks noChangeArrowheads="1"/>
            </p:cNvSpPr>
            <p:nvPr/>
          </p:nvSpPr>
          <p:spPr bwMode="auto">
            <a:xfrm>
              <a:off x="1741" y="1363"/>
              <a:ext cx="512"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2595/2969(Lou</a:t>
              </a:r>
              <a:endParaRPr lang="en-US" sz="2400">
                <a:latin typeface="Times" pitchFamily="18" charset="0"/>
              </a:endParaRPr>
            </a:p>
          </p:txBody>
        </p:sp>
        <p:sp>
          <p:nvSpPr>
            <p:cNvPr id="69740" name="Rectangle 108"/>
            <p:cNvSpPr>
              <a:spLocks noChangeArrowheads="1"/>
            </p:cNvSpPr>
            <p:nvPr/>
          </p:nvSpPr>
          <p:spPr bwMode="auto">
            <a:xfrm>
              <a:off x="2261" y="1363"/>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69741" name="Rectangle 109"/>
            <p:cNvSpPr>
              <a:spLocks noChangeArrowheads="1"/>
            </p:cNvSpPr>
            <p:nvPr/>
          </p:nvSpPr>
          <p:spPr bwMode="auto">
            <a:xfrm>
              <a:off x="2301" y="1363"/>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tsi</a:t>
              </a:r>
              <a:endParaRPr lang="en-US" sz="2400">
                <a:latin typeface="Times" pitchFamily="18" charset="0"/>
              </a:endParaRPr>
            </a:p>
          </p:txBody>
        </p:sp>
        <p:sp>
          <p:nvSpPr>
            <p:cNvPr id="69742" name="Rectangle 110"/>
            <p:cNvSpPr>
              <a:spLocks noChangeArrowheads="1"/>
            </p:cNvSpPr>
            <p:nvPr/>
          </p:nvSpPr>
          <p:spPr bwMode="auto">
            <a:xfrm>
              <a:off x="2421" y="136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69743" name="Rectangle 111"/>
            <p:cNvSpPr>
              <a:spLocks noChangeArrowheads="1"/>
            </p:cNvSpPr>
            <p:nvPr/>
          </p:nvSpPr>
          <p:spPr bwMode="auto">
            <a:xfrm>
              <a:off x="1589" y="1435"/>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BP1 </a:t>
              </a:r>
              <a:endParaRPr lang="en-US" sz="2400">
                <a:solidFill>
                  <a:srgbClr val="FF0080"/>
                </a:solidFill>
                <a:latin typeface="Times" pitchFamily="18" charset="0"/>
              </a:endParaRPr>
            </a:p>
          </p:txBody>
        </p:sp>
        <p:sp>
          <p:nvSpPr>
            <p:cNvPr id="69744" name="Rectangle 112"/>
            <p:cNvSpPr>
              <a:spLocks noChangeArrowheads="1"/>
            </p:cNvSpPr>
            <p:nvPr/>
          </p:nvSpPr>
          <p:spPr bwMode="auto">
            <a:xfrm>
              <a:off x="1741" y="1435"/>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3358(Mayu</a:t>
              </a:r>
              <a:endParaRPr lang="en-US" sz="2400">
                <a:solidFill>
                  <a:srgbClr val="FF0080"/>
                </a:solidFill>
                <a:latin typeface="Times" pitchFamily="18" charset="0"/>
              </a:endParaRPr>
            </a:p>
          </p:txBody>
        </p:sp>
        <p:sp>
          <p:nvSpPr>
            <p:cNvPr id="69745" name="Rectangle 113"/>
            <p:cNvSpPr>
              <a:spLocks noChangeArrowheads="1"/>
            </p:cNvSpPr>
            <p:nvPr/>
          </p:nvSpPr>
          <p:spPr bwMode="auto">
            <a:xfrm>
              <a:off x="2101" y="1435"/>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mba</a:t>
              </a:r>
              <a:endParaRPr lang="en-US" sz="2400">
                <a:solidFill>
                  <a:srgbClr val="FF0080"/>
                </a:solidFill>
                <a:latin typeface="Times" pitchFamily="18" charset="0"/>
              </a:endParaRPr>
            </a:p>
          </p:txBody>
        </p:sp>
        <p:sp>
          <p:nvSpPr>
            <p:cNvPr id="69746" name="Rectangle 114"/>
            <p:cNvSpPr>
              <a:spLocks noChangeArrowheads="1"/>
            </p:cNvSpPr>
            <p:nvPr/>
          </p:nvSpPr>
          <p:spPr bwMode="auto">
            <a:xfrm>
              <a:off x="2221" y="1435"/>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a:t>
              </a:r>
              <a:endParaRPr lang="en-US" sz="2400">
                <a:solidFill>
                  <a:srgbClr val="FF0080"/>
                </a:solidFill>
                <a:latin typeface="Times" pitchFamily="18" charset="0"/>
              </a:endParaRPr>
            </a:p>
          </p:txBody>
        </p:sp>
        <p:sp>
          <p:nvSpPr>
            <p:cNvPr id="69747" name="Rectangle 115"/>
            <p:cNvSpPr>
              <a:spLocks noChangeArrowheads="1"/>
            </p:cNvSpPr>
            <p:nvPr/>
          </p:nvSpPr>
          <p:spPr bwMode="auto">
            <a:xfrm>
              <a:off x="1589" y="1507"/>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BP1 </a:t>
              </a:r>
              <a:endParaRPr lang="en-US" sz="2400">
                <a:solidFill>
                  <a:srgbClr val="FF0080"/>
                </a:solidFill>
                <a:latin typeface="Times" pitchFamily="18" charset="0"/>
              </a:endParaRPr>
            </a:p>
          </p:txBody>
        </p:sp>
        <p:sp>
          <p:nvSpPr>
            <p:cNvPr id="69748" name="Rectangle 116"/>
            <p:cNvSpPr>
              <a:spLocks noChangeArrowheads="1"/>
            </p:cNvSpPr>
            <p:nvPr/>
          </p:nvSpPr>
          <p:spPr bwMode="auto">
            <a:xfrm>
              <a:off x="1749" y="1507"/>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2704(Mouv</a:t>
              </a:r>
              <a:endParaRPr lang="en-US" sz="2400">
                <a:solidFill>
                  <a:srgbClr val="FF0080"/>
                </a:solidFill>
                <a:latin typeface="Times" pitchFamily="18" charset="0"/>
              </a:endParaRPr>
            </a:p>
          </p:txBody>
        </p:sp>
        <p:sp>
          <p:nvSpPr>
            <p:cNvPr id="69749" name="Rectangle 117"/>
            <p:cNvSpPr>
              <a:spLocks noChangeArrowheads="1"/>
            </p:cNvSpPr>
            <p:nvPr/>
          </p:nvSpPr>
          <p:spPr bwMode="auto">
            <a:xfrm>
              <a:off x="2101" y="1507"/>
              <a:ext cx="158"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anga</a:t>
              </a:r>
              <a:endParaRPr lang="en-US" sz="2400">
                <a:solidFill>
                  <a:srgbClr val="FF0080"/>
                </a:solidFill>
                <a:latin typeface="Times" pitchFamily="18" charset="0"/>
              </a:endParaRPr>
            </a:p>
          </p:txBody>
        </p:sp>
        <p:sp>
          <p:nvSpPr>
            <p:cNvPr id="69750" name="Rectangle 118"/>
            <p:cNvSpPr>
              <a:spLocks noChangeArrowheads="1"/>
            </p:cNvSpPr>
            <p:nvPr/>
          </p:nvSpPr>
          <p:spPr bwMode="auto">
            <a:xfrm>
              <a:off x="2261" y="150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a:t>
              </a:r>
              <a:endParaRPr lang="en-US" sz="2400">
                <a:solidFill>
                  <a:srgbClr val="FF0080"/>
                </a:solidFill>
                <a:latin typeface="Times" pitchFamily="18" charset="0"/>
              </a:endParaRPr>
            </a:p>
          </p:txBody>
        </p:sp>
        <p:sp>
          <p:nvSpPr>
            <p:cNvPr id="69751" name="Rectangle 119"/>
            <p:cNvSpPr>
              <a:spLocks noChangeArrowheads="1"/>
            </p:cNvSpPr>
            <p:nvPr/>
          </p:nvSpPr>
          <p:spPr bwMode="auto">
            <a:xfrm>
              <a:off x="1589" y="1579"/>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SN3 </a:t>
              </a:r>
              <a:endParaRPr lang="en-US" sz="2400">
                <a:latin typeface="Times" pitchFamily="18" charset="0"/>
              </a:endParaRPr>
            </a:p>
          </p:txBody>
        </p:sp>
        <p:sp>
          <p:nvSpPr>
            <p:cNvPr id="69752" name="Rectangle 120"/>
            <p:cNvSpPr>
              <a:spLocks noChangeArrowheads="1"/>
            </p:cNvSpPr>
            <p:nvPr/>
          </p:nvSpPr>
          <p:spPr bwMode="auto">
            <a:xfrm>
              <a:off x="1741" y="1579"/>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2619(Mouv</a:t>
              </a:r>
              <a:endParaRPr lang="en-US" sz="2400">
                <a:latin typeface="Times" pitchFamily="18" charset="0"/>
              </a:endParaRPr>
            </a:p>
          </p:txBody>
        </p:sp>
        <p:sp>
          <p:nvSpPr>
            <p:cNvPr id="69753" name="Rectangle 121"/>
            <p:cNvSpPr>
              <a:spLocks noChangeArrowheads="1"/>
            </p:cNvSpPr>
            <p:nvPr/>
          </p:nvSpPr>
          <p:spPr bwMode="auto">
            <a:xfrm>
              <a:off x="2101" y="1579"/>
              <a:ext cx="15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anga</a:t>
              </a:r>
              <a:endParaRPr lang="en-US" sz="2400">
                <a:latin typeface="Times" pitchFamily="18" charset="0"/>
              </a:endParaRPr>
            </a:p>
          </p:txBody>
        </p:sp>
        <p:sp>
          <p:nvSpPr>
            <p:cNvPr id="69754" name="Rectangle 122"/>
            <p:cNvSpPr>
              <a:spLocks noChangeArrowheads="1"/>
            </p:cNvSpPr>
            <p:nvPr/>
          </p:nvSpPr>
          <p:spPr bwMode="auto">
            <a:xfrm>
              <a:off x="2261" y="1579"/>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69755" name="Rectangle 123"/>
            <p:cNvSpPr>
              <a:spLocks noChangeArrowheads="1"/>
            </p:cNvSpPr>
            <p:nvPr/>
          </p:nvSpPr>
          <p:spPr bwMode="auto">
            <a:xfrm>
              <a:off x="1589" y="1651"/>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SP4 </a:t>
              </a:r>
              <a:endParaRPr lang="en-US" sz="2400">
                <a:latin typeface="Times" pitchFamily="18" charset="0"/>
              </a:endParaRPr>
            </a:p>
          </p:txBody>
        </p:sp>
        <p:sp>
          <p:nvSpPr>
            <p:cNvPr id="69756" name="Rectangle 124"/>
            <p:cNvSpPr>
              <a:spLocks noChangeArrowheads="1"/>
            </p:cNvSpPr>
            <p:nvPr/>
          </p:nvSpPr>
          <p:spPr bwMode="auto">
            <a:xfrm>
              <a:off x="1749" y="1651"/>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3026(Mouv</a:t>
              </a:r>
              <a:endParaRPr lang="en-US" sz="2400">
                <a:latin typeface="Times" pitchFamily="18" charset="0"/>
              </a:endParaRPr>
            </a:p>
          </p:txBody>
        </p:sp>
        <p:sp>
          <p:nvSpPr>
            <p:cNvPr id="69757" name="Rectangle 125"/>
            <p:cNvSpPr>
              <a:spLocks noChangeArrowheads="1"/>
            </p:cNvSpPr>
            <p:nvPr/>
          </p:nvSpPr>
          <p:spPr bwMode="auto">
            <a:xfrm>
              <a:off x="2101" y="1651"/>
              <a:ext cx="15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anga</a:t>
              </a:r>
              <a:endParaRPr lang="en-US" sz="2400">
                <a:latin typeface="Times" pitchFamily="18" charset="0"/>
              </a:endParaRPr>
            </a:p>
          </p:txBody>
        </p:sp>
        <p:sp>
          <p:nvSpPr>
            <p:cNvPr id="69758" name="Rectangle 126"/>
            <p:cNvSpPr>
              <a:spLocks noChangeArrowheads="1"/>
            </p:cNvSpPr>
            <p:nvPr/>
          </p:nvSpPr>
          <p:spPr bwMode="auto">
            <a:xfrm>
              <a:off x="2261" y="1651"/>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69759" name="Rectangle 127"/>
            <p:cNvSpPr>
              <a:spLocks noChangeArrowheads="1"/>
            </p:cNvSpPr>
            <p:nvPr/>
          </p:nvSpPr>
          <p:spPr bwMode="auto">
            <a:xfrm>
              <a:off x="1589" y="1723"/>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SP2 </a:t>
              </a:r>
              <a:endParaRPr lang="en-US" sz="2400">
                <a:latin typeface="Times" pitchFamily="18" charset="0"/>
              </a:endParaRPr>
            </a:p>
          </p:txBody>
        </p:sp>
        <p:sp>
          <p:nvSpPr>
            <p:cNvPr id="69760" name="Rectangle 128"/>
            <p:cNvSpPr>
              <a:spLocks noChangeArrowheads="1"/>
            </p:cNvSpPr>
            <p:nvPr/>
          </p:nvSpPr>
          <p:spPr bwMode="auto">
            <a:xfrm>
              <a:off x="1749" y="1723"/>
              <a:ext cx="551"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2542/2638(Mouv</a:t>
              </a:r>
              <a:endParaRPr lang="en-US" sz="2400">
                <a:latin typeface="Times" pitchFamily="18" charset="0"/>
              </a:endParaRPr>
            </a:p>
          </p:txBody>
        </p:sp>
        <p:sp>
          <p:nvSpPr>
            <p:cNvPr id="69761" name="Rectangle 129"/>
            <p:cNvSpPr>
              <a:spLocks noChangeArrowheads="1"/>
            </p:cNvSpPr>
            <p:nvPr/>
          </p:nvSpPr>
          <p:spPr bwMode="auto">
            <a:xfrm>
              <a:off x="2301" y="1723"/>
              <a:ext cx="15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anga</a:t>
              </a:r>
              <a:endParaRPr lang="en-US" sz="2400">
                <a:latin typeface="Times" pitchFamily="18" charset="0"/>
              </a:endParaRPr>
            </a:p>
          </p:txBody>
        </p:sp>
        <p:sp>
          <p:nvSpPr>
            <p:cNvPr id="69762" name="Rectangle 130"/>
            <p:cNvSpPr>
              <a:spLocks noChangeArrowheads="1"/>
            </p:cNvSpPr>
            <p:nvPr/>
          </p:nvSpPr>
          <p:spPr bwMode="auto">
            <a:xfrm>
              <a:off x="2461" y="172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69763" name="Rectangle 131"/>
            <p:cNvSpPr>
              <a:spLocks noChangeArrowheads="1"/>
            </p:cNvSpPr>
            <p:nvPr/>
          </p:nvSpPr>
          <p:spPr bwMode="auto">
            <a:xfrm>
              <a:off x="1589" y="1795"/>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SP4 </a:t>
              </a:r>
              <a:endParaRPr lang="en-US" sz="2400">
                <a:latin typeface="Times" pitchFamily="18" charset="0"/>
              </a:endParaRPr>
            </a:p>
          </p:txBody>
        </p:sp>
        <p:sp>
          <p:nvSpPr>
            <p:cNvPr id="69764" name="Rectangle 132"/>
            <p:cNvSpPr>
              <a:spLocks noChangeArrowheads="1"/>
            </p:cNvSpPr>
            <p:nvPr/>
          </p:nvSpPr>
          <p:spPr bwMode="auto">
            <a:xfrm>
              <a:off x="1741" y="1795"/>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2995(Biro</a:t>
              </a:r>
              <a:endParaRPr lang="en-US" sz="2400">
                <a:latin typeface="Times" pitchFamily="18" charset="0"/>
              </a:endParaRPr>
            </a:p>
          </p:txBody>
        </p:sp>
        <p:sp>
          <p:nvSpPr>
            <p:cNvPr id="69765" name="Rectangle 133"/>
            <p:cNvSpPr>
              <a:spLocks noChangeArrowheads="1"/>
            </p:cNvSpPr>
            <p:nvPr/>
          </p:nvSpPr>
          <p:spPr bwMode="auto">
            <a:xfrm>
              <a:off x="2101" y="1795"/>
              <a:ext cx="15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undo</a:t>
              </a:r>
              <a:endParaRPr lang="en-US" sz="2400">
                <a:latin typeface="Times" pitchFamily="18" charset="0"/>
              </a:endParaRPr>
            </a:p>
          </p:txBody>
        </p:sp>
        <p:sp>
          <p:nvSpPr>
            <p:cNvPr id="69766" name="Rectangle 134"/>
            <p:cNvSpPr>
              <a:spLocks noChangeArrowheads="1"/>
            </p:cNvSpPr>
            <p:nvPr/>
          </p:nvSpPr>
          <p:spPr bwMode="auto">
            <a:xfrm>
              <a:off x="2261" y="1795"/>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69767" name="Rectangle 135"/>
            <p:cNvSpPr>
              <a:spLocks noChangeArrowheads="1"/>
            </p:cNvSpPr>
            <p:nvPr/>
          </p:nvSpPr>
          <p:spPr bwMode="auto">
            <a:xfrm>
              <a:off x="1589" y="1867"/>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SP2 </a:t>
              </a:r>
              <a:endParaRPr lang="en-US" sz="2400">
                <a:latin typeface="Times" pitchFamily="18" charset="0"/>
              </a:endParaRPr>
            </a:p>
          </p:txBody>
        </p:sp>
        <p:sp>
          <p:nvSpPr>
            <p:cNvPr id="69768" name="Rectangle 136"/>
            <p:cNvSpPr>
              <a:spLocks noChangeArrowheads="1"/>
            </p:cNvSpPr>
            <p:nvPr/>
          </p:nvSpPr>
          <p:spPr bwMode="auto">
            <a:xfrm>
              <a:off x="1741" y="1867"/>
              <a:ext cx="551"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2672/3203(Biro</a:t>
              </a:r>
              <a:endParaRPr lang="en-US" sz="2400">
                <a:latin typeface="Times" pitchFamily="18" charset="0"/>
              </a:endParaRPr>
            </a:p>
          </p:txBody>
        </p:sp>
        <p:sp>
          <p:nvSpPr>
            <p:cNvPr id="69769" name="Rectangle 137"/>
            <p:cNvSpPr>
              <a:spLocks noChangeArrowheads="1"/>
            </p:cNvSpPr>
            <p:nvPr/>
          </p:nvSpPr>
          <p:spPr bwMode="auto">
            <a:xfrm>
              <a:off x="2301" y="1867"/>
              <a:ext cx="15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undo</a:t>
              </a:r>
              <a:endParaRPr lang="en-US" sz="2400">
                <a:latin typeface="Times" pitchFamily="18" charset="0"/>
              </a:endParaRPr>
            </a:p>
          </p:txBody>
        </p:sp>
        <p:sp>
          <p:nvSpPr>
            <p:cNvPr id="69770" name="Rectangle 138"/>
            <p:cNvSpPr>
              <a:spLocks noChangeArrowheads="1"/>
            </p:cNvSpPr>
            <p:nvPr/>
          </p:nvSpPr>
          <p:spPr bwMode="auto">
            <a:xfrm>
              <a:off x="2461" y="186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69771" name="Rectangle 139"/>
            <p:cNvSpPr>
              <a:spLocks noChangeArrowheads="1"/>
            </p:cNvSpPr>
            <p:nvPr/>
          </p:nvSpPr>
          <p:spPr bwMode="auto">
            <a:xfrm>
              <a:off x="1589" y="1939"/>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SP4 </a:t>
              </a:r>
              <a:endParaRPr lang="en-US" sz="2400">
                <a:latin typeface="Times" pitchFamily="18" charset="0"/>
              </a:endParaRPr>
            </a:p>
          </p:txBody>
        </p:sp>
        <p:sp>
          <p:nvSpPr>
            <p:cNvPr id="69772" name="Rectangle 140"/>
            <p:cNvSpPr>
              <a:spLocks noChangeArrowheads="1"/>
            </p:cNvSpPr>
            <p:nvPr/>
          </p:nvSpPr>
          <p:spPr bwMode="auto">
            <a:xfrm>
              <a:off x="1741" y="1939"/>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2671(Biro</a:t>
              </a:r>
              <a:endParaRPr lang="en-US" sz="2400">
                <a:latin typeface="Times" pitchFamily="18" charset="0"/>
              </a:endParaRPr>
            </a:p>
          </p:txBody>
        </p:sp>
        <p:sp>
          <p:nvSpPr>
            <p:cNvPr id="69773" name="Rectangle 141"/>
            <p:cNvSpPr>
              <a:spLocks noChangeArrowheads="1"/>
            </p:cNvSpPr>
            <p:nvPr/>
          </p:nvSpPr>
          <p:spPr bwMode="auto">
            <a:xfrm>
              <a:off x="2101" y="1939"/>
              <a:ext cx="15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undo</a:t>
              </a:r>
              <a:endParaRPr lang="en-US" sz="2400">
                <a:latin typeface="Times" pitchFamily="18" charset="0"/>
              </a:endParaRPr>
            </a:p>
          </p:txBody>
        </p:sp>
        <p:sp>
          <p:nvSpPr>
            <p:cNvPr id="69774" name="Rectangle 142"/>
            <p:cNvSpPr>
              <a:spLocks noChangeArrowheads="1"/>
            </p:cNvSpPr>
            <p:nvPr/>
          </p:nvSpPr>
          <p:spPr bwMode="auto">
            <a:xfrm>
              <a:off x="2261" y="1939"/>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69775" name="Rectangle 143"/>
            <p:cNvSpPr>
              <a:spLocks noChangeArrowheads="1"/>
            </p:cNvSpPr>
            <p:nvPr/>
          </p:nvSpPr>
          <p:spPr bwMode="auto">
            <a:xfrm>
              <a:off x="1589" y="2011"/>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SP4 </a:t>
              </a:r>
              <a:endParaRPr lang="en-US" sz="2400">
                <a:latin typeface="Times" pitchFamily="18" charset="0"/>
              </a:endParaRPr>
            </a:p>
          </p:txBody>
        </p:sp>
        <p:sp>
          <p:nvSpPr>
            <p:cNvPr id="69776" name="Rectangle 144"/>
            <p:cNvSpPr>
              <a:spLocks noChangeArrowheads="1"/>
            </p:cNvSpPr>
            <p:nvPr/>
          </p:nvSpPr>
          <p:spPr bwMode="auto">
            <a:xfrm>
              <a:off x="1741" y="2011"/>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2673(Biro</a:t>
              </a:r>
              <a:endParaRPr lang="en-US" sz="2400">
                <a:latin typeface="Times" pitchFamily="18" charset="0"/>
              </a:endParaRPr>
            </a:p>
          </p:txBody>
        </p:sp>
        <p:sp>
          <p:nvSpPr>
            <p:cNvPr id="69777" name="Rectangle 145"/>
            <p:cNvSpPr>
              <a:spLocks noChangeArrowheads="1"/>
            </p:cNvSpPr>
            <p:nvPr/>
          </p:nvSpPr>
          <p:spPr bwMode="auto">
            <a:xfrm>
              <a:off x="2101" y="2011"/>
              <a:ext cx="15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undo</a:t>
              </a:r>
              <a:endParaRPr lang="en-US" sz="2400">
                <a:latin typeface="Times" pitchFamily="18" charset="0"/>
              </a:endParaRPr>
            </a:p>
          </p:txBody>
        </p:sp>
        <p:sp>
          <p:nvSpPr>
            <p:cNvPr id="69778" name="Rectangle 146"/>
            <p:cNvSpPr>
              <a:spLocks noChangeArrowheads="1"/>
            </p:cNvSpPr>
            <p:nvPr/>
          </p:nvSpPr>
          <p:spPr bwMode="auto">
            <a:xfrm>
              <a:off x="2261" y="2011"/>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69779" name="Rectangle 147"/>
            <p:cNvSpPr>
              <a:spLocks noChangeArrowheads="1"/>
            </p:cNvSpPr>
            <p:nvPr/>
          </p:nvSpPr>
          <p:spPr bwMode="auto">
            <a:xfrm>
              <a:off x="1589" y="2083"/>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SP8 </a:t>
              </a:r>
              <a:endParaRPr lang="en-US" sz="2400">
                <a:latin typeface="Times" pitchFamily="18" charset="0"/>
              </a:endParaRPr>
            </a:p>
          </p:txBody>
        </p:sp>
        <p:sp>
          <p:nvSpPr>
            <p:cNvPr id="69780" name="Rectangle 148"/>
            <p:cNvSpPr>
              <a:spLocks noChangeArrowheads="1"/>
            </p:cNvSpPr>
            <p:nvPr/>
          </p:nvSpPr>
          <p:spPr bwMode="auto">
            <a:xfrm>
              <a:off x="1741" y="2083"/>
              <a:ext cx="23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3657(U</a:t>
              </a:r>
              <a:endParaRPr lang="en-US" sz="2400">
                <a:latin typeface="Times" pitchFamily="18" charset="0"/>
              </a:endParaRPr>
            </a:p>
          </p:txBody>
        </p:sp>
        <p:sp>
          <p:nvSpPr>
            <p:cNvPr id="69781" name="Rectangle 149"/>
            <p:cNvSpPr>
              <a:spLocks noChangeArrowheads="1"/>
            </p:cNvSpPr>
            <p:nvPr/>
          </p:nvSpPr>
          <p:spPr bwMode="auto">
            <a:xfrm>
              <a:off x="1981" y="2083"/>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pper </a:t>
              </a:r>
              <a:endParaRPr lang="en-US" sz="2400">
                <a:latin typeface="Times" pitchFamily="18" charset="0"/>
              </a:endParaRPr>
            </a:p>
          </p:txBody>
        </p:sp>
        <p:sp>
          <p:nvSpPr>
            <p:cNvPr id="69782" name="Rectangle 150"/>
            <p:cNvSpPr>
              <a:spLocks noChangeArrowheads="1"/>
            </p:cNvSpPr>
            <p:nvPr/>
          </p:nvSpPr>
          <p:spPr bwMode="auto">
            <a:xfrm>
              <a:off x="2181" y="2083"/>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Ogo</a:t>
              </a:r>
              <a:endParaRPr lang="en-US" sz="2400">
                <a:latin typeface="Times" pitchFamily="18" charset="0"/>
              </a:endParaRPr>
            </a:p>
          </p:txBody>
        </p:sp>
        <p:sp>
          <p:nvSpPr>
            <p:cNvPr id="69783" name="Rectangle 151"/>
            <p:cNvSpPr>
              <a:spLocks noChangeArrowheads="1"/>
            </p:cNvSpPr>
            <p:nvPr/>
          </p:nvSpPr>
          <p:spPr bwMode="auto">
            <a:xfrm>
              <a:off x="2301" y="208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a:t>
              </a:r>
              <a:endParaRPr lang="en-US" sz="2400">
                <a:latin typeface="Times" pitchFamily="18" charset="0"/>
              </a:endParaRPr>
            </a:p>
          </p:txBody>
        </p:sp>
        <p:sp>
          <p:nvSpPr>
            <p:cNvPr id="69784" name="Rectangle 152"/>
            <p:cNvSpPr>
              <a:spLocks noChangeArrowheads="1"/>
            </p:cNvSpPr>
            <p:nvPr/>
          </p:nvSpPr>
          <p:spPr bwMode="auto">
            <a:xfrm>
              <a:off x="2381" y="2083"/>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69785" name="Rectangle 153"/>
            <p:cNvSpPr>
              <a:spLocks noChangeArrowheads="1"/>
            </p:cNvSpPr>
            <p:nvPr/>
          </p:nvSpPr>
          <p:spPr bwMode="auto">
            <a:xfrm>
              <a:off x="2421" y="208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69786" name="Rectangle 154"/>
            <p:cNvSpPr>
              <a:spLocks noChangeArrowheads="1"/>
            </p:cNvSpPr>
            <p:nvPr/>
          </p:nvSpPr>
          <p:spPr bwMode="auto">
            <a:xfrm>
              <a:off x="1589" y="2155"/>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SP6 </a:t>
              </a:r>
              <a:endParaRPr lang="en-US" sz="2400">
                <a:latin typeface="Times" pitchFamily="18" charset="0"/>
              </a:endParaRPr>
            </a:p>
          </p:txBody>
        </p:sp>
        <p:sp>
          <p:nvSpPr>
            <p:cNvPr id="69787" name="Rectangle 155"/>
            <p:cNvSpPr>
              <a:spLocks noChangeArrowheads="1"/>
            </p:cNvSpPr>
            <p:nvPr/>
          </p:nvSpPr>
          <p:spPr bwMode="auto">
            <a:xfrm>
              <a:off x="1741" y="2155"/>
              <a:ext cx="23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3658(U</a:t>
              </a:r>
              <a:endParaRPr lang="en-US" sz="2400">
                <a:latin typeface="Times" pitchFamily="18" charset="0"/>
              </a:endParaRPr>
            </a:p>
          </p:txBody>
        </p:sp>
        <p:sp>
          <p:nvSpPr>
            <p:cNvPr id="69788" name="Rectangle 156"/>
            <p:cNvSpPr>
              <a:spLocks noChangeArrowheads="1"/>
            </p:cNvSpPr>
            <p:nvPr/>
          </p:nvSpPr>
          <p:spPr bwMode="auto">
            <a:xfrm>
              <a:off x="1981" y="2155"/>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pper </a:t>
              </a:r>
              <a:endParaRPr lang="en-US" sz="2400">
                <a:latin typeface="Times" pitchFamily="18" charset="0"/>
              </a:endParaRPr>
            </a:p>
          </p:txBody>
        </p:sp>
        <p:sp>
          <p:nvSpPr>
            <p:cNvPr id="69789" name="Rectangle 157"/>
            <p:cNvSpPr>
              <a:spLocks noChangeArrowheads="1"/>
            </p:cNvSpPr>
            <p:nvPr/>
          </p:nvSpPr>
          <p:spPr bwMode="auto">
            <a:xfrm>
              <a:off x="2181" y="2155"/>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Ogo</a:t>
              </a:r>
              <a:endParaRPr lang="en-US" sz="2400">
                <a:latin typeface="Times" pitchFamily="18" charset="0"/>
              </a:endParaRPr>
            </a:p>
          </p:txBody>
        </p:sp>
        <p:sp>
          <p:nvSpPr>
            <p:cNvPr id="69790" name="Rectangle 158"/>
            <p:cNvSpPr>
              <a:spLocks noChangeArrowheads="1"/>
            </p:cNvSpPr>
            <p:nvPr/>
          </p:nvSpPr>
          <p:spPr bwMode="auto">
            <a:xfrm>
              <a:off x="2301" y="2155"/>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a:t>
              </a:r>
              <a:endParaRPr lang="en-US" sz="2400">
                <a:latin typeface="Times" pitchFamily="18" charset="0"/>
              </a:endParaRPr>
            </a:p>
          </p:txBody>
        </p:sp>
        <p:sp>
          <p:nvSpPr>
            <p:cNvPr id="69791" name="Rectangle 159"/>
            <p:cNvSpPr>
              <a:spLocks noChangeArrowheads="1"/>
            </p:cNvSpPr>
            <p:nvPr/>
          </p:nvSpPr>
          <p:spPr bwMode="auto">
            <a:xfrm>
              <a:off x="2381" y="2155"/>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69792" name="Rectangle 160"/>
            <p:cNvSpPr>
              <a:spLocks noChangeArrowheads="1"/>
            </p:cNvSpPr>
            <p:nvPr/>
          </p:nvSpPr>
          <p:spPr bwMode="auto">
            <a:xfrm>
              <a:off x="2421" y="2155"/>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69793" name="Rectangle 161"/>
            <p:cNvSpPr>
              <a:spLocks noChangeArrowheads="1"/>
            </p:cNvSpPr>
            <p:nvPr/>
          </p:nvSpPr>
          <p:spPr bwMode="auto">
            <a:xfrm>
              <a:off x="1589" y="2227"/>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MAG </a:t>
              </a:r>
              <a:endParaRPr lang="en-US" sz="2400">
                <a:latin typeface="Times" pitchFamily="18" charset="0"/>
              </a:endParaRPr>
            </a:p>
          </p:txBody>
        </p:sp>
        <p:sp>
          <p:nvSpPr>
            <p:cNvPr id="69794" name="Rectangle 162"/>
            <p:cNvSpPr>
              <a:spLocks noChangeArrowheads="1"/>
            </p:cNvSpPr>
            <p:nvPr/>
          </p:nvSpPr>
          <p:spPr bwMode="auto">
            <a:xfrm>
              <a:off x="1741" y="2227"/>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3945(Ntem)</a:t>
              </a:r>
              <a:endParaRPr lang="en-US" sz="2400">
                <a:latin typeface="Times" pitchFamily="18" charset="0"/>
              </a:endParaRPr>
            </a:p>
          </p:txBody>
        </p:sp>
        <p:sp>
          <p:nvSpPr>
            <p:cNvPr id="69795" name="Rectangle 163"/>
            <p:cNvSpPr>
              <a:spLocks noChangeArrowheads="1"/>
            </p:cNvSpPr>
            <p:nvPr/>
          </p:nvSpPr>
          <p:spPr bwMode="auto">
            <a:xfrm>
              <a:off x="1589" y="2299"/>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MAG </a:t>
              </a:r>
              <a:endParaRPr lang="en-US" sz="2400">
                <a:latin typeface="Times" pitchFamily="18" charset="0"/>
              </a:endParaRPr>
            </a:p>
          </p:txBody>
        </p:sp>
        <p:sp>
          <p:nvSpPr>
            <p:cNvPr id="69796" name="Rectangle 164"/>
            <p:cNvSpPr>
              <a:spLocks noChangeArrowheads="1"/>
            </p:cNvSpPr>
            <p:nvPr/>
          </p:nvSpPr>
          <p:spPr bwMode="auto">
            <a:xfrm>
              <a:off x="1741" y="2299"/>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3999(Ntem)</a:t>
              </a:r>
              <a:endParaRPr lang="en-US" sz="2400">
                <a:latin typeface="Times" pitchFamily="18" charset="0"/>
              </a:endParaRPr>
            </a:p>
          </p:txBody>
        </p:sp>
        <p:sp>
          <p:nvSpPr>
            <p:cNvPr id="69797" name="Rectangle 165"/>
            <p:cNvSpPr>
              <a:spLocks noChangeArrowheads="1"/>
            </p:cNvSpPr>
            <p:nvPr/>
          </p:nvSpPr>
          <p:spPr bwMode="auto">
            <a:xfrm>
              <a:off x="1589" y="2371"/>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SP7 </a:t>
              </a:r>
              <a:endParaRPr lang="en-US" sz="2400">
                <a:latin typeface="Times" pitchFamily="18" charset="0"/>
              </a:endParaRPr>
            </a:p>
          </p:txBody>
        </p:sp>
        <p:sp>
          <p:nvSpPr>
            <p:cNvPr id="69798" name="Rectangle 166"/>
            <p:cNvSpPr>
              <a:spLocks noChangeArrowheads="1"/>
            </p:cNvSpPr>
            <p:nvPr/>
          </p:nvSpPr>
          <p:spPr bwMode="auto">
            <a:xfrm>
              <a:off x="1741" y="2371"/>
              <a:ext cx="43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3966(Ntem) </a:t>
              </a:r>
              <a:endParaRPr lang="en-US" sz="2400">
                <a:latin typeface="Times" pitchFamily="18" charset="0"/>
              </a:endParaRPr>
            </a:p>
          </p:txBody>
        </p:sp>
        <p:sp>
          <p:nvSpPr>
            <p:cNvPr id="69799" name="Rectangle 167"/>
            <p:cNvSpPr>
              <a:spLocks noChangeArrowheads="1"/>
            </p:cNvSpPr>
            <p:nvPr/>
          </p:nvSpPr>
          <p:spPr bwMode="auto">
            <a:xfrm>
              <a:off x="1589" y="2443"/>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MAG </a:t>
              </a:r>
              <a:endParaRPr lang="en-US" sz="2400">
                <a:latin typeface="Times" pitchFamily="18" charset="0"/>
              </a:endParaRPr>
            </a:p>
          </p:txBody>
        </p:sp>
        <p:sp>
          <p:nvSpPr>
            <p:cNvPr id="69800" name="Rectangle 168"/>
            <p:cNvSpPr>
              <a:spLocks noChangeArrowheads="1"/>
            </p:cNvSpPr>
            <p:nvPr/>
          </p:nvSpPr>
          <p:spPr bwMode="auto">
            <a:xfrm>
              <a:off x="1741" y="2443"/>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4250(Okan</a:t>
              </a:r>
              <a:endParaRPr lang="en-US" sz="2400">
                <a:latin typeface="Times" pitchFamily="18" charset="0"/>
              </a:endParaRPr>
            </a:p>
          </p:txBody>
        </p:sp>
        <p:sp>
          <p:nvSpPr>
            <p:cNvPr id="69801" name="Rectangle 169"/>
            <p:cNvSpPr>
              <a:spLocks noChangeArrowheads="1"/>
            </p:cNvSpPr>
            <p:nvPr/>
          </p:nvSpPr>
          <p:spPr bwMode="auto">
            <a:xfrm>
              <a:off x="2101" y="2443"/>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a:t>
              </a:r>
              <a:endParaRPr lang="en-US" sz="2400">
                <a:latin typeface="Times" pitchFamily="18" charset="0"/>
              </a:endParaRPr>
            </a:p>
          </p:txBody>
        </p:sp>
        <p:sp>
          <p:nvSpPr>
            <p:cNvPr id="69802" name="Rectangle 170"/>
            <p:cNvSpPr>
              <a:spLocks noChangeArrowheads="1"/>
            </p:cNvSpPr>
            <p:nvPr/>
          </p:nvSpPr>
          <p:spPr bwMode="auto">
            <a:xfrm>
              <a:off x="2141" y="244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69803" name="Rectangle 171"/>
            <p:cNvSpPr>
              <a:spLocks noChangeArrowheads="1"/>
            </p:cNvSpPr>
            <p:nvPr/>
          </p:nvSpPr>
          <p:spPr bwMode="auto">
            <a:xfrm>
              <a:off x="1589" y="2515"/>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SP9 </a:t>
              </a:r>
              <a:endParaRPr lang="en-US" sz="2400">
                <a:latin typeface="Times" pitchFamily="18" charset="0"/>
              </a:endParaRPr>
            </a:p>
          </p:txBody>
        </p:sp>
        <p:sp>
          <p:nvSpPr>
            <p:cNvPr id="69804" name="Rectangle 172"/>
            <p:cNvSpPr>
              <a:spLocks noChangeArrowheads="1"/>
            </p:cNvSpPr>
            <p:nvPr/>
          </p:nvSpPr>
          <p:spPr bwMode="auto">
            <a:xfrm>
              <a:off x="1741" y="2515"/>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4164(Okan</a:t>
              </a:r>
              <a:endParaRPr lang="en-US" sz="2400">
                <a:latin typeface="Times" pitchFamily="18" charset="0"/>
              </a:endParaRPr>
            </a:p>
          </p:txBody>
        </p:sp>
        <p:sp>
          <p:nvSpPr>
            <p:cNvPr id="69805" name="Rectangle 173"/>
            <p:cNvSpPr>
              <a:spLocks noChangeArrowheads="1"/>
            </p:cNvSpPr>
            <p:nvPr/>
          </p:nvSpPr>
          <p:spPr bwMode="auto">
            <a:xfrm>
              <a:off x="2101" y="2515"/>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a:t>
              </a:r>
              <a:endParaRPr lang="en-US" sz="2400">
                <a:latin typeface="Times" pitchFamily="18" charset="0"/>
              </a:endParaRPr>
            </a:p>
          </p:txBody>
        </p:sp>
        <p:sp>
          <p:nvSpPr>
            <p:cNvPr id="69806" name="Rectangle 174"/>
            <p:cNvSpPr>
              <a:spLocks noChangeArrowheads="1"/>
            </p:cNvSpPr>
            <p:nvPr/>
          </p:nvSpPr>
          <p:spPr bwMode="auto">
            <a:xfrm>
              <a:off x="2141" y="2515"/>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69807" name="Rectangle 175"/>
            <p:cNvSpPr>
              <a:spLocks noChangeArrowheads="1"/>
            </p:cNvSpPr>
            <p:nvPr/>
          </p:nvSpPr>
          <p:spPr bwMode="auto">
            <a:xfrm>
              <a:off x="1589" y="2587"/>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OKA </a:t>
              </a:r>
              <a:endParaRPr lang="en-US" sz="2400">
                <a:latin typeface="Times" pitchFamily="18" charset="0"/>
              </a:endParaRPr>
            </a:p>
          </p:txBody>
        </p:sp>
        <p:sp>
          <p:nvSpPr>
            <p:cNvPr id="69808" name="Rectangle 176"/>
            <p:cNvSpPr>
              <a:spLocks noChangeArrowheads="1"/>
            </p:cNvSpPr>
            <p:nvPr/>
          </p:nvSpPr>
          <p:spPr bwMode="auto">
            <a:xfrm>
              <a:off x="1749" y="2587"/>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4150(Okan</a:t>
              </a:r>
              <a:endParaRPr lang="en-US" sz="2400">
                <a:latin typeface="Times" pitchFamily="18" charset="0"/>
              </a:endParaRPr>
            </a:p>
          </p:txBody>
        </p:sp>
        <p:sp>
          <p:nvSpPr>
            <p:cNvPr id="69809" name="Rectangle 177"/>
            <p:cNvSpPr>
              <a:spLocks noChangeArrowheads="1"/>
            </p:cNvSpPr>
            <p:nvPr/>
          </p:nvSpPr>
          <p:spPr bwMode="auto">
            <a:xfrm>
              <a:off x="2109" y="258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a:t>
              </a:r>
              <a:endParaRPr lang="en-US" sz="2400">
                <a:latin typeface="Times" pitchFamily="18" charset="0"/>
              </a:endParaRPr>
            </a:p>
          </p:txBody>
        </p:sp>
        <p:sp>
          <p:nvSpPr>
            <p:cNvPr id="69810" name="Rectangle 178"/>
            <p:cNvSpPr>
              <a:spLocks noChangeArrowheads="1"/>
            </p:cNvSpPr>
            <p:nvPr/>
          </p:nvSpPr>
          <p:spPr bwMode="auto">
            <a:xfrm>
              <a:off x="2149" y="258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69811" name="Rectangle 179"/>
            <p:cNvSpPr>
              <a:spLocks noChangeArrowheads="1"/>
            </p:cNvSpPr>
            <p:nvPr/>
          </p:nvSpPr>
          <p:spPr bwMode="auto">
            <a:xfrm>
              <a:off x="1589" y="2659"/>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CAB </a:t>
              </a:r>
              <a:endParaRPr lang="en-US" sz="2400">
                <a:solidFill>
                  <a:srgbClr val="FF0080"/>
                </a:solidFill>
                <a:latin typeface="Times" pitchFamily="18" charset="0"/>
              </a:endParaRPr>
            </a:p>
          </p:txBody>
        </p:sp>
        <p:sp>
          <p:nvSpPr>
            <p:cNvPr id="69812" name="Rectangle 180"/>
            <p:cNvSpPr>
              <a:spLocks noChangeArrowheads="1"/>
            </p:cNvSpPr>
            <p:nvPr/>
          </p:nvSpPr>
          <p:spPr bwMode="auto">
            <a:xfrm>
              <a:off x="1749" y="2659"/>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4253(Okan</a:t>
              </a:r>
              <a:endParaRPr lang="en-US" sz="2400">
                <a:solidFill>
                  <a:srgbClr val="FF0080"/>
                </a:solidFill>
                <a:latin typeface="Times" pitchFamily="18" charset="0"/>
              </a:endParaRPr>
            </a:p>
          </p:txBody>
        </p:sp>
        <p:sp>
          <p:nvSpPr>
            <p:cNvPr id="69813" name="Rectangle 181"/>
            <p:cNvSpPr>
              <a:spLocks noChangeArrowheads="1"/>
            </p:cNvSpPr>
            <p:nvPr/>
          </p:nvSpPr>
          <p:spPr bwMode="auto">
            <a:xfrm>
              <a:off x="2109" y="2659"/>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o</a:t>
              </a:r>
              <a:endParaRPr lang="en-US" sz="2400">
                <a:solidFill>
                  <a:srgbClr val="FF0080"/>
                </a:solidFill>
                <a:latin typeface="Times" pitchFamily="18" charset="0"/>
              </a:endParaRPr>
            </a:p>
          </p:txBody>
        </p:sp>
        <p:sp>
          <p:nvSpPr>
            <p:cNvPr id="69814" name="Rectangle 182"/>
            <p:cNvSpPr>
              <a:spLocks noChangeArrowheads="1"/>
            </p:cNvSpPr>
            <p:nvPr/>
          </p:nvSpPr>
          <p:spPr bwMode="auto">
            <a:xfrm>
              <a:off x="2149" y="2659"/>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t>
              </a:r>
              <a:endParaRPr lang="en-US" sz="2400">
                <a:solidFill>
                  <a:srgbClr val="FF0080"/>
                </a:solidFill>
                <a:latin typeface="Times" pitchFamily="18" charset="0"/>
              </a:endParaRPr>
            </a:p>
          </p:txBody>
        </p:sp>
        <p:sp>
          <p:nvSpPr>
            <p:cNvPr id="69815" name="Rectangle 183"/>
            <p:cNvSpPr>
              <a:spLocks noChangeArrowheads="1"/>
            </p:cNvSpPr>
            <p:nvPr/>
          </p:nvSpPr>
          <p:spPr bwMode="auto">
            <a:xfrm>
              <a:off x="1589" y="2731"/>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CAB </a:t>
              </a:r>
              <a:endParaRPr lang="en-US" sz="2400">
                <a:solidFill>
                  <a:srgbClr val="FF0080"/>
                </a:solidFill>
                <a:latin typeface="Times" pitchFamily="18" charset="0"/>
              </a:endParaRPr>
            </a:p>
          </p:txBody>
        </p:sp>
        <p:sp>
          <p:nvSpPr>
            <p:cNvPr id="69816" name="Rectangle 184"/>
            <p:cNvSpPr>
              <a:spLocks noChangeArrowheads="1"/>
            </p:cNvSpPr>
            <p:nvPr/>
          </p:nvSpPr>
          <p:spPr bwMode="auto">
            <a:xfrm>
              <a:off x="1741" y="2731"/>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3848(Ntem)</a:t>
              </a:r>
              <a:endParaRPr lang="en-US" sz="2400">
                <a:solidFill>
                  <a:srgbClr val="FF0080"/>
                </a:solidFill>
                <a:latin typeface="Times" pitchFamily="18" charset="0"/>
              </a:endParaRPr>
            </a:p>
          </p:txBody>
        </p:sp>
        <p:sp>
          <p:nvSpPr>
            <p:cNvPr id="69817" name="Rectangle 185"/>
            <p:cNvSpPr>
              <a:spLocks noChangeArrowheads="1"/>
            </p:cNvSpPr>
            <p:nvPr/>
          </p:nvSpPr>
          <p:spPr bwMode="auto">
            <a:xfrm>
              <a:off x="1589" y="2803"/>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MAG </a:t>
              </a:r>
              <a:endParaRPr lang="en-US" sz="2400">
                <a:latin typeface="Times" pitchFamily="18" charset="0"/>
              </a:endParaRPr>
            </a:p>
          </p:txBody>
        </p:sp>
        <p:sp>
          <p:nvSpPr>
            <p:cNvPr id="69818" name="Rectangle 186"/>
            <p:cNvSpPr>
              <a:spLocks noChangeArrowheads="1"/>
            </p:cNvSpPr>
            <p:nvPr/>
          </p:nvSpPr>
          <p:spPr bwMode="auto">
            <a:xfrm>
              <a:off x="1741" y="2803"/>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2168(Ivin</a:t>
              </a:r>
              <a:endParaRPr lang="en-US" sz="2400">
                <a:latin typeface="Times" pitchFamily="18" charset="0"/>
              </a:endParaRPr>
            </a:p>
          </p:txBody>
        </p:sp>
        <p:sp>
          <p:nvSpPr>
            <p:cNvPr id="69819" name="Rectangle 187"/>
            <p:cNvSpPr>
              <a:spLocks noChangeArrowheads="1"/>
            </p:cNvSpPr>
            <p:nvPr/>
          </p:nvSpPr>
          <p:spPr bwMode="auto">
            <a:xfrm>
              <a:off x="2101" y="280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do</a:t>
              </a:r>
              <a:endParaRPr lang="en-US" sz="2400">
                <a:latin typeface="Times" pitchFamily="18" charset="0"/>
              </a:endParaRPr>
            </a:p>
          </p:txBody>
        </p:sp>
        <p:sp>
          <p:nvSpPr>
            <p:cNvPr id="69820" name="Rectangle 188"/>
            <p:cNvSpPr>
              <a:spLocks noChangeArrowheads="1"/>
            </p:cNvSpPr>
            <p:nvPr/>
          </p:nvSpPr>
          <p:spPr bwMode="auto">
            <a:xfrm>
              <a:off x="2181" y="2803"/>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69821" name="Rectangle 189"/>
            <p:cNvSpPr>
              <a:spLocks noChangeArrowheads="1"/>
            </p:cNvSpPr>
            <p:nvPr/>
          </p:nvSpPr>
          <p:spPr bwMode="auto">
            <a:xfrm>
              <a:off x="1589" y="2875"/>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MAG </a:t>
              </a:r>
              <a:endParaRPr lang="en-US" sz="2400">
                <a:latin typeface="Times" pitchFamily="18" charset="0"/>
              </a:endParaRPr>
            </a:p>
          </p:txBody>
        </p:sp>
        <p:sp>
          <p:nvSpPr>
            <p:cNvPr id="69822" name="Rectangle 190"/>
            <p:cNvSpPr>
              <a:spLocks noChangeArrowheads="1"/>
            </p:cNvSpPr>
            <p:nvPr/>
          </p:nvSpPr>
          <p:spPr bwMode="auto">
            <a:xfrm>
              <a:off x="1741" y="2875"/>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2297(Ivin</a:t>
              </a:r>
              <a:endParaRPr lang="en-US" sz="2400">
                <a:latin typeface="Times" pitchFamily="18" charset="0"/>
              </a:endParaRPr>
            </a:p>
          </p:txBody>
        </p:sp>
        <p:sp>
          <p:nvSpPr>
            <p:cNvPr id="69823" name="Rectangle 191"/>
            <p:cNvSpPr>
              <a:spLocks noChangeArrowheads="1"/>
            </p:cNvSpPr>
            <p:nvPr/>
          </p:nvSpPr>
          <p:spPr bwMode="auto">
            <a:xfrm>
              <a:off x="2101" y="2875"/>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do</a:t>
              </a:r>
              <a:endParaRPr lang="en-US" sz="2400">
                <a:latin typeface="Times" pitchFamily="18" charset="0"/>
              </a:endParaRPr>
            </a:p>
          </p:txBody>
        </p:sp>
        <p:sp>
          <p:nvSpPr>
            <p:cNvPr id="69824" name="Rectangle 192"/>
            <p:cNvSpPr>
              <a:spLocks noChangeArrowheads="1"/>
            </p:cNvSpPr>
            <p:nvPr/>
          </p:nvSpPr>
          <p:spPr bwMode="auto">
            <a:xfrm>
              <a:off x="2181" y="2875"/>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69825" name="Rectangle 193"/>
            <p:cNvSpPr>
              <a:spLocks noChangeArrowheads="1"/>
            </p:cNvSpPr>
            <p:nvPr/>
          </p:nvSpPr>
          <p:spPr bwMode="auto">
            <a:xfrm>
              <a:off x="1589" y="2947"/>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TEN </a:t>
              </a:r>
              <a:endParaRPr lang="en-US" sz="2400">
                <a:latin typeface="Times" pitchFamily="18" charset="0"/>
              </a:endParaRPr>
            </a:p>
          </p:txBody>
        </p:sp>
        <p:sp>
          <p:nvSpPr>
            <p:cNvPr id="69826" name="Rectangle 194"/>
            <p:cNvSpPr>
              <a:spLocks noChangeArrowheads="1"/>
            </p:cNvSpPr>
            <p:nvPr/>
          </p:nvSpPr>
          <p:spPr bwMode="auto">
            <a:xfrm>
              <a:off x="1741" y="2947"/>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2011(Ivin</a:t>
              </a:r>
              <a:endParaRPr lang="en-US" sz="2400">
                <a:latin typeface="Times" pitchFamily="18" charset="0"/>
              </a:endParaRPr>
            </a:p>
          </p:txBody>
        </p:sp>
        <p:sp>
          <p:nvSpPr>
            <p:cNvPr id="69827" name="Rectangle 195"/>
            <p:cNvSpPr>
              <a:spLocks noChangeArrowheads="1"/>
            </p:cNvSpPr>
            <p:nvPr/>
          </p:nvSpPr>
          <p:spPr bwMode="auto">
            <a:xfrm>
              <a:off x="2093" y="294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do</a:t>
              </a:r>
              <a:endParaRPr lang="en-US" sz="2400">
                <a:latin typeface="Times" pitchFamily="18" charset="0"/>
              </a:endParaRPr>
            </a:p>
          </p:txBody>
        </p:sp>
        <p:sp>
          <p:nvSpPr>
            <p:cNvPr id="69828" name="Rectangle 196"/>
            <p:cNvSpPr>
              <a:spLocks noChangeArrowheads="1"/>
            </p:cNvSpPr>
            <p:nvPr/>
          </p:nvSpPr>
          <p:spPr bwMode="auto">
            <a:xfrm>
              <a:off x="2173" y="294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69829" name="Rectangle 197"/>
            <p:cNvSpPr>
              <a:spLocks noChangeArrowheads="1"/>
            </p:cNvSpPr>
            <p:nvPr/>
          </p:nvSpPr>
          <p:spPr bwMode="auto">
            <a:xfrm>
              <a:off x="1589" y="3019"/>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TEN </a:t>
              </a:r>
              <a:endParaRPr lang="en-US" sz="2400">
                <a:latin typeface="Times" pitchFamily="18" charset="0"/>
              </a:endParaRPr>
            </a:p>
          </p:txBody>
        </p:sp>
        <p:sp>
          <p:nvSpPr>
            <p:cNvPr id="69830" name="Rectangle 198"/>
            <p:cNvSpPr>
              <a:spLocks noChangeArrowheads="1"/>
            </p:cNvSpPr>
            <p:nvPr/>
          </p:nvSpPr>
          <p:spPr bwMode="auto">
            <a:xfrm>
              <a:off x="1741" y="3019"/>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2191(Ivin</a:t>
              </a:r>
              <a:endParaRPr lang="en-US" sz="2400">
                <a:latin typeface="Times" pitchFamily="18" charset="0"/>
              </a:endParaRPr>
            </a:p>
          </p:txBody>
        </p:sp>
        <p:sp>
          <p:nvSpPr>
            <p:cNvPr id="69831" name="Rectangle 199"/>
            <p:cNvSpPr>
              <a:spLocks noChangeArrowheads="1"/>
            </p:cNvSpPr>
            <p:nvPr/>
          </p:nvSpPr>
          <p:spPr bwMode="auto">
            <a:xfrm>
              <a:off x="2093" y="3019"/>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do</a:t>
              </a:r>
              <a:endParaRPr lang="en-US" sz="2400">
                <a:latin typeface="Times" pitchFamily="18" charset="0"/>
              </a:endParaRPr>
            </a:p>
          </p:txBody>
        </p:sp>
        <p:sp>
          <p:nvSpPr>
            <p:cNvPr id="69832" name="Rectangle 200"/>
            <p:cNvSpPr>
              <a:spLocks noChangeArrowheads="1"/>
            </p:cNvSpPr>
            <p:nvPr/>
          </p:nvSpPr>
          <p:spPr bwMode="auto">
            <a:xfrm>
              <a:off x="2173" y="3019"/>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69833" name="Rectangle 201"/>
            <p:cNvSpPr>
              <a:spLocks noChangeArrowheads="1"/>
            </p:cNvSpPr>
            <p:nvPr/>
          </p:nvSpPr>
          <p:spPr bwMode="auto">
            <a:xfrm>
              <a:off x="1589" y="3091"/>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TEN </a:t>
              </a:r>
              <a:endParaRPr lang="en-US" sz="2400">
                <a:latin typeface="Times" pitchFamily="18" charset="0"/>
              </a:endParaRPr>
            </a:p>
          </p:txBody>
        </p:sp>
        <p:sp>
          <p:nvSpPr>
            <p:cNvPr id="69834" name="Rectangle 202"/>
            <p:cNvSpPr>
              <a:spLocks noChangeArrowheads="1"/>
            </p:cNvSpPr>
            <p:nvPr/>
          </p:nvSpPr>
          <p:spPr bwMode="auto">
            <a:xfrm>
              <a:off x="1741" y="3091"/>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3850(Ntem)</a:t>
              </a:r>
              <a:endParaRPr lang="en-US" sz="2400">
                <a:latin typeface="Times" pitchFamily="18" charset="0"/>
              </a:endParaRPr>
            </a:p>
          </p:txBody>
        </p:sp>
        <p:sp>
          <p:nvSpPr>
            <p:cNvPr id="69835" name="Rectangle 203"/>
            <p:cNvSpPr>
              <a:spLocks noChangeArrowheads="1"/>
            </p:cNvSpPr>
            <p:nvPr/>
          </p:nvSpPr>
          <p:spPr bwMode="auto">
            <a:xfrm>
              <a:off x="1589" y="3163"/>
              <a:ext cx="458"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pitchFamily="34" charset="0"/>
                </a:rPr>
                <a:t>P.gabonensis </a:t>
              </a:r>
              <a:endParaRPr lang="en-US" sz="2400">
                <a:latin typeface="Times" pitchFamily="18" charset="0"/>
              </a:endParaRPr>
            </a:p>
          </p:txBody>
        </p:sp>
        <p:sp>
          <p:nvSpPr>
            <p:cNvPr id="69836" name="Rectangle 204"/>
            <p:cNvSpPr>
              <a:spLocks noChangeArrowheads="1"/>
            </p:cNvSpPr>
            <p:nvPr/>
          </p:nvSpPr>
          <p:spPr bwMode="auto">
            <a:xfrm>
              <a:off x="2045" y="3163"/>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2048(Ivin</a:t>
              </a:r>
              <a:endParaRPr lang="en-US" sz="2400">
                <a:latin typeface="Times" pitchFamily="18" charset="0"/>
              </a:endParaRPr>
            </a:p>
          </p:txBody>
        </p:sp>
        <p:sp>
          <p:nvSpPr>
            <p:cNvPr id="69837" name="Rectangle 205"/>
            <p:cNvSpPr>
              <a:spLocks noChangeArrowheads="1"/>
            </p:cNvSpPr>
            <p:nvPr/>
          </p:nvSpPr>
          <p:spPr bwMode="auto">
            <a:xfrm>
              <a:off x="2405" y="316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do</a:t>
              </a:r>
              <a:endParaRPr lang="en-US" sz="2400">
                <a:latin typeface="Times" pitchFamily="18" charset="0"/>
              </a:endParaRPr>
            </a:p>
          </p:txBody>
        </p:sp>
        <p:sp>
          <p:nvSpPr>
            <p:cNvPr id="69838" name="Rectangle 206"/>
            <p:cNvSpPr>
              <a:spLocks noChangeArrowheads="1"/>
            </p:cNvSpPr>
            <p:nvPr/>
          </p:nvSpPr>
          <p:spPr bwMode="auto">
            <a:xfrm>
              <a:off x="2485" y="3163"/>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69839" name="Rectangle 207"/>
            <p:cNvSpPr>
              <a:spLocks noChangeArrowheads="1"/>
            </p:cNvSpPr>
            <p:nvPr/>
          </p:nvSpPr>
          <p:spPr bwMode="auto">
            <a:xfrm>
              <a:off x="1589" y="3235"/>
              <a:ext cx="458"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pitchFamily="34" charset="0"/>
                </a:rPr>
                <a:t>P.gabonensis </a:t>
              </a:r>
              <a:endParaRPr lang="en-US" sz="2400">
                <a:latin typeface="Times" pitchFamily="18" charset="0"/>
              </a:endParaRPr>
            </a:p>
          </p:txBody>
        </p:sp>
        <p:sp>
          <p:nvSpPr>
            <p:cNvPr id="69840" name="Rectangle 208"/>
            <p:cNvSpPr>
              <a:spLocks noChangeArrowheads="1"/>
            </p:cNvSpPr>
            <p:nvPr/>
          </p:nvSpPr>
          <p:spPr bwMode="auto">
            <a:xfrm>
              <a:off x="2045" y="3235"/>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3980(Ntem)</a:t>
              </a:r>
              <a:endParaRPr lang="en-US" sz="2400">
                <a:latin typeface="Times" pitchFamily="18" charset="0"/>
              </a:endParaRPr>
            </a:p>
          </p:txBody>
        </p:sp>
        <p:sp>
          <p:nvSpPr>
            <p:cNvPr id="69841" name="Rectangle 209"/>
            <p:cNvSpPr>
              <a:spLocks noChangeArrowheads="1"/>
            </p:cNvSpPr>
            <p:nvPr/>
          </p:nvSpPr>
          <p:spPr bwMode="auto">
            <a:xfrm>
              <a:off x="1589" y="3307"/>
              <a:ext cx="458"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pitchFamily="34" charset="0"/>
                </a:rPr>
                <a:t>P.gabonensis </a:t>
              </a:r>
              <a:endParaRPr lang="en-US" sz="2400">
                <a:latin typeface="Times" pitchFamily="18" charset="0"/>
              </a:endParaRPr>
            </a:p>
          </p:txBody>
        </p:sp>
        <p:sp>
          <p:nvSpPr>
            <p:cNvPr id="69842" name="Rectangle 210"/>
            <p:cNvSpPr>
              <a:spLocks noChangeArrowheads="1"/>
            </p:cNvSpPr>
            <p:nvPr/>
          </p:nvSpPr>
          <p:spPr bwMode="auto">
            <a:xfrm>
              <a:off x="2053" y="3307"/>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4185(Wole</a:t>
              </a:r>
              <a:endParaRPr lang="en-US" sz="2400">
                <a:latin typeface="Times" pitchFamily="18" charset="0"/>
              </a:endParaRPr>
            </a:p>
          </p:txBody>
        </p:sp>
        <p:sp>
          <p:nvSpPr>
            <p:cNvPr id="69843" name="Rectangle 211"/>
            <p:cNvSpPr>
              <a:spLocks noChangeArrowheads="1"/>
            </p:cNvSpPr>
            <p:nvPr/>
          </p:nvSpPr>
          <p:spPr bwMode="auto">
            <a:xfrm>
              <a:off x="2413" y="330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u</a:t>
              </a:r>
              <a:endParaRPr lang="en-US" sz="2400">
                <a:latin typeface="Times" pitchFamily="18" charset="0"/>
              </a:endParaRPr>
            </a:p>
          </p:txBody>
        </p:sp>
        <p:sp>
          <p:nvSpPr>
            <p:cNvPr id="69844" name="Rectangle 212"/>
            <p:cNvSpPr>
              <a:spLocks noChangeArrowheads="1"/>
            </p:cNvSpPr>
            <p:nvPr/>
          </p:nvSpPr>
          <p:spPr bwMode="auto">
            <a:xfrm>
              <a:off x="2453" y="330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69845" name="Rectangle 213"/>
            <p:cNvSpPr>
              <a:spLocks noChangeArrowheads="1"/>
            </p:cNvSpPr>
            <p:nvPr/>
          </p:nvSpPr>
          <p:spPr bwMode="auto">
            <a:xfrm>
              <a:off x="1589" y="3379"/>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SN8</a:t>
              </a:r>
            </a:p>
          </p:txBody>
        </p:sp>
        <p:sp>
          <p:nvSpPr>
            <p:cNvPr id="69846" name="Rectangle 214"/>
            <p:cNvSpPr>
              <a:spLocks noChangeArrowheads="1"/>
            </p:cNvSpPr>
            <p:nvPr/>
          </p:nvSpPr>
          <p:spPr bwMode="auto">
            <a:xfrm>
              <a:off x="1740" y="3379"/>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1611(Ntem)</a:t>
              </a:r>
              <a:endParaRPr lang="en-US" sz="2400">
                <a:latin typeface="Times" pitchFamily="18" charset="0"/>
              </a:endParaRPr>
            </a:p>
          </p:txBody>
        </p:sp>
        <p:sp>
          <p:nvSpPr>
            <p:cNvPr id="69847" name="Rectangle 215"/>
            <p:cNvSpPr>
              <a:spLocks noChangeArrowheads="1"/>
            </p:cNvSpPr>
            <p:nvPr/>
          </p:nvSpPr>
          <p:spPr bwMode="auto">
            <a:xfrm>
              <a:off x="1589" y="3451"/>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SN8</a:t>
              </a:r>
            </a:p>
          </p:txBody>
        </p:sp>
        <p:sp>
          <p:nvSpPr>
            <p:cNvPr id="69848" name="Rectangle 216"/>
            <p:cNvSpPr>
              <a:spLocks noChangeArrowheads="1"/>
            </p:cNvSpPr>
            <p:nvPr/>
          </p:nvSpPr>
          <p:spPr bwMode="auto">
            <a:xfrm>
              <a:off x="1746" y="3451"/>
              <a:ext cx="43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4210(Ntem) </a:t>
              </a:r>
              <a:endParaRPr lang="en-US" sz="2400">
                <a:latin typeface="Times" pitchFamily="18" charset="0"/>
              </a:endParaRPr>
            </a:p>
          </p:txBody>
        </p:sp>
        <p:sp>
          <p:nvSpPr>
            <p:cNvPr id="69849" name="Rectangle 217"/>
            <p:cNvSpPr>
              <a:spLocks noChangeArrowheads="1"/>
            </p:cNvSpPr>
            <p:nvPr/>
          </p:nvSpPr>
          <p:spPr bwMode="auto">
            <a:xfrm>
              <a:off x="1589" y="3523"/>
              <a:ext cx="367"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pitchFamily="34" charset="0"/>
                </a:rPr>
                <a:t>B.hopkinsi </a:t>
              </a:r>
              <a:endParaRPr lang="en-US" sz="2400">
                <a:latin typeface="Times" pitchFamily="18" charset="0"/>
              </a:endParaRPr>
            </a:p>
          </p:txBody>
        </p:sp>
        <p:sp>
          <p:nvSpPr>
            <p:cNvPr id="69850" name="Rectangle 218"/>
            <p:cNvSpPr>
              <a:spLocks noChangeArrowheads="1"/>
            </p:cNvSpPr>
            <p:nvPr/>
          </p:nvSpPr>
          <p:spPr bwMode="auto">
            <a:xfrm>
              <a:off x="1957" y="3523"/>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2285(Ivin</a:t>
              </a:r>
              <a:endParaRPr lang="en-US" sz="2400">
                <a:latin typeface="Times" pitchFamily="18" charset="0"/>
              </a:endParaRPr>
            </a:p>
          </p:txBody>
        </p:sp>
        <p:sp>
          <p:nvSpPr>
            <p:cNvPr id="69851" name="Rectangle 219"/>
            <p:cNvSpPr>
              <a:spLocks noChangeArrowheads="1"/>
            </p:cNvSpPr>
            <p:nvPr/>
          </p:nvSpPr>
          <p:spPr bwMode="auto">
            <a:xfrm>
              <a:off x="2317" y="352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do</a:t>
              </a:r>
              <a:endParaRPr lang="en-US" sz="2400">
                <a:latin typeface="Times" pitchFamily="18" charset="0"/>
              </a:endParaRPr>
            </a:p>
          </p:txBody>
        </p:sp>
        <p:sp>
          <p:nvSpPr>
            <p:cNvPr id="69852" name="Rectangle 220"/>
            <p:cNvSpPr>
              <a:spLocks noChangeArrowheads="1"/>
            </p:cNvSpPr>
            <p:nvPr/>
          </p:nvSpPr>
          <p:spPr bwMode="auto">
            <a:xfrm>
              <a:off x="2397" y="352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69853" name="Rectangle 221"/>
            <p:cNvSpPr>
              <a:spLocks noChangeArrowheads="1"/>
            </p:cNvSpPr>
            <p:nvPr/>
          </p:nvSpPr>
          <p:spPr bwMode="auto">
            <a:xfrm>
              <a:off x="1589" y="3595"/>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BP1 </a:t>
              </a:r>
              <a:endParaRPr lang="en-US" sz="2400">
                <a:solidFill>
                  <a:srgbClr val="FF0080"/>
                </a:solidFill>
                <a:latin typeface="Times" pitchFamily="18" charset="0"/>
              </a:endParaRPr>
            </a:p>
          </p:txBody>
        </p:sp>
        <p:sp>
          <p:nvSpPr>
            <p:cNvPr id="69854" name="Rectangle 222"/>
            <p:cNvSpPr>
              <a:spLocks noChangeArrowheads="1"/>
            </p:cNvSpPr>
            <p:nvPr/>
          </p:nvSpPr>
          <p:spPr bwMode="auto">
            <a:xfrm>
              <a:off x="1741" y="3595"/>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3771(Wole</a:t>
              </a:r>
              <a:endParaRPr lang="en-US" sz="2400">
                <a:solidFill>
                  <a:srgbClr val="FF0080"/>
                </a:solidFill>
                <a:latin typeface="Times" pitchFamily="18" charset="0"/>
              </a:endParaRPr>
            </a:p>
          </p:txBody>
        </p:sp>
        <p:sp>
          <p:nvSpPr>
            <p:cNvPr id="69855" name="Rectangle 223"/>
            <p:cNvSpPr>
              <a:spLocks noChangeArrowheads="1"/>
            </p:cNvSpPr>
            <p:nvPr/>
          </p:nvSpPr>
          <p:spPr bwMode="auto">
            <a:xfrm>
              <a:off x="2101" y="3595"/>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u</a:t>
              </a:r>
              <a:endParaRPr lang="en-US" sz="2400">
                <a:solidFill>
                  <a:srgbClr val="FF0080"/>
                </a:solidFill>
                <a:latin typeface="Times" pitchFamily="18" charset="0"/>
              </a:endParaRPr>
            </a:p>
          </p:txBody>
        </p:sp>
        <p:sp>
          <p:nvSpPr>
            <p:cNvPr id="69856" name="Rectangle 224"/>
            <p:cNvSpPr>
              <a:spLocks noChangeArrowheads="1"/>
            </p:cNvSpPr>
            <p:nvPr/>
          </p:nvSpPr>
          <p:spPr bwMode="auto">
            <a:xfrm>
              <a:off x="2141" y="3595"/>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a:t>
              </a:r>
              <a:endParaRPr lang="en-US" sz="2400">
                <a:solidFill>
                  <a:srgbClr val="FF0080"/>
                </a:solidFill>
                <a:latin typeface="Times" pitchFamily="18" charset="0"/>
              </a:endParaRPr>
            </a:p>
          </p:txBody>
        </p:sp>
        <p:sp>
          <p:nvSpPr>
            <p:cNvPr id="69857" name="Rectangle 225"/>
            <p:cNvSpPr>
              <a:spLocks noChangeArrowheads="1"/>
            </p:cNvSpPr>
            <p:nvPr/>
          </p:nvSpPr>
          <p:spPr bwMode="auto">
            <a:xfrm>
              <a:off x="1589" y="3667"/>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BON </a:t>
              </a:r>
              <a:endParaRPr lang="en-US" sz="2400">
                <a:latin typeface="Times" pitchFamily="18" charset="0"/>
              </a:endParaRPr>
            </a:p>
          </p:txBody>
        </p:sp>
        <p:sp>
          <p:nvSpPr>
            <p:cNvPr id="69858" name="Rectangle 226"/>
            <p:cNvSpPr>
              <a:spLocks noChangeArrowheads="1"/>
            </p:cNvSpPr>
            <p:nvPr/>
          </p:nvSpPr>
          <p:spPr bwMode="auto">
            <a:xfrm>
              <a:off x="1741" y="3667"/>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2659+3(Lou</a:t>
              </a:r>
              <a:endParaRPr lang="en-US" sz="2400">
                <a:latin typeface="Times" pitchFamily="18" charset="0"/>
              </a:endParaRPr>
            </a:p>
          </p:txBody>
        </p:sp>
        <p:sp>
          <p:nvSpPr>
            <p:cNvPr id="69859" name="Rectangle 227"/>
            <p:cNvSpPr>
              <a:spLocks noChangeArrowheads="1"/>
            </p:cNvSpPr>
            <p:nvPr/>
          </p:nvSpPr>
          <p:spPr bwMode="auto">
            <a:xfrm>
              <a:off x="2141" y="366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69860" name="Rectangle 228"/>
            <p:cNvSpPr>
              <a:spLocks noChangeArrowheads="1"/>
            </p:cNvSpPr>
            <p:nvPr/>
          </p:nvSpPr>
          <p:spPr bwMode="auto">
            <a:xfrm>
              <a:off x="2181" y="3667"/>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tsi</a:t>
              </a:r>
              <a:endParaRPr lang="en-US" sz="2400">
                <a:latin typeface="Times" pitchFamily="18" charset="0"/>
              </a:endParaRPr>
            </a:p>
          </p:txBody>
        </p:sp>
        <p:sp>
          <p:nvSpPr>
            <p:cNvPr id="69861" name="Rectangle 229"/>
            <p:cNvSpPr>
              <a:spLocks noChangeArrowheads="1"/>
            </p:cNvSpPr>
            <p:nvPr/>
          </p:nvSpPr>
          <p:spPr bwMode="auto">
            <a:xfrm>
              <a:off x="2301" y="366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69862" name="Rectangle 230"/>
            <p:cNvSpPr>
              <a:spLocks noChangeArrowheads="1"/>
            </p:cNvSpPr>
            <p:nvPr/>
          </p:nvSpPr>
          <p:spPr bwMode="auto">
            <a:xfrm>
              <a:off x="1589" y="3739"/>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SZA </a:t>
              </a:r>
              <a:endParaRPr lang="en-US" sz="2400">
                <a:latin typeface="Times" pitchFamily="18" charset="0"/>
              </a:endParaRPr>
            </a:p>
          </p:txBody>
        </p:sp>
        <p:sp>
          <p:nvSpPr>
            <p:cNvPr id="69863" name="Rectangle 231"/>
            <p:cNvSpPr>
              <a:spLocks noChangeArrowheads="1"/>
            </p:cNvSpPr>
            <p:nvPr/>
          </p:nvSpPr>
          <p:spPr bwMode="auto">
            <a:xfrm>
              <a:off x="1741" y="3739"/>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3839(Ntem)</a:t>
              </a:r>
              <a:endParaRPr lang="en-US" sz="2400">
                <a:latin typeface="Times" pitchFamily="18" charset="0"/>
              </a:endParaRPr>
            </a:p>
          </p:txBody>
        </p:sp>
        <p:sp>
          <p:nvSpPr>
            <p:cNvPr id="69864" name="Rectangle 232"/>
            <p:cNvSpPr>
              <a:spLocks noChangeArrowheads="1"/>
            </p:cNvSpPr>
            <p:nvPr/>
          </p:nvSpPr>
          <p:spPr bwMode="auto">
            <a:xfrm>
              <a:off x="1589" y="3811"/>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SZA </a:t>
              </a:r>
              <a:endParaRPr lang="en-US" sz="2400">
                <a:latin typeface="Times" pitchFamily="18" charset="0"/>
              </a:endParaRPr>
            </a:p>
          </p:txBody>
        </p:sp>
        <p:sp>
          <p:nvSpPr>
            <p:cNvPr id="69865" name="Rectangle 233"/>
            <p:cNvSpPr>
              <a:spLocks noChangeArrowheads="1"/>
            </p:cNvSpPr>
            <p:nvPr/>
          </p:nvSpPr>
          <p:spPr bwMode="auto">
            <a:xfrm>
              <a:off x="1741" y="3811"/>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2008(Ivin</a:t>
              </a:r>
              <a:endParaRPr lang="en-US" sz="2400">
                <a:latin typeface="Times" pitchFamily="18" charset="0"/>
              </a:endParaRPr>
            </a:p>
          </p:txBody>
        </p:sp>
        <p:sp>
          <p:nvSpPr>
            <p:cNvPr id="69866" name="Rectangle 234"/>
            <p:cNvSpPr>
              <a:spLocks noChangeArrowheads="1"/>
            </p:cNvSpPr>
            <p:nvPr/>
          </p:nvSpPr>
          <p:spPr bwMode="auto">
            <a:xfrm>
              <a:off x="2101" y="3811"/>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do</a:t>
              </a:r>
              <a:endParaRPr lang="en-US" sz="2400">
                <a:latin typeface="Times" pitchFamily="18" charset="0"/>
              </a:endParaRPr>
            </a:p>
          </p:txBody>
        </p:sp>
        <p:sp>
          <p:nvSpPr>
            <p:cNvPr id="69867" name="Rectangle 235"/>
            <p:cNvSpPr>
              <a:spLocks noChangeArrowheads="1"/>
            </p:cNvSpPr>
            <p:nvPr/>
          </p:nvSpPr>
          <p:spPr bwMode="auto">
            <a:xfrm>
              <a:off x="2181" y="3811"/>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69868" name="Rectangle 236"/>
            <p:cNvSpPr>
              <a:spLocks noChangeArrowheads="1"/>
            </p:cNvSpPr>
            <p:nvPr/>
          </p:nvSpPr>
          <p:spPr bwMode="auto">
            <a:xfrm>
              <a:off x="1589" y="3883"/>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LIS </a:t>
              </a:r>
              <a:endParaRPr lang="en-US" sz="2400">
                <a:latin typeface="Times" pitchFamily="18" charset="0"/>
              </a:endParaRPr>
            </a:p>
          </p:txBody>
        </p:sp>
        <p:sp>
          <p:nvSpPr>
            <p:cNvPr id="69869" name="Rectangle 237"/>
            <p:cNvSpPr>
              <a:spLocks noChangeArrowheads="1"/>
            </p:cNvSpPr>
            <p:nvPr/>
          </p:nvSpPr>
          <p:spPr bwMode="auto">
            <a:xfrm>
              <a:off x="1749" y="3883"/>
              <a:ext cx="23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3366(U</a:t>
              </a:r>
              <a:endParaRPr lang="en-US" sz="2400">
                <a:latin typeface="Times" pitchFamily="18" charset="0"/>
              </a:endParaRPr>
            </a:p>
          </p:txBody>
        </p:sp>
        <p:sp>
          <p:nvSpPr>
            <p:cNvPr id="69870" name="Rectangle 238"/>
            <p:cNvSpPr>
              <a:spLocks noChangeArrowheads="1"/>
            </p:cNvSpPr>
            <p:nvPr/>
          </p:nvSpPr>
          <p:spPr bwMode="auto">
            <a:xfrm>
              <a:off x="1989" y="3883"/>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pper </a:t>
              </a:r>
              <a:endParaRPr lang="en-US" sz="2400">
                <a:latin typeface="Times" pitchFamily="18" charset="0"/>
              </a:endParaRPr>
            </a:p>
          </p:txBody>
        </p:sp>
        <p:sp>
          <p:nvSpPr>
            <p:cNvPr id="69871" name="Rectangle 239"/>
            <p:cNvSpPr>
              <a:spLocks noChangeArrowheads="1"/>
            </p:cNvSpPr>
            <p:nvPr/>
          </p:nvSpPr>
          <p:spPr bwMode="auto">
            <a:xfrm>
              <a:off x="2189" y="3883"/>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Ogo</a:t>
              </a:r>
              <a:endParaRPr lang="en-US" sz="2400">
                <a:latin typeface="Times" pitchFamily="18" charset="0"/>
              </a:endParaRPr>
            </a:p>
          </p:txBody>
        </p:sp>
        <p:sp>
          <p:nvSpPr>
            <p:cNvPr id="69872" name="Rectangle 240"/>
            <p:cNvSpPr>
              <a:spLocks noChangeArrowheads="1"/>
            </p:cNvSpPr>
            <p:nvPr/>
          </p:nvSpPr>
          <p:spPr bwMode="auto">
            <a:xfrm>
              <a:off x="2309" y="388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a:t>
              </a:r>
              <a:endParaRPr lang="en-US" sz="2400">
                <a:latin typeface="Times" pitchFamily="18" charset="0"/>
              </a:endParaRPr>
            </a:p>
          </p:txBody>
        </p:sp>
        <p:sp>
          <p:nvSpPr>
            <p:cNvPr id="69873" name="Rectangle 241"/>
            <p:cNvSpPr>
              <a:spLocks noChangeArrowheads="1"/>
            </p:cNvSpPr>
            <p:nvPr/>
          </p:nvSpPr>
          <p:spPr bwMode="auto">
            <a:xfrm>
              <a:off x="2389" y="3883"/>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69874" name="Rectangle 242"/>
            <p:cNvSpPr>
              <a:spLocks noChangeArrowheads="1"/>
            </p:cNvSpPr>
            <p:nvPr/>
          </p:nvSpPr>
          <p:spPr bwMode="auto">
            <a:xfrm>
              <a:off x="2429" y="388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69875" name="Rectangle 243"/>
            <p:cNvSpPr>
              <a:spLocks noChangeArrowheads="1"/>
            </p:cNvSpPr>
            <p:nvPr/>
          </p:nvSpPr>
          <p:spPr bwMode="auto">
            <a:xfrm>
              <a:off x="1589" y="3955"/>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VAD </a:t>
              </a:r>
              <a:endParaRPr lang="en-US" sz="2400">
                <a:latin typeface="Times" pitchFamily="18" charset="0"/>
              </a:endParaRPr>
            </a:p>
          </p:txBody>
        </p:sp>
        <p:sp>
          <p:nvSpPr>
            <p:cNvPr id="69876" name="Rectangle 244"/>
            <p:cNvSpPr>
              <a:spLocks noChangeArrowheads="1"/>
            </p:cNvSpPr>
            <p:nvPr/>
          </p:nvSpPr>
          <p:spPr bwMode="auto">
            <a:xfrm>
              <a:off x="1741" y="3955"/>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2425(Ivin</a:t>
              </a:r>
              <a:endParaRPr lang="en-US" sz="2400">
                <a:latin typeface="Times" pitchFamily="18" charset="0"/>
              </a:endParaRPr>
            </a:p>
          </p:txBody>
        </p:sp>
        <p:sp>
          <p:nvSpPr>
            <p:cNvPr id="69877" name="Rectangle 245"/>
            <p:cNvSpPr>
              <a:spLocks noChangeArrowheads="1"/>
            </p:cNvSpPr>
            <p:nvPr/>
          </p:nvSpPr>
          <p:spPr bwMode="auto">
            <a:xfrm>
              <a:off x="2101" y="3955"/>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do</a:t>
              </a:r>
              <a:endParaRPr lang="en-US" sz="2400">
                <a:latin typeface="Times" pitchFamily="18" charset="0"/>
              </a:endParaRPr>
            </a:p>
          </p:txBody>
        </p:sp>
        <p:sp>
          <p:nvSpPr>
            <p:cNvPr id="69878" name="Rectangle 246"/>
            <p:cNvSpPr>
              <a:spLocks noChangeArrowheads="1"/>
            </p:cNvSpPr>
            <p:nvPr/>
          </p:nvSpPr>
          <p:spPr bwMode="auto">
            <a:xfrm>
              <a:off x="2181" y="3955"/>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69879" name="Rectangle 247"/>
            <p:cNvSpPr>
              <a:spLocks noChangeArrowheads="1"/>
            </p:cNvSpPr>
            <p:nvPr/>
          </p:nvSpPr>
          <p:spPr bwMode="auto">
            <a:xfrm>
              <a:off x="1589" y="4027"/>
              <a:ext cx="15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VAD </a:t>
              </a:r>
              <a:endParaRPr lang="en-US" sz="2400">
                <a:latin typeface="Times" pitchFamily="18" charset="0"/>
              </a:endParaRPr>
            </a:p>
          </p:txBody>
        </p:sp>
        <p:sp>
          <p:nvSpPr>
            <p:cNvPr id="69880" name="Rectangle 248"/>
            <p:cNvSpPr>
              <a:spLocks noChangeArrowheads="1"/>
            </p:cNvSpPr>
            <p:nvPr/>
          </p:nvSpPr>
          <p:spPr bwMode="auto">
            <a:xfrm>
              <a:off x="1741" y="4027"/>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3814(Wole</a:t>
              </a:r>
              <a:endParaRPr lang="en-US" sz="2400">
                <a:latin typeface="Times" pitchFamily="18" charset="0"/>
              </a:endParaRPr>
            </a:p>
          </p:txBody>
        </p:sp>
        <p:sp>
          <p:nvSpPr>
            <p:cNvPr id="69881" name="Rectangle 249"/>
            <p:cNvSpPr>
              <a:spLocks noChangeArrowheads="1"/>
            </p:cNvSpPr>
            <p:nvPr/>
          </p:nvSpPr>
          <p:spPr bwMode="auto">
            <a:xfrm>
              <a:off x="2101" y="402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u</a:t>
              </a:r>
              <a:endParaRPr lang="en-US" sz="2400">
                <a:latin typeface="Times" pitchFamily="18" charset="0"/>
              </a:endParaRPr>
            </a:p>
          </p:txBody>
        </p:sp>
        <p:sp>
          <p:nvSpPr>
            <p:cNvPr id="69882" name="Rectangle 250"/>
            <p:cNvSpPr>
              <a:spLocks noChangeArrowheads="1"/>
            </p:cNvSpPr>
            <p:nvPr/>
          </p:nvSpPr>
          <p:spPr bwMode="auto">
            <a:xfrm>
              <a:off x="2141" y="402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69883" name="Rectangle 251"/>
            <p:cNvSpPr>
              <a:spLocks noChangeArrowheads="1"/>
            </p:cNvSpPr>
            <p:nvPr/>
          </p:nvSpPr>
          <p:spPr bwMode="auto">
            <a:xfrm>
              <a:off x="1589" y="4099"/>
              <a:ext cx="770"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pitchFamily="34" charset="0"/>
                </a:rPr>
                <a:t>Marcusenius ntemenis </a:t>
              </a:r>
              <a:endParaRPr lang="en-US" sz="2400">
                <a:latin typeface="Times" pitchFamily="18" charset="0"/>
              </a:endParaRPr>
            </a:p>
          </p:txBody>
        </p:sp>
        <p:sp>
          <p:nvSpPr>
            <p:cNvPr id="69884" name="Rectangle 252"/>
            <p:cNvSpPr>
              <a:spLocks noChangeArrowheads="1"/>
            </p:cNvSpPr>
            <p:nvPr/>
          </p:nvSpPr>
          <p:spPr bwMode="auto">
            <a:xfrm>
              <a:off x="2357" y="4099"/>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2186(Ivin</a:t>
              </a:r>
              <a:endParaRPr lang="en-US" sz="2400">
                <a:latin typeface="Times" pitchFamily="18" charset="0"/>
              </a:endParaRPr>
            </a:p>
          </p:txBody>
        </p:sp>
        <p:sp>
          <p:nvSpPr>
            <p:cNvPr id="69885" name="Rectangle 253"/>
            <p:cNvSpPr>
              <a:spLocks noChangeArrowheads="1"/>
            </p:cNvSpPr>
            <p:nvPr/>
          </p:nvSpPr>
          <p:spPr bwMode="auto">
            <a:xfrm>
              <a:off x="2717" y="4099"/>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do</a:t>
              </a:r>
              <a:endParaRPr lang="en-US" sz="2400">
                <a:latin typeface="Times" pitchFamily="18" charset="0"/>
              </a:endParaRPr>
            </a:p>
          </p:txBody>
        </p:sp>
        <p:sp>
          <p:nvSpPr>
            <p:cNvPr id="69886" name="Rectangle 254"/>
            <p:cNvSpPr>
              <a:spLocks noChangeArrowheads="1"/>
            </p:cNvSpPr>
            <p:nvPr/>
          </p:nvSpPr>
          <p:spPr bwMode="auto">
            <a:xfrm>
              <a:off x="2797" y="4099"/>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69887" name="Rectangle 255"/>
            <p:cNvSpPr>
              <a:spLocks noChangeArrowheads="1"/>
            </p:cNvSpPr>
            <p:nvPr/>
          </p:nvSpPr>
          <p:spPr bwMode="auto">
            <a:xfrm>
              <a:off x="1589" y="4171"/>
              <a:ext cx="661"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pitchFamily="34" charset="0"/>
                </a:rPr>
                <a:t>Pollimyrus marchei </a:t>
              </a:r>
              <a:endParaRPr lang="en-US" sz="2400">
                <a:latin typeface="Times" pitchFamily="18" charset="0"/>
              </a:endParaRPr>
            </a:p>
          </p:txBody>
        </p:sp>
        <p:sp>
          <p:nvSpPr>
            <p:cNvPr id="69888" name="Rectangle 256"/>
            <p:cNvSpPr>
              <a:spLocks noChangeArrowheads="1"/>
            </p:cNvSpPr>
            <p:nvPr/>
          </p:nvSpPr>
          <p:spPr bwMode="auto">
            <a:xfrm>
              <a:off x="2269" y="4171"/>
              <a:ext cx="27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03-0425</a:t>
              </a:r>
              <a:endParaRPr lang="en-US" sz="2400">
                <a:latin typeface="Times" pitchFamily="18" charset="0"/>
              </a:endParaRPr>
            </a:p>
          </p:txBody>
        </p:sp>
        <p:sp>
          <p:nvSpPr>
            <p:cNvPr id="69889" name="Rectangle 257"/>
            <p:cNvSpPr>
              <a:spLocks noChangeArrowheads="1"/>
            </p:cNvSpPr>
            <p:nvPr/>
          </p:nvSpPr>
          <p:spPr bwMode="auto">
            <a:xfrm>
              <a:off x="2549" y="4171"/>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(Mayu</a:t>
              </a:r>
              <a:endParaRPr lang="en-US" sz="2400">
                <a:latin typeface="Times" pitchFamily="18" charset="0"/>
              </a:endParaRPr>
            </a:p>
          </p:txBody>
        </p:sp>
        <p:sp>
          <p:nvSpPr>
            <p:cNvPr id="69890" name="Rectangle 258"/>
            <p:cNvSpPr>
              <a:spLocks noChangeArrowheads="1"/>
            </p:cNvSpPr>
            <p:nvPr/>
          </p:nvSpPr>
          <p:spPr bwMode="auto">
            <a:xfrm>
              <a:off x="2749" y="4171"/>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mba</a:t>
              </a:r>
              <a:endParaRPr lang="en-US" sz="2400">
                <a:latin typeface="Times" pitchFamily="18" charset="0"/>
              </a:endParaRPr>
            </a:p>
          </p:txBody>
        </p:sp>
        <p:sp>
          <p:nvSpPr>
            <p:cNvPr id="69891" name="Rectangle 259"/>
            <p:cNvSpPr>
              <a:spLocks noChangeArrowheads="1"/>
            </p:cNvSpPr>
            <p:nvPr/>
          </p:nvSpPr>
          <p:spPr bwMode="auto">
            <a:xfrm>
              <a:off x="2869" y="4171"/>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69892" name="Rectangle 260"/>
            <p:cNvSpPr>
              <a:spLocks noChangeArrowheads="1"/>
            </p:cNvSpPr>
            <p:nvPr/>
          </p:nvSpPr>
          <p:spPr bwMode="auto">
            <a:xfrm>
              <a:off x="1125" y="211"/>
              <a:ext cx="10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100</a:t>
              </a:r>
              <a:endParaRPr lang="en-US" sz="2400">
                <a:latin typeface="Times" pitchFamily="18" charset="0"/>
              </a:endParaRPr>
            </a:p>
          </p:txBody>
        </p:sp>
        <p:sp>
          <p:nvSpPr>
            <p:cNvPr id="69893" name="Rectangle 261"/>
            <p:cNvSpPr>
              <a:spLocks noChangeArrowheads="1"/>
            </p:cNvSpPr>
            <p:nvPr/>
          </p:nvSpPr>
          <p:spPr bwMode="auto">
            <a:xfrm>
              <a:off x="1325" y="139"/>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97</a:t>
              </a:r>
              <a:endParaRPr lang="en-US" sz="2400">
                <a:latin typeface="Times" pitchFamily="18" charset="0"/>
              </a:endParaRPr>
            </a:p>
          </p:txBody>
        </p:sp>
        <p:sp>
          <p:nvSpPr>
            <p:cNvPr id="69894" name="Rectangle 262"/>
            <p:cNvSpPr>
              <a:spLocks noChangeArrowheads="1"/>
            </p:cNvSpPr>
            <p:nvPr/>
          </p:nvSpPr>
          <p:spPr bwMode="auto">
            <a:xfrm>
              <a:off x="1325" y="283"/>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65</a:t>
              </a:r>
              <a:endParaRPr lang="en-US" sz="2400">
                <a:latin typeface="Times" pitchFamily="18" charset="0"/>
              </a:endParaRPr>
            </a:p>
          </p:txBody>
        </p:sp>
        <p:sp>
          <p:nvSpPr>
            <p:cNvPr id="69895" name="Rectangle 263"/>
            <p:cNvSpPr>
              <a:spLocks noChangeArrowheads="1"/>
            </p:cNvSpPr>
            <p:nvPr/>
          </p:nvSpPr>
          <p:spPr bwMode="auto">
            <a:xfrm>
              <a:off x="1205" y="531"/>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87</a:t>
              </a:r>
              <a:endParaRPr lang="en-US" sz="2400">
                <a:latin typeface="Times" pitchFamily="18" charset="0"/>
              </a:endParaRPr>
            </a:p>
          </p:txBody>
        </p:sp>
        <p:sp>
          <p:nvSpPr>
            <p:cNvPr id="69896" name="Rectangle 264"/>
            <p:cNvSpPr>
              <a:spLocks noChangeArrowheads="1"/>
            </p:cNvSpPr>
            <p:nvPr/>
          </p:nvSpPr>
          <p:spPr bwMode="auto">
            <a:xfrm>
              <a:off x="1077" y="613"/>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69</a:t>
              </a:r>
              <a:endParaRPr lang="en-US" sz="2400">
                <a:latin typeface="Times" pitchFamily="18" charset="0"/>
              </a:endParaRPr>
            </a:p>
          </p:txBody>
        </p:sp>
        <p:sp>
          <p:nvSpPr>
            <p:cNvPr id="69897" name="Rectangle 265"/>
            <p:cNvSpPr>
              <a:spLocks noChangeArrowheads="1"/>
            </p:cNvSpPr>
            <p:nvPr/>
          </p:nvSpPr>
          <p:spPr bwMode="auto">
            <a:xfrm>
              <a:off x="1245" y="715"/>
              <a:ext cx="10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100</a:t>
              </a:r>
              <a:endParaRPr lang="en-US" sz="2400">
                <a:latin typeface="Times" pitchFamily="18" charset="0"/>
              </a:endParaRPr>
            </a:p>
          </p:txBody>
        </p:sp>
        <p:sp>
          <p:nvSpPr>
            <p:cNvPr id="69898" name="Rectangle 266"/>
            <p:cNvSpPr>
              <a:spLocks noChangeArrowheads="1"/>
            </p:cNvSpPr>
            <p:nvPr/>
          </p:nvSpPr>
          <p:spPr bwMode="auto">
            <a:xfrm>
              <a:off x="1301" y="935"/>
              <a:ext cx="10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100</a:t>
              </a:r>
              <a:endParaRPr lang="en-US" sz="2400">
                <a:latin typeface="Times" pitchFamily="18" charset="0"/>
              </a:endParaRPr>
            </a:p>
          </p:txBody>
        </p:sp>
        <p:sp>
          <p:nvSpPr>
            <p:cNvPr id="69899" name="Rectangle 267"/>
            <p:cNvSpPr>
              <a:spLocks noChangeArrowheads="1"/>
            </p:cNvSpPr>
            <p:nvPr/>
          </p:nvSpPr>
          <p:spPr bwMode="auto">
            <a:xfrm>
              <a:off x="1333" y="1073"/>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92</a:t>
              </a:r>
              <a:endParaRPr lang="en-US" sz="2400">
                <a:latin typeface="Times" pitchFamily="18" charset="0"/>
              </a:endParaRPr>
            </a:p>
          </p:txBody>
        </p:sp>
        <p:sp>
          <p:nvSpPr>
            <p:cNvPr id="69900" name="Rectangle 268"/>
            <p:cNvSpPr>
              <a:spLocks noChangeArrowheads="1"/>
            </p:cNvSpPr>
            <p:nvPr/>
          </p:nvSpPr>
          <p:spPr bwMode="auto">
            <a:xfrm>
              <a:off x="1141" y="1001"/>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95</a:t>
              </a:r>
              <a:endParaRPr lang="en-US" sz="2400">
                <a:latin typeface="Times" pitchFamily="18" charset="0"/>
              </a:endParaRPr>
            </a:p>
          </p:txBody>
        </p:sp>
        <p:sp>
          <p:nvSpPr>
            <p:cNvPr id="69901" name="Rectangle 269"/>
            <p:cNvSpPr>
              <a:spLocks noChangeArrowheads="1"/>
            </p:cNvSpPr>
            <p:nvPr/>
          </p:nvSpPr>
          <p:spPr bwMode="auto">
            <a:xfrm>
              <a:off x="949" y="509"/>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59</a:t>
              </a:r>
              <a:endParaRPr lang="en-US" sz="2400">
                <a:latin typeface="Times" pitchFamily="18" charset="0"/>
              </a:endParaRPr>
            </a:p>
          </p:txBody>
        </p:sp>
        <p:sp>
          <p:nvSpPr>
            <p:cNvPr id="69902" name="Rectangle 270"/>
            <p:cNvSpPr>
              <a:spLocks noChangeArrowheads="1"/>
            </p:cNvSpPr>
            <p:nvPr/>
          </p:nvSpPr>
          <p:spPr bwMode="auto">
            <a:xfrm>
              <a:off x="1333" y="1291"/>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99</a:t>
              </a:r>
              <a:endParaRPr lang="en-US" sz="2400">
                <a:latin typeface="Times" pitchFamily="18" charset="0"/>
              </a:endParaRPr>
            </a:p>
          </p:txBody>
        </p:sp>
        <p:sp>
          <p:nvSpPr>
            <p:cNvPr id="69903" name="Rectangle 271"/>
            <p:cNvSpPr>
              <a:spLocks noChangeArrowheads="1"/>
            </p:cNvSpPr>
            <p:nvPr/>
          </p:nvSpPr>
          <p:spPr bwMode="auto">
            <a:xfrm>
              <a:off x="1261" y="1505"/>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99</a:t>
              </a:r>
              <a:endParaRPr lang="en-US" sz="2400">
                <a:latin typeface="Times" pitchFamily="18" charset="0"/>
              </a:endParaRPr>
            </a:p>
          </p:txBody>
        </p:sp>
        <p:sp>
          <p:nvSpPr>
            <p:cNvPr id="69904" name="Rectangle 272"/>
            <p:cNvSpPr>
              <a:spLocks noChangeArrowheads="1"/>
            </p:cNvSpPr>
            <p:nvPr/>
          </p:nvSpPr>
          <p:spPr bwMode="auto">
            <a:xfrm>
              <a:off x="1261" y="1651"/>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98</a:t>
              </a:r>
              <a:endParaRPr lang="en-US" sz="2400">
                <a:latin typeface="Times" pitchFamily="18" charset="0"/>
              </a:endParaRPr>
            </a:p>
          </p:txBody>
        </p:sp>
        <p:sp>
          <p:nvSpPr>
            <p:cNvPr id="69905" name="Rectangle 273"/>
            <p:cNvSpPr>
              <a:spLocks noChangeArrowheads="1"/>
            </p:cNvSpPr>
            <p:nvPr/>
          </p:nvSpPr>
          <p:spPr bwMode="auto">
            <a:xfrm>
              <a:off x="957" y="1613"/>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87</a:t>
              </a:r>
              <a:endParaRPr lang="en-US" sz="2400">
                <a:latin typeface="Times" pitchFamily="18" charset="0"/>
              </a:endParaRPr>
            </a:p>
          </p:txBody>
        </p:sp>
        <p:sp>
          <p:nvSpPr>
            <p:cNvPr id="69906" name="Rectangle 274"/>
            <p:cNvSpPr>
              <a:spLocks noChangeArrowheads="1"/>
            </p:cNvSpPr>
            <p:nvPr/>
          </p:nvSpPr>
          <p:spPr bwMode="auto">
            <a:xfrm>
              <a:off x="1309" y="1897"/>
              <a:ext cx="10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100</a:t>
              </a:r>
              <a:endParaRPr lang="en-US" sz="2400">
                <a:latin typeface="Times" pitchFamily="18" charset="0"/>
              </a:endParaRPr>
            </a:p>
          </p:txBody>
        </p:sp>
        <p:sp>
          <p:nvSpPr>
            <p:cNvPr id="69907" name="Rectangle 275"/>
            <p:cNvSpPr>
              <a:spLocks noChangeArrowheads="1"/>
            </p:cNvSpPr>
            <p:nvPr/>
          </p:nvSpPr>
          <p:spPr bwMode="auto">
            <a:xfrm>
              <a:off x="1325" y="2083"/>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84</a:t>
              </a:r>
              <a:endParaRPr lang="en-US" sz="2400">
                <a:latin typeface="Times" pitchFamily="18" charset="0"/>
              </a:endParaRPr>
            </a:p>
          </p:txBody>
        </p:sp>
        <p:sp>
          <p:nvSpPr>
            <p:cNvPr id="69908" name="Rectangle 276"/>
            <p:cNvSpPr>
              <a:spLocks noChangeArrowheads="1"/>
            </p:cNvSpPr>
            <p:nvPr/>
          </p:nvSpPr>
          <p:spPr bwMode="auto">
            <a:xfrm>
              <a:off x="1141" y="1987"/>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95</a:t>
              </a:r>
              <a:endParaRPr lang="en-US" sz="2400">
                <a:latin typeface="Times" pitchFamily="18" charset="0"/>
              </a:endParaRPr>
            </a:p>
          </p:txBody>
        </p:sp>
        <p:sp>
          <p:nvSpPr>
            <p:cNvPr id="69909" name="Rectangle 277"/>
            <p:cNvSpPr>
              <a:spLocks noChangeArrowheads="1"/>
            </p:cNvSpPr>
            <p:nvPr/>
          </p:nvSpPr>
          <p:spPr bwMode="auto">
            <a:xfrm>
              <a:off x="1333" y="2445"/>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64</a:t>
              </a:r>
              <a:endParaRPr lang="en-US" sz="2400">
                <a:latin typeface="Times" pitchFamily="18" charset="0"/>
              </a:endParaRPr>
            </a:p>
          </p:txBody>
        </p:sp>
        <p:sp>
          <p:nvSpPr>
            <p:cNvPr id="69910" name="Rectangle 278"/>
            <p:cNvSpPr>
              <a:spLocks noChangeArrowheads="1"/>
            </p:cNvSpPr>
            <p:nvPr/>
          </p:nvSpPr>
          <p:spPr bwMode="auto">
            <a:xfrm>
              <a:off x="1197" y="2491"/>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77</a:t>
              </a:r>
              <a:endParaRPr lang="en-US" sz="2400">
                <a:latin typeface="Times" pitchFamily="18" charset="0"/>
              </a:endParaRPr>
            </a:p>
          </p:txBody>
        </p:sp>
        <p:sp>
          <p:nvSpPr>
            <p:cNvPr id="69911" name="Rectangle 279"/>
            <p:cNvSpPr>
              <a:spLocks noChangeArrowheads="1"/>
            </p:cNvSpPr>
            <p:nvPr/>
          </p:nvSpPr>
          <p:spPr bwMode="auto">
            <a:xfrm>
              <a:off x="1077" y="2557"/>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94</a:t>
              </a:r>
              <a:endParaRPr lang="en-US" sz="2400">
                <a:latin typeface="Times" pitchFamily="18" charset="0"/>
              </a:endParaRPr>
            </a:p>
          </p:txBody>
        </p:sp>
        <p:sp>
          <p:nvSpPr>
            <p:cNvPr id="69912" name="Rectangle 280"/>
            <p:cNvSpPr>
              <a:spLocks noChangeArrowheads="1"/>
            </p:cNvSpPr>
            <p:nvPr/>
          </p:nvSpPr>
          <p:spPr bwMode="auto">
            <a:xfrm>
              <a:off x="1141" y="2807"/>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94</a:t>
              </a:r>
              <a:endParaRPr lang="en-US" sz="2400">
                <a:latin typeface="Times" pitchFamily="18" charset="0"/>
              </a:endParaRPr>
            </a:p>
          </p:txBody>
        </p:sp>
        <p:sp>
          <p:nvSpPr>
            <p:cNvPr id="69913" name="Rectangle 281"/>
            <p:cNvSpPr>
              <a:spLocks noChangeArrowheads="1"/>
            </p:cNvSpPr>
            <p:nvPr/>
          </p:nvSpPr>
          <p:spPr bwMode="auto">
            <a:xfrm>
              <a:off x="1333" y="2943"/>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71</a:t>
              </a:r>
              <a:endParaRPr lang="en-US" sz="2400">
                <a:latin typeface="Times" pitchFamily="18" charset="0"/>
              </a:endParaRPr>
            </a:p>
          </p:txBody>
        </p:sp>
        <p:sp>
          <p:nvSpPr>
            <p:cNvPr id="69914" name="Rectangle 282"/>
            <p:cNvSpPr>
              <a:spLocks noChangeArrowheads="1"/>
            </p:cNvSpPr>
            <p:nvPr/>
          </p:nvSpPr>
          <p:spPr bwMode="auto">
            <a:xfrm>
              <a:off x="1221" y="3377"/>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87</a:t>
              </a:r>
              <a:endParaRPr lang="en-US" sz="2400">
                <a:latin typeface="Times" pitchFamily="18" charset="0"/>
              </a:endParaRPr>
            </a:p>
          </p:txBody>
        </p:sp>
        <p:sp>
          <p:nvSpPr>
            <p:cNvPr id="69915" name="Rectangle 283"/>
            <p:cNvSpPr>
              <a:spLocks noChangeArrowheads="1"/>
            </p:cNvSpPr>
            <p:nvPr/>
          </p:nvSpPr>
          <p:spPr bwMode="auto">
            <a:xfrm>
              <a:off x="957" y="2733"/>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89</a:t>
              </a:r>
              <a:endParaRPr lang="en-US" sz="2400">
                <a:latin typeface="Times" pitchFamily="18" charset="0"/>
              </a:endParaRPr>
            </a:p>
          </p:txBody>
        </p:sp>
        <p:sp>
          <p:nvSpPr>
            <p:cNvPr id="69916" name="Rectangle 284"/>
            <p:cNvSpPr>
              <a:spLocks noChangeArrowheads="1"/>
            </p:cNvSpPr>
            <p:nvPr/>
          </p:nvSpPr>
          <p:spPr bwMode="auto">
            <a:xfrm>
              <a:off x="829" y="1617"/>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81</a:t>
              </a:r>
              <a:endParaRPr lang="en-US" sz="2400">
                <a:latin typeface="Times" pitchFamily="18" charset="0"/>
              </a:endParaRPr>
            </a:p>
          </p:txBody>
        </p:sp>
        <p:sp>
          <p:nvSpPr>
            <p:cNvPr id="69917" name="Rectangle 285"/>
            <p:cNvSpPr>
              <a:spLocks noChangeArrowheads="1"/>
            </p:cNvSpPr>
            <p:nvPr/>
          </p:nvSpPr>
          <p:spPr bwMode="auto">
            <a:xfrm>
              <a:off x="677" y="2587"/>
              <a:ext cx="10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100</a:t>
              </a:r>
              <a:endParaRPr lang="en-US" sz="2400">
                <a:latin typeface="Times" pitchFamily="18" charset="0"/>
              </a:endParaRPr>
            </a:p>
          </p:txBody>
        </p:sp>
        <p:sp>
          <p:nvSpPr>
            <p:cNvPr id="69918" name="Rectangle 286"/>
            <p:cNvSpPr>
              <a:spLocks noChangeArrowheads="1"/>
            </p:cNvSpPr>
            <p:nvPr/>
          </p:nvSpPr>
          <p:spPr bwMode="auto">
            <a:xfrm>
              <a:off x="581" y="3101"/>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66</a:t>
              </a:r>
              <a:endParaRPr lang="en-US" sz="2400">
                <a:latin typeface="Times" pitchFamily="18" charset="0"/>
              </a:endParaRPr>
            </a:p>
          </p:txBody>
        </p:sp>
        <p:sp>
          <p:nvSpPr>
            <p:cNvPr id="69919" name="Rectangle 287"/>
            <p:cNvSpPr>
              <a:spLocks noChangeArrowheads="1"/>
            </p:cNvSpPr>
            <p:nvPr/>
          </p:nvSpPr>
          <p:spPr bwMode="auto">
            <a:xfrm>
              <a:off x="837" y="3865"/>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86</a:t>
              </a:r>
              <a:endParaRPr lang="en-US" sz="2400">
                <a:latin typeface="Times" pitchFamily="18" charset="0"/>
              </a:endParaRPr>
            </a:p>
          </p:txBody>
        </p:sp>
        <p:sp>
          <p:nvSpPr>
            <p:cNvPr id="69920" name="Freeform 288"/>
            <p:cNvSpPr>
              <a:spLocks/>
            </p:cNvSpPr>
            <p:nvPr/>
          </p:nvSpPr>
          <p:spPr bwMode="auto">
            <a:xfrm>
              <a:off x="1425" y="175"/>
              <a:ext cx="120" cy="40"/>
            </a:xfrm>
            <a:custGeom>
              <a:avLst/>
              <a:gdLst>
                <a:gd name="T0" fmla="*/ 0 w 120"/>
                <a:gd name="T1" fmla="*/ 40 h 40"/>
                <a:gd name="T2" fmla="*/ 0 w 120"/>
                <a:gd name="T3" fmla="*/ 0 h 40"/>
                <a:gd name="T4" fmla="*/ 120 w 120"/>
                <a:gd name="T5" fmla="*/ 0 h 40"/>
                <a:gd name="T6" fmla="*/ 0 60000 65536"/>
                <a:gd name="T7" fmla="*/ 0 60000 65536"/>
                <a:gd name="T8" fmla="*/ 0 60000 65536"/>
                <a:gd name="T9" fmla="*/ 0 w 120"/>
                <a:gd name="T10" fmla="*/ 0 h 40"/>
                <a:gd name="T11" fmla="*/ 120 w 120"/>
                <a:gd name="T12" fmla="*/ 40 h 40"/>
              </a:gdLst>
              <a:ahLst/>
              <a:cxnLst>
                <a:cxn ang="T6">
                  <a:pos x="T0" y="T1"/>
                </a:cxn>
                <a:cxn ang="T7">
                  <a:pos x="T2" y="T3"/>
                </a:cxn>
                <a:cxn ang="T8">
                  <a:pos x="T4" y="T5"/>
                </a:cxn>
              </a:cxnLst>
              <a:rect l="T9" t="T10" r="T11" b="T12"/>
              <a:pathLst>
                <a:path w="120" h="40">
                  <a:moveTo>
                    <a:pt x="0" y="40"/>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69921" name="Freeform 289"/>
            <p:cNvSpPr>
              <a:spLocks/>
            </p:cNvSpPr>
            <p:nvPr/>
          </p:nvSpPr>
          <p:spPr bwMode="auto">
            <a:xfrm>
              <a:off x="1425" y="215"/>
              <a:ext cx="120" cy="32"/>
            </a:xfrm>
            <a:custGeom>
              <a:avLst/>
              <a:gdLst>
                <a:gd name="T0" fmla="*/ 0 w 120"/>
                <a:gd name="T1" fmla="*/ 0 h 32"/>
                <a:gd name="T2" fmla="*/ 0 w 120"/>
                <a:gd name="T3" fmla="*/ 32 h 32"/>
                <a:gd name="T4" fmla="*/ 120 w 120"/>
                <a:gd name="T5" fmla="*/ 32 h 32"/>
                <a:gd name="T6" fmla="*/ 0 60000 65536"/>
                <a:gd name="T7" fmla="*/ 0 60000 65536"/>
                <a:gd name="T8" fmla="*/ 0 60000 65536"/>
                <a:gd name="T9" fmla="*/ 0 w 120"/>
                <a:gd name="T10" fmla="*/ 0 h 32"/>
                <a:gd name="T11" fmla="*/ 120 w 120"/>
                <a:gd name="T12" fmla="*/ 32 h 32"/>
              </a:gdLst>
              <a:ahLst/>
              <a:cxnLst>
                <a:cxn ang="T6">
                  <a:pos x="T0" y="T1"/>
                </a:cxn>
                <a:cxn ang="T7">
                  <a:pos x="T2" y="T3"/>
                </a:cxn>
                <a:cxn ang="T8">
                  <a:pos x="T4" y="T5"/>
                </a:cxn>
              </a:cxnLst>
              <a:rect l="T9" t="T10" r="T11" b="T12"/>
              <a:pathLst>
                <a:path w="120" h="32">
                  <a:moveTo>
                    <a:pt x="0" y="0"/>
                  </a:moveTo>
                  <a:lnTo>
                    <a:pt x="0" y="32"/>
                  </a:lnTo>
                  <a:lnTo>
                    <a:pt x="120" y="32"/>
                  </a:lnTo>
                </a:path>
              </a:pathLst>
            </a:custGeom>
            <a:noFill/>
            <a:ln w="12700">
              <a:solidFill>
                <a:srgbClr val="FFFFFF"/>
              </a:solidFill>
              <a:prstDash val="solid"/>
              <a:round/>
              <a:headEnd/>
              <a:tailEnd/>
            </a:ln>
          </p:spPr>
          <p:txBody>
            <a:bodyPr/>
            <a:lstStyle/>
            <a:p>
              <a:endParaRPr lang="en-US"/>
            </a:p>
          </p:txBody>
        </p:sp>
        <p:sp>
          <p:nvSpPr>
            <p:cNvPr id="69922" name="Freeform 290"/>
            <p:cNvSpPr>
              <a:spLocks/>
            </p:cNvSpPr>
            <p:nvPr/>
          </p:nvSpPr>
          <p:spPr bwMode="auto">
            <a:xfrm>
              <a:off x="1425" y="319"/>
              <a:ext cx="120" cy="40"/>
            </a:xfrm>
            <a:custGeom>
              <a:avLst/>
              <a:gdLst>
                <a:gd name="T0" fmla="*/ 0 w 120"/>
                <a:gd name="T1" fmla="*/ 40 h 40"/>
                <a:gd name="T2" fmla="*/ 0 w 120"/>
                <a:gd name="T3" fmla="*/ 0 h 40"/>
                <a:gd name="T4" fmla="*/ 120 w 120"/>
                <a:gd name="T5" fmla="*/ 0 h 40"/>
                <a:gd name="T6" fmla="*/ 0 60000 65536"/>
                <a:gd name="T7" fmla="*/ 0 60000 65536"/>
                <a:gd name="T8" fmla="*/ 0 60000 65536"/>
                <a:gd name="T9" fmla="*/ 0 w 120"/>
                <a:gd name="T10" fmla="*/ 0 h 40"/>
                <a:gd name="T11" fmla="*/ 120 w 120"/>
                <a:gd name="T12" fmla="*/ 40 h 40"/>
              </a:gdLst>
              <a:ahLst/>
              <a:cxnLst>
                <a:cxn ang="T6">
                  <a:pos x="T0" y="T1"/>
                </a:cxn>
                <a:cxn ang="T7">
                  <a:pos x="T2" y="T3"/>
                </a:cxn>
                <a:cxn ang="T8">
                  <a:pos x="T4" y="T5"/>
                </a:cxn>
              </a:cxnLst>
              <a:rect l="T9" t="T10" r="T11" b="T12"/>
              <a:pathLst>
                <a:path w="120" h="40">
                  <a:moveTo>
                    <a:pt x="0" y="40"/>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69923" name="Freeform 291"/>
            <p:cNvSpPr>
              <a:spLocks/>
            </p:cNvSpPr>
            <p:nvPr/>
          </p:nvSpPr>
          <p:spPr bwMode="auto">
            <a:xfrm>
              <a:off x="1425" y="359"/>
              <a:ext cx="120" cy="32"/>
            </a:xfrm>
            <a:custGeom>
              <a:avLst/>
              <a:gdLst>
                <a:gd name="T0" fmla="*/ 0 w 120"/>
                <a:gd name="T1" fmla="*/ 0 h 32"/>
                <a:gd name="T2" fmla="*/ 0 w 120"/>
                <a:gd name="T3" fmla="*/ 32 h 32"/>
                <a:gd name="T4" fmla="*/ 120 w 120"/>
                <a:gd name="T5" fmla="*/ 32 h 32"/>
                <a:gd name="T6" fmla="*/ 0 60000 65536"/>
                <a:gd name="T7" fmla="*/ 0 60000 65536"/>
                <a:gd name="T8" fmla="*/ 0 60000 65536"/>
                <a:gd name="T9" fmla="*/ 0 w 120"/>
                <a:gd name="T10" fmla="*/ 0 h 32"/>
                <a:gd name="T11" fmla="*/ 120 w 120"/>
                <a:gd name="T12" fmla="*/ 32 h 32"/>
              </a:gdLst>
              <a:ahLst/>
              <a:cxnLst>
                <a:cxn ang="T6">
                  <a:pos x="T0" y="T1"/>
                </a:cxn>
                <a:cxn ang="T7">
                  <a:pos x="T2" y="T3"/>
                </a:cxn>
                <a:cxn ang="T8">
                  <a:pos x="T4" y="T5"/>
                </a:cxn>
              </a:cxnLst>
              <a:rect l="T9" t="T10" r="T11" b="T12"/>
              <a:pathLst>
                <a:path w="120" h="32">
                  <a:moveTo>
                    <a:pt x="0" y="0"/>
                  </a:moveTo>
                  <a:lnTo>
                    <a:pt x="0" y="32"/>
                  </a:lnTo>
                  <a:lnTo>
                    <a:pt x="120" y="32"/>
                  </a:lnTo>
                </a:path>
              </a:pathLst>
            </a:custGeom>
            <a:noFill/>
            <a:ln w="12700">
              <a:solidFill>
                <a:srgbClr val="FFFFFF"/>
              </a:solidFill>
              <a:prstDash val="solid"/>
              <a:round/>
              <a:headEnd/>
              <a:tailEnd/>
            </a:ln>
          </p:spPr>
          <p:txBody>
            <a:bodyPr/>
            <a:lstStyle/>
            <a:p>
              <a:endParaRPr lang="en-US"/>
            </a:p>
          </p:txBody>
        </p:sp>
        <p:sp>
          <p:nvSpPr>
            <p:cNvPr id="69924" name="Freeform 292"/>
            <p:cNvSpPr>
              <a:spLocks/>
            </p:cNvSpPr>
            <p:nvPr/>
          </p:nvSpPr>
          <p:spPr bwMode="auto">
            <a:xfrm>
              <a:off x="1297" y="215"/>
              <a:ext cx="128" cy="72"/>
            </a:xfrm>
            <a:custGeom>
              <a:avLst/>
              <a:gdLst>
                <a:gd name="T0" fmla="*/ 0 w 128"/>
                <a:gd name="T1" fmla="*/ 72 h 72"/>
                <a:gd name="T2" fmla="*/ 0 w 128"/>
                <a:gd name="T3" fmla="*/ 0 h 72"/>
                <a:gd name="T4" fmla="*/ 128 w 128"/>
                <a:gd name="T5" fmla="*/ 0 h 72"/>
                <a:gd name="T6" fmla="*/ 0 60000 65536"/>
                <a:gd name="T7" fmla="*/ 0 60000 65536"/>
                <a:gd name="T8" fmla="*/ 0 60000 65536"/>
                <a:gd name="T9" fmla="*/ 0 w 128"/>
                <a:gd name="T10" fmla="*/ 0 h 72"/>
                <a:gd name="T11" fmla="*/ 128 w 128"/>
                <a:gd name="T12" fmla="*/ 72 h 72"/>
              </a:gdLst>
              <a:ahLst/>
              <a:cxnLst>
                <a:cxn ang="T6">
                  <a:pos x="T0" y="T1"/>
                </a:cxn>
                <a:cxn ang="T7">
                  <a:pos x="T2" y="T3"/>
                </a:cxn>
                <a:cxn ang="T8">
                  <a:pos x="T4" y="T5"/>
                </a:cxn>
              </a:cxnLst>
              <a:rect l="T9" t="T10" r="T11" b="T12"/>
              <a:pathLst>
                <a:path w="128" h="72">
                  <a:moveTo>
                    <a:pt x="0" y="72"/>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69925" name="Freeform 293"/>
            <p:cNvSpPr>
              <a:spLocks/>
            </p:cNvSpPr>
            <p:nvPr/>
          </p:nvSpPr>
          <p:spPr bwMode="auto">
            <a:xfrm>
              <a:off x="1297" y="287"/>
              <a:ext cx="128" cy="72"/>
            </a:xfrm>
            <a:custGeom>
              <a:avLst/>
              <a:gdLst>
                <a:gd name="T0" fmla="*/ 0 w 128"/>
                <a:gd name="T1" fmla="*/ 0 h 72"/>
                <a:gd name="T2" fmla="*/ 0 w 128"/>
                <a:gd name="T3" fmla="*/ 72 h 72"/>
                <a:gd name="T4" fmla="*/ 128 w 128"/>
                <a:gd name="T5" fmla="*/ 72 h 72"/>
                <a:gd name="T6" fmla="*/ 0 60000 65536"/>
                <a:gd name="T7" fmla="*/ 0 60000 65536"/>
                <a:gd name="T8" fmla="*/ 0 60000 65536"/>
                <a:gd name="T9" fmla="*/ 0 w 128"/>
                <a:gd name="T10" fmla="*/ 0 h 72"/>
                <a:gd name="T11" fmla="*/ 128 w 128"/>
                <a:gd name="T12" fmla="*/ 72 h 72"/>
              </a:gdLst>
              <a:ahLst/>
              <a:cxnLst>
                <a:cxn ang="T6">
                  <a:pos x="T0" y="T1"/>
                </a:cxn>
                <a:cxn ang="T7">
                  <a:pos x="T2" y="T3"/>
                </a:cxn>
                <a:cxn ang="T8">
                  <a:pos x="T4" y="T5"/>
                </a:cxn>
              </a:cxnLst>
              <a:rect l="T9" t="T10" r="T11" b="T12"/>
              <a:pathLst>
                <a:path w="128" h="72">
                  <a:moveTo>
                    <a:pt x="0" y="0"/>
                  </a:moveTo>
                  <a:lnTo>
                    <a:pt x="0" y="72"/>
                  </a:lnTo>
                  <a:lnTo>
                    <a:pt x="128" y="72"/>
                  </a:lnTo>
                </a:path>
              </a:pathLst>
            </a:custGeom>
            <a:noFill/>
            <a:ln w="12700">
              <a:solidFill>
                <a:srgbClr val="FFFFFF"/>
              </a:solidFill>
              <a:prstDash val="solid"/>
              <a:round/>
              <a:headEnd/>
              <a:tailEnd/>
            </a:ln>
          </p:spPr>
          <p:txBody>
            <a:bodyPr/>
            <a:lstStyle/>
            <a:p>
              <a:endParaRPr lang="en-US"/>
            </a:p>
          </p:txBody>
        </p:sp>
        <p:sp>
          <p:nvSpPr>
            <p:cNvPr id="69926" name="Line 294"/>
            <p:cNvSpPr>
              <a:spLocks noChangeShapeType="1"/>
            </p:cNvSpPr>
            <p:nvPr/>
          </p:nvSpPr>
          <p:spPr bwMode="auto">
            <a:xfrm>
              <a:off x="1425" y="535"/>
              <a:ext cx="120" cy="1"/>
            </a:xfrm>
            <a:prstGeom prst="line">
              <a:avLst/>
            </a:prstGeom>
            <a:noFill/>
            <a:ln w="12700">
              <a:solidFill>
                <a:srgbClr val="FFFFFF"/>
              </a:solidFill>
              <a:round/>
              <a:headEnd/>
              <a:tailEnd/>
            </a:ln>
          </p:spPr>
          <p:txBody>
            <a:bodyPr/>
            <a:lstStyle/>
            <a:p>
              <a:endParaRPr lang="en-US"/>
            </a:p>
          </p:txBody>
        </p:sp>
        <p:sp>
          <p:nvSpPr>
            <p:cNvPr id="69927" name="Freeform 295"/>
            <p:cNvSpPr>
              <a:spLocks/>
            </p:cNvSpPr>
            <p:nvPr/>
          </p:nvSpPr>
          <p:spPr bwMode="auto">
            <a:xfrm>
              <a:off x="1425" y="535"/>
              <a:ext cx="120" cy="72"/>
            </a:xfrm>
            <a:custGeom>
              <a:avLst/>
              <a:gdLst>
                <a:gd name="T0" fmla="*/ 0 w 120"/>
                <a:gd name="T1" fmla="*/ 0 h 72"/>
                <a:gd name="T2" fmla="*/ 0 w 120"/>
                <a:gd name="T3" fmla="*/ 72 h 72"/>
                <a:gd name="T4" fmla="*/ 120 w 120"/>
                <a:gd name="T5" fmla="*/ 72 h 72"/>
                <a:gd name="T6" fmla="*/ 0 60000 65536"/>
                <a:gd name="T7" fmla="*/ 0 60000 65536"/>
                <a:gd name="T8" fmla="*/ 0 60000 65536"/>
                <a:gd name="T9" fmla="*/ 0 w 120"/>
                <a:gd name="T10" fmla="*/ 0 h 72"/>
                <a:gd name="T11" fmla="*/ 120 w 120"/>
                <a:gd name="T12" fmla="*/ 72 h 72"/>
              </a:gdLst>
              <a:ahLst/>
              <a:cxnLst>
                <a:cxn ang="T6">
                  <a:pos x="T0" y="T1"/>
                </a:cxn>
                <a:cxn ang="T7">
                  <a:pos x="T2" y="T3"/>
                </a:cxn>
                <a:cxn ang="T8">
                  <a:pos x="T4" y="T5"/>
                </a:cxn>
              </a:cxnLst>
              <a:rect l="T9" t="T10" r="T11" b="T12"/>
              <a:pathLst>
                <a:path w="120" h="72">
                  <a:moveTo>
                    <a:pt x="0" y="0"/>
                  </a:moveTo>
                  <a:lnTo>
                    <a:pt x="0" y="72"/>
                  </a:lnTo>
                  <a:lnTo>
                    <a:pt x="120" y="72"/>
                  </a:lnTo>
                </a:path>
              </a:pathLst>
            </a:custGeom>
            <a:noFill/>
            <a:ln w="12700">
              <a:solidFill>
                <a:srgbClr val="FF0080"/>
              </a:solidFill>
              <a:prstDash val="solid"/>
              <a:round/>
              <a:headEnd/>
              <a:tailEnd/>
            </a:ln>
          </p:spPr>
          <p:txBody>
            <a:bodyPr/>
            <a:lstStyle/>
            <a:p>
              <a:endParaRPr lang="en-US"/>
            </a:p>
          </p:txBody>
        </p:sp>
        <p:sp>
          <p:nvSpPr>
            <p:cNvPr id="69928" name="Freeform 296"/>
            <p:cNvSpPr>
              <a:spLocks/>
            </p:cNvSpPr>
            <p:nvPr/>
          </p:nvSpPr>
          <p:spPr bwMode="auto">
            <a:xfrm>
              <a:off x="1425" y="463"/>
              <a:ext cx="120" cy="72"/>
            </a:xfrm>
            <a:custGeom>
              <a:avLst/>
              <a:gdLst>
                <a:gd name="T0" fmla="*/ 0 w 120"/>
                <a:gd name="T1" fmla="*/ 72 h 72"/>
                <a:gd name="T2" fmla="*/ 0 w 120"/>
                <a:gd name="T3" fmla="*/ 0 h 72"/>
                <a:gd name="T4" fmla="*/ 120 w 120"/>
                <a:gd name="T5" fmla="*/ 0 h 72"/>
                <a:gd name="T6" fmla="*/ 0 60000 65536"/>
                <a:gd name="T7" fmla="*/ 0 60000 65536"/>
                <a:gd name="T8" fmla="*/ 0 60000 65536"/>
                <a:gd name="T9" fmla="*/ 0 w 120"/>
                <a:gd name="T10" fmla="*/ 0 h 72"/>
                <a:gd name="T11" fmla="*/ 120 w 120"/>
                <a:gd name="T12" fmla="*/ 72 h 72"/>
              </a:gdLst>
              <a:ahLst/>
              <a:cxnLst>
                <a:cxn ang="T6">
                  <a:pos x="T0" y="T1"/>
                </a:cxn>
                <a:cxn ang="T7">
                  <a:pos x="T2" y="T3"/>
                </a:cxn>
                <a:cxn ang="T8">
                  <a:pos x="T4" y="T5"/>
                </a:cxn>
              </a:cxnLst>
              <a:rect l="T9" t="T10" r="T11" b="T12"/>
              <a:pathLst>
                <a:path w="120" h="72">
                  <a:moveTo>
                    <a:pt x="0" y="72"/>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69929" name="Freeform 297"/>
            <p:cNvSpPr>
              <a:spLocks/>
            </p:cNvSpPr>
            <p:nvPr/>
          </p:nvSpPr>
          <p:spPr bwMode="auto">
            <a:xfrm>
              <a:off x="1297" y="535"/>
              <a:ext cx="128" cy="72"/>
            </a:xfrm>
            <a:custGeom>
              <a:avLst/>
              <a:gdLst>
                <a:gd name="T0" fmla="*/ 0 w 128"/>
                <a:gd name="T1" fmla="*/ 72 h 72"/>
                <a:gd name="T2" fmla="*/ 0 w 128"/>
                <a:gd name="T3" fmla="*/ 0 h 72"/>
                <a:gd name="T4" fmla="*/ 128 w 128"/>
                <a:gd name="T5" fmla="*/ 0 h 72"/>
                <a:gd name="T6" fmla="*/ 0 60000 65536"/>
                <a:gd name="T7" fmla="*/ 0 60000 65536"/>
                <a:gd name="T8" fmla="*/ 0 60000 65536"/>
                <a:gd name="T9" fmla="*/ 0 w 128"/>
                <a:gd name="T10" fmla="*/ 0 h 72"/>
                <a:gd name="T11" fmla="*/ 128 w 128"/>
                <a:gd name="T12" fmla="*/ 72 h 72"/>
              </a:gdLst>
              <a:ahLst/>
              <a:cxnLst>
                <a:cxn ang="T6">
                  <a:pos x="T0" y="T1"/>
                </a:cxn>
                <a:cxn ang="T7">
                  <a:pos x="T2" y="T3"/>
                </a:cxn>
                <a:cxn ang="T8">
                  <a:pos x="T4" y="T5"/>
                </a:cxn>
              </a:cxnLst>
              <a:rect l="T9" t="T10" r="T11" b="T12"/>
              <a:pathLst>
                <a:path w="128" h="72">
                  <a:moveTo>
                    <a:pt x="0" y="72"/>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69930" name="Freeform 298"/>
            <p:cNvSpPr>
              <a:spLocks/>
            </p:cNvSpPr>
            <p:nvPr/>
          </p:nvSpPr>
          <p:spPr bwMode="auto">
            <a:xfrm>
              <a:off x="1297" y="607"/>
              <a:ext cx="248" cy="72"/>
            </a:xfrm>
            <a:custGeom>
              <a:avLst/>
              <a:gdLst>
                <a:gd name="T0" fmla="*/ 0 w 248"/>
                <a:gd name="T1" fmla="*/ 0 h 72"/>
                <a:gd name="T2" fmla="*/ 0 w 248"/>
                <a:gd name="T3" fmla="*/ 72 h 72"/>
                <a:gd name="T4" fmla="*/ 248 w 248"/>
                <a:gd name="T5" fmla="*/ 72 h 72"/>
                <a:gd name="T6" fmla="*/ 0 60000 65536"/>
                <a:gd name="T7" fmla="*/ 0 60000 65536"/>
                <a:gd name="T8" fmla="*/ 0 60000 65536"/>
                <a:gd name="T9" fmla="*/ 0 w 248"/>
                <a:gd name="T10" fmla="*/ 0 h 72"/>
                <a:gd name="T11" fmla="*/ 248 w 248"/>
                <a:gd name="T12" fmla="*/ 72 h 72"/>
              </a:gdLst>
              <a:ahLst/>
              <a:cxnLst>
                <a:cxn ang="T6">
                  <a:pos x="T0" y="T1"/>
                </a:cxn>
                <a:cxn ang="T7">
                  <a:pos x="T2" y="T3"/>
                </a:cxn>
                <a:cxn ang="T8">
                  <a:pos x="T4" y="T5"/>
                </a:cxn>
              </a:cxnLst>
              <a:rect l="T9" t="T10" r="T11" b="T12"/>
              <a:pathLst>
                <a:path w="248" h="72">
                  <a:moveTo>
                    <a:pt x="0" y="0"/>
                  </a:moveTo>
                  <a:lnTo>
                    <a:pt x="0" y="72"/>
                  </a:lnTo>
                  <a:lnTo>
                    <a:pt x="248" y="72"/>
                  </a:lnTo>
                </a:path>
              </a:pathLst>
            </a:custGeom>
            <a:noFill/>
            <a:ln w="12700">
              <a:solidFill>
                <a:srgbClr val="FFFFFF"/>
              </a:solidFill>
              <a:prstDash val="solid"/>
              <a:round/>
              <a:headEnd/>
              <a:tailEnd/>
            </a:ln>
          </p:spPr>
          <p:txBody>
            <a:bodyPr/>
            <a:lstStyle/>
            <a:p>
              <a:endParaRPr lang="en-US"/>
            </a:p>
          </p:txBody>
        </p:sp>
        <p:sp>
          <p:nvSpPr>
            <p:cNvPr id="69931" name="Freeform 299"/>
            <p:cNvSpPr>
              <a:spLocks/>
            </p:cNvSpPr>
            <p:nvPr/>
          </p:nvSpPr>
          <p:spPr bwMode="auto">
            <a:xfrm>
              <a:off x="1425" y="751"/>
              <a:ext cx="120" cy="40"/>
            </a:xfrm>
            <a:custGeom>
              <a:avLst/>
              <a:gdLst>
                <a:gd name="T0" fmla="*/ 0 w 120"/>
                <a:gd name="T1" fmla="*/ 40 h 40"/>
                <a:gd name="T2" fmla="*/ 0 w 120"/>
                <a:gd name="T3" fmla="*/ 0 h 40"/>
                <a:gd name="T4" fmla="*/ 120 w 120"/>
                <a:gd name="T5" fmla="*/ 0 h 40"/>
                <a:gd name="T6" fmla="*/ 0 60000 65536"/>
                <a:gd name="T7" fmla="*/ 0 60000 65536"/>
                <a:gd name="T8" fmla="*/ 0 60000 65536"/>
                <a:gd name="T9" fmla="*/ 0 w 120"/>
                <a:gd name="T10" fmla="*/ 0 h 40"/>
                <a:gd name="T11" fmla="*/ 120 w 120"/>
                <a:gd name="T12" fmla="*/ 40 h 40"/>
              </a:gdLst>
              <a:ahLst/>
              <a:cxnLst>
                <a:cxn ang="T6">
                  <a:pos x="T0" y="T1"/>
                </a:cxn>
                <a:cxn ang="T7">
                  <a:pos x="T2" y="T3"/>
                </a:cxn>
                <a:cxn ang="T8">
                  <a:pos x="T4" y="T5"/>
                </a:cxn>
              </a:cxnLst>
              <a:rect l="T9" t="T10" r="T11" b="T12"/>
              <a:pathLst>
                <a:path w="120" h="40">
                  <a:moveTo>
                    <a:pt x="0" y="40"/>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69932" name="Freeform 300"/>
            <p:cNvSpPr>
              <a:spLocks/>
            </p:cNvSpPr>
            <p:nvPr/>
          </p:nvSpPr>
          <p:spPr bwMode="auto">
            <a:xfrm>
              <a:off x="1425" y="791"/>
              <a:ext cx="120" cy="32"/>
            </a:xfrm>
            <a:custGeom>
              <a:avLst/>
              <a:gdLst>
                <a:gd name="T0" fmla="*/ 0 w 120"/>
                <a:gd name="T1" fmla="*/ 0 h 32"/>
                <a:gd name="T2" fmla="*/ 0 w 120"/>
                <a:gd name="T3" fmla="*/ 32 h 32"/>
                <a:gd name="T4" fmla="*/ 120 w 120"/>
                <a:gd name="T5" fmla="*/ 32 h 32"/>
                <a:gd name="T6" fmla="*/ 0 60000 65536"/>
                <a:gd name="T7" fmla="*/ 0 60000 65536"/>
                <a:gd name="T8" fmla="*/ 0 60000 65536"/>
                <a:gd name="T9" fmla="*/ 0 w 120"/>
                <a:gd name="T10" fmla="*/ 0 h 32"/>
                <a:gd name="T11" fmla="*/ 120 w 120"/>
                <a:gd name="T12" fmla="*/ 32 h 32"/>
              </a:gdLst>
              <a:ahLst/>
              <a:cxnLst>
                <a:cxn ang="T6">
                  <a:pos x="T0" y="T1"/>
                </a:cxn>
                <a:cxn ang="T7">
                  <a:pos x="T2" y="T3"/>
                </a:cxn>
                <a:cxn ang="T8">
                  <a:pos x="T4" y="T5"/>
                </a:cxn>
              </a:cxnLst>
              <a:rect l="T9" t="T10" r="T11" b="T12"/>
              <a:pathLst>
                <a:path w="120" h="32">
                  <a:moveTo>
                    <a:pt x="0" y="0"/>
                  </a:moveTo>
                  <a:lnTo>
                    <a:pt x="0" y="32"/>
                  </a:lnTo>
                  <a:lnTo>
                    <a:pt x="120" y="32"/>
                  </a:lnTo>
                </a:path>
              </a:pathLst>
            </a:custGeom>
            <a:noFill/>
            <a:ln w="12700">
              <a:solidFill>
                <a:srgbClr val="FFFFFF"/>
              </a:solidFill>
              <a:prstDash val="solid"/>
              <a:round/>
              <a:headEnd/>
              <a:tailEnd/>
            </a:ln>
          </p:spPr>
          <p:txBody>
            <a:bodyPr/>
            <a:lstStyle/>
            <a:p>
              <a:endParaRPr lang="en-US"/>
            </a:p>
          </p:txBody>
        </p:sp>
        <p:sp>
          <p:nvSpPr>
            <p:cNvPr id="69933" name="Freeform 301"/>
            <p:cNvSpPr>
              <a:spLocks/>
            </p:cNvSpPr>
            <p:nvPr/>
          </p:nvSpPr>
          <p:spPr bwMode="auto">
            <a:xfrm>
              <a:off x="1169" y="607"/>
              <a:ext cx="128" cy="88"/>
            </a:xfrm>
            <a:custGeom>
              <a:avLst/>
              <a:gdLst>
                <a:gd name="T0" fmla="*/ 0 w 128"/>
                <a:gd name="T1" fmla="*/ 88 h 88"/>
                <a:gd name="T2" fmla="*/ 0 w 128"/>
                <a:gd name="T3" fmla="*/ 0 h 88"/>
                <a:gd name="T4" fmla="*/ 128 w 128"/>
                <a:gd name="T5" fmla="*/ 0 h 88"/>
                <a:gd name="T6" fmla="*/ 0 60000 65536"/>
                <a:gd name="T7" fmla="*/ 0 60000 65536"/>
                <a:gd name="T8" fmla="*/ 0 60000 65536"/>
                <a:gd name="T9" fmla="*/ 0 w 128"/>
                <a:gd name="T10" fmla="*/ 0 h 88"/>
                <a:gd name="T11" fmla="*/ 128 w 128"/>
                <a:gd name="T12" fmla="*/ 88 h 88"/>
              </a:gdLst>
              <a:ahLst/>
              <a:cxnLst>
                <a:cxn ang="T6">
                  <a:pos x="T0" y="T1"/>
                </a:cxn>
                <a:cxn ang="T7">
                  <a:pos x="T2" y="T3"/>
                </a:cxn>
                <a:cxn ang="T8">
                  <a:pos x="T4" y="T5"/>
                </a:cxn>
              </a:cxnLst>
              <a:rect l="T9" t="T10" r="T11" b="T12"/>
              <a:pathLst>
                <a:path w="128" h="88">
                  <a:moveTo>
                    <a:pt x="0" y="88"/>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69934" name="Freeform 302"/>
            <p:cNvSpPr>
              <a:spLocks/>
            </p:cNvSpPr>
            <p:nvPr/>
          </p:nvSpPr>
          <p:spPr bwMode="auto">
            <a:xfrm>
              <a:off x="1169" y="695"/>
              <a:ext cx="256" cy="96"/>
            </a:xfrm>
            <a:custGeom>
              <a:avLst/>
              <a:gdLst>
                <a:gd name="T0" fmla="*/ 0 w 256"/>
                <a:gd name="T1" fmla="*/ 0 h 96"/>
                <a:gd name="T2" fmla="*/ 0 w 256"/>
                <a:gd name="T3" fmla="*/ 96 h 96"/>
                <a:gd name="T4" fmla="*/ 256 w 256"/>
                <a:gd name="T5" fmla="*/ 96 h 96"/>
                <a:gd name="T6" fmla="*/ 0 60000 65536"/>
                <a:gd name="T7" fmla="*/ 0 60000 65536"/>
                <a:gd name="T8" fmla="*/ 0 60000 65536"/>
                <a:gd name="T9" fmla="*/ 0 w 256"/>
                <a:gd name="T10" fmla="*/ 0 h 96"/>
                <a:gd name="T11" fmla="*/ 256 w 256"/>
                <a:gd name="T12" fmla="*/ 96 h 96"/>
              </a:gdLst>
              <a:ahLst/>
              <a:cxnLst>
                <a:cxn ang="T6">
                  <a:pos x="T0" y="T1"/>
                </a:cxn>
                <a:cxn ang="T7">
                  <a:pos x="T2" y="T3"/>
                </a:cxn>
                <a:cxn ang="T8">
                  <a:pos x="T4" y="T5"/>
                </a:cxn>
              </a:cxnLst>
              <a:rect l="T9" t="T10" r="T11" b="T12"/>
              <a:pathLst>
                <a:path w="256" h="96">
                  <a:moveTo>
                    <a:pt x="0" y="0"/>
                  </a:moveTo>
                  <a:lnTo>
                    <a:pt x="0" y="96"/>
                  </a:lnTo>
                  <a:lnTo>
                    <a:pt x="256" y="96"/>
                  </a:lnTo>
                </a:path>
              </a:pathLst>
            </a:custGeom>
            <a:noFill/>
            <a:ln w="12700">
              <a:solidFill>
                <a:srgbClr val="FFFFFF"/>
              </a:solidFill>
              <a:prstDash val="solid"/>
              <a:round/>
              <a:headEnd/>
              <a:tailEnd/>
            </a:ln>
          </p:spPr>
          <p:txBody>
            <a:bodyPr/>
            <a:lstStyle/>
            <a:p>
              <a:endParaRPr lang="en-US"/>
            </a:p>
          </p:txBody>
        </p:sp>
        <p:sp>
          <p:nvSpPr>
            <p:cNvPr id="69935" name="Freeform 303"/>
            <p:cNvSpPr>
              <a:spLocks/>
            </p:cNvSpPr>
            <p:nvPr/>
          </p:nvSpPr>
          <p:spPr bwMode="auto">
            <a:xfrm>
              <a:off x="1425" y="967"/>
              <a:ext cx="120" cy="40"/>
            </a:xfrm>
            <a:custGeom>
              <a:avLst/>
              <a:gdLst>
                <a:gd name="T0" fmla="*/ 0 w 120"/>
                <a:gd name="T1" fmla="*/ 40 h 40"/>
                <a:gd name="T2" fmla="*/ 0 w 120"/>
                <a:gd name="T3" fmla="*/ 0 h 40"/>
                <a:gd name="T4" fmla="*/ 120 w 120"/>
                <a:gd name="T5" fmla="*/ 0 h 40"/>
                <a:gd name="T6" fmla="*/ 0 60000 65536"/>
                <a:gd name="T7" fmla="*/ 0 60000 65536"/>
                <a:gd name="T8" fmla="*/ 0 60000 65536"/>
                <a:gd name="T9" fmla="*/ 0 w 120"/>
                <a:gd name="T10" fmla="*/ 0 h 40"/>
                <a:gd name="T11" fmla="*/ 120 w 120"/>
                <a:gd name="T12" fmla="*/ 40 h 40"/>
              </a:gdLst>
              <a:ahLst/>
              <a:cxnLst>
                <a:cxn ang="T6">
                  <a:pos x="T0" y="T1"/>
                </a:cxn>
                <a:cxn ang="T7">
                  <a:pos x="T2" y="T3"/>
                </a:cxn>
                <a:cxn ang="T8">
                  <a:pos x="T4" y="T5"/>
                </a:cxn>
              </a:cxnLst>
              <a:rect l="T9" t="T10" r="T11" b="T12"/>
              <a:pathLst>
                <a:path w="120" h="40">
                  <a:moveTo>
                    <a:pt x="0" y="40"/>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69936" name="Freeform 304"/>
            <p:cNvSpPr>
              <a:spLocks/>
            </p:cNvSpPr>
            <p:nvPr/>
          </p:nvSpPr>
          <p:spPr bwMode="auto">
            <a:xfrm>
              <a:off x="1425" y="1007"/>
              <a:ext cx="120" cy="32"/>
            </a:xfrm>
            <a:custGeom>
              <a:avLst/>
              <a:gdLst>
                <a:gd name="T0" fmla="*/ 0 w 120"/>
                <a:gd name="T1" fmla="*/ 0 h 32"/>
                <a:gd name="T2" fmla="*/ 0 w 120"/>
                <a:gd name="T3" fmla="*/ 32 h 32"/>
                <a:gd name="T4" fmla="*/ 120 w 120"/>
                <a:gd name="T5" fmla="*/ 32 h 32"/>
                <a:gd name="T6" fmla="*/ 0 60000 65536"/>
                <a:gd name="T7" fmla="*/ 0 60000 65536"/>
                <a:gd name="T8" fmla="*/ 0 60000 65536"/>
                <a:gd name="T9" fmla="*/ 0 w 120"/>
                <a:gd name="T10" fmla="*/ 0 h 32"/>
                <a:gd name="T11" fmla="*/ 120 w 120"/>
                <a:gd name="T12" fmla="*/ 32 h 32"/>
              </a:gdLst>
              <a:ahLst/>
              <a:cxnLst>
                <a:cxn ang="T6">
                  <a:pos x="T0" y="T1"/>
                </a:cxn>
                <a:cxn ang="T7">
                  <a:pos x="T2" y="T3"/>
                </a:cxn>
                <a:cxn ang="T8">
                  <a:pos x="T4" y="T5"/>
                </a:cxn>
              </a:cxnLst>
              <a:rect l="T9" t="T10" r="T11" b="T12"/>
              <a:pathLst>
                <a:path w="120" h="32">
                  <a:moveTo>
                    <a:pt x="0" y="0"/>
                  </a:moveTo>
                  <a:lnTo>
                    <a:pt x="0" y="32"/>
                  </a:lnTo>
                  <a:lnTo>
                    <a:pt x="120" y="32"/>
                  </a:lnTo>
                </a:path>
              </a:pathLst>
            </a:custGeom>
            <a:noFill/>
            <a:ln w="12700">
              <a:solidFill>
                <a:srgbClr val="FFFFFF"/>
              </a:solidFill>
              <a:prstDash val="solid"/>
              <a:round/>
              <a:headEnd/>
              <a:tailEnd/>
            </a:ln>
          </p:spPr>
          <p:txBody>
            <a:bodyPr/>
            <a:lstStyle/>
            <a:p>
              <a:endParaRPr lang="en-US"/>
            </a:p>
          </p:txBody>
        </p:sp>
        <p:sp>
          <p:nvSpPr>
            <p:cNvPr id="69937" name="Freeform 305"/>
            <p:cNvSpPr>
              <a:spLocks/>
            </p:cNvSpPr>
            <p:nvPr/>
          </p:nvSpPr>
          <p:spPr bwMode="auto">
            <a:xfrm>
              <a:off x="1425" y="1111"/>
              <a:ext cx="120" cy="40"/>
            </a:xfrm>
            <a:custGeom>
              <a:avLst/>
              <a:gdLst>
                <a:gd name="T0" fmla="*/ 0 w 120"/>
                <a:gd name="T1" fmla="*/ 40 h 40"/>
                <a:gd name="T2" fmla="*/ 0 w 120"/>
                <a:gd name="T3" fmla="*/ 0 h 40"/>
                <a:gd name="T4" fmla="*/ 120 w 120"/>
                <a:gd name="T5" fmla="*/ 0 h 40"/>
                <a:gd name="T6" fmla="*/ 0 60000 65536"/>
                <a:gd name="T7" fmla="*/ 0 60000 65536"/>
                <a:gd name="T8" fmla="*/ 0 60000 65536"/>
                <a:gd name="T9" fmla="*/ 0 w 120"/>
                <a:gd name="T10" fmla="*/ 0 h 40"/>
                <a:gd name="T11" fmla="*/ 120 w 120"/>
                <a:gd name="T12" fmla="*/ 40 h 40"/>
              </a:gdLst>
              <a:ahLst/>
              <a:cxnLst>
                <a:cxn ang="T6">
                  <a:pos x="T0" y="T1"/>
                </a:cxn>
                <a:cxn ang="T7">
                  <a:pos x="T2" y="T3"/>
                </a:cxn>
                <a:cxn ang="T8">
                  <a:pos x="T4" y="T5"/>
                </a:cxn>
              </a:cxnLst>
              <a:rect l="T9" t="T10" r="T11" b="T12"/>
              <a:pathLst>
                <a:path w="120" h="40">
                  <a:moveTo>
                    <a:pt x="0" y="40"/>
                  </a:moveTo>
                  <a:lnTo>
                    <a:pt x="0" y="0"/>
                  </a:lnTo>
                  <a:lnTo>
                    <a:pt x="120" y="0"/>
                  </a:lnTo>
                </a:path>
              </a:pathLst>
            </a:custGeom>
            <a:noFill/>
            <a:ln w="12700">
              <a:solidFill>
                <a:srgbClr val="FF0080"/>
              </a:solidFill>
              <a:prstDash val="solid"/>
              <a:round/>
              <a:headEnd/>
              <a:tailEnd/>
            </a:ln>
          </p:spPr>
          <p:txBody>
            <a:bodyPr/>
            <a:lstStyle/>
            <a:p>
              <a:endParaRPr lang="en-US"/>
            </a:p>
          </p:txBody>
        </p:sp>
        <p:sp>
          <p:nvSpPr>
            <p:cNvPr id="69938" name="Freeform 306"/>
            <p:cNvSpPr>
              <a:spLocks/>
            </p:cNvSpPr>
            <p:nvPr/>
          </p:nvSpPr>
          <p:spPr bwMode="auto">
            <a:xfrm>
              <a:off x="1425" y="1151"/>
              <a:ext cx="120" cy="32"/>
            </a:xfrm>
            <a:custGeom>
              <a:avLst/>
              <a:gdLst>
                <a:gd name="T0" fmla="*/ 0 w 120"/>
                <a:gd name="T1" fmla="*/ 0 h 32"/>
                <a:gd name="T2" fmla="*/ 0 w 120"/>
                <a:gd name="T3" fmla="*/ 32 h 32"/>
                <a:gd name="T4" fmla="*/ 120 w 120"/>
                <a:gd name="T5" fmla="*/ 32 h 32"/>
                <a:gd name="T6" fmla="*/ 0 60000 65536"/>
                <a:gd name="T7" fmla="*/ 0 60000 65536"/>
                <a:gd name="T8" fmla="*/ 0 60000 65536"/>
                <a:gd name="T9" fmla="*/ 0 w 120"/>
                <a:gd name="T10" fmla="*/ 0 h 32"/>
                <a:gd name="T11" fmla="*/ 120 w 120"/>
                <a:gd name="T12" fmla="*/ 32 h 32"/>
              </a:gdLst>
              <a:ahLst/>
              <a:cxnLst>
                <a:cxn ang="T6">
                  <a:pos x="T0" y="T1"/>
                </a:cxn>
                <a:cxn ang="T7">
                  <a:pos x="T2" y="T3"/>
                </a:cxn>
                <a:cxn ang="T8">
                  <a:pos x="T4" y="T5"/>
                </a:cxn>
              </a:cxnLst>
              <a:rect l="T9" t="T10" r="T11" b="T12"/>
              <a:pathLst>
                <a:path w="120" h="32">
                  <a:moveTo>
                    <a:pt x="0" y="0"/>
                  </a:moveTo>
                  <a:lnTo>
                    <a:pt x="0" y="32"/>
                  </a:lnTo>
                  <a:lnTo>
                    <a:pt x="120" y="32"/>
                  </a:lnTo>
                </a:path>
              </a:pathLst>
            </a:custGeom>
            <a:noFill/>
            <a:ln w="12700">
              <a:solidFill>
                <a:srgbClr val="FF0080"/>
              </a:solidFill>
              <a:prstDash val="solid"/>
              <a:round/>
              <a:headEnd/>
              <a:tailEnd/>
            </a:ln>
          </p:spPr>
          <p:txBody>
            <a:bodyPr/>
            <a:lstStyle/>
            <a:p>
              <a:endParaRPr lang="en-US"/>
            </a:p>
          </p:txBody>
        </p:sp>
        <p:sp>
          <p:nvSpPr>
            <p:cNvPr id="69939" name="Freeform 307"/>
            <p:cNvSpPr>
              <a:spLocks/>
            </p:cNvSpPr>
            <p:nvPr/>
          </p:nvSpPr>
          <p:spPr bwMode="auto">
            <a:xfrm>
              <a:off x="1297" y="1007"/>
              <a:ext cx="128" cy="72"/>
            </a:xfrm>
            <a:custGeom>
              <a:avLst/>
              <a:gdLst>
                <a:gd name="T0" fmla="*/ 0 w 128"/>
                <a:gd name="T1" fmla="*/ 72 h 72"/>
                <a:gd name="T2" fmla="*/ 0 w 128"/>
                <a:gd name="T3" fmla="*/ 0 h 72"/>
                <a:gd name="T4" fmla="*/ 128 w 128"/>
                <a:gd name="T5" fmla="*/ 0 h 72"/>
                <a:gd name="T6" fmla="*/ 0 60000 65536"/>
                <a:gd name="T7" fmla="*/ 0 60000 65536"/>
                <a:gd name="T8" fmla="*/ 0 60000 65536"/>
                <a:gd name="T9" fmla="*/ 0 w 128"/>
                <a:gd name="T10" fmla="*/ 0 h 72"/>
                <a:gd name="T11" fmla="*/ 128 w 128"/>
                <a:gd name="T12" fmla="*/ 72 h 72"/>
              </a:gdLst>
              <a:ahLst/>
              <a:cxnLst>
                <a:cxn ang="T6">
                  <a:pos x="T0" y="T1"/>
                </a:cxn>
                <a:cxn ang="T7">
                  <a:pos x="T2" y="T3"/>
                </a:cxn>
                <a:cxn ang="T8">
                  <a:pos x="T4" y="T5"/>
                </a:cxn>
              </a:cxnLst>
              <a:rect l="T9" t="T10" r="T11" b="T12"/>
              <a:pathLst>
                <a:path w="128" h="72">
                  <a:moveTo>
                    <a:pt x="0" y="72"/>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69940" name="Freeform 308"/>
            <p:cNvSpPr>
              <a:spLocks/>
            </p:cNvSpPr>
            <p:nvPr/>
          </p:nvSpPr>
          <p:spPr bwMode="auto">
            <a:xfrm>
              <a:off x="1297" y="1079"/>
              <a:ext cx="128" cy="72"/>
            </a:xfrm>
            <a:custGeom>
              <a:avLst/>
              <a:gdLst>
                <a:gd name="T0" fmla="*/ 0 w 128"/>
                <a:gd name="T1" fmla="*/ 0 h 72"/>
                <a:gd name="T2" fmla="*/ 0 w 128"/>
                <a:gd name="T3" fmla="*/ 72 h 72"/>
                <a:gd name="T4" fmla="*/ 128 w 128"/>
                <a:gd name="T5" fmla="*/ 72 h 72"/>
                <a:gd name="T6" fmla="*/ 0 60000 65536"/>
                <a:gd name="T7" fmla="*/ 0 60000 65536"/>
                <a:gd name="T8" fmla="*/ 0 60000 65536"/>
                <a:gd name="T9" fmla="*/ 0 w 128"/>
                <a:gd name="T10" fmla="*/ 0 h 72"/>
                <a:gd name="T11" fmla="*/ 128 w 128"/>
                <a:gd name="T12" fmla="*/ 72 h 72"/>
              </a:gdLst>
              <a:ahLst/>
              <a:cxnLst>
                <a:cxn ang="T6">
                  <a:pos x="T0" y="T1"/>
                </a:cxn>
                <a:cxn ang="T7">
                  <a:pos x="T2" y="T3"/>
                </a:cxn>
                <a:cxn ang="T8">
                  <a:pos x="T4" y="T5"/>
                </a:cxn>
              </a:cxnLst>
              <a:rect l="T9" t="T10" r="T11" b="T12"/>
              <a:pathLst>
                <a:path w="128" h="72">
                  <a:moveTo>
                    <a:pt x="0" y="0"/>
                  </a:moveTo>
                  <a:lnTo>
                    <a:pt x="0" y="72"/>
                  </a:lnTo>
                  <a:lnTo>
                    <a:pt x="128" y="72"/>
                  </a:lnTo>
                </a:path>
              </a:pathLst>
            </a:custGeom>
            <a:noFill/>
            <a:ln w="12700">
              <a:solidFill>
                <a:srgbClr val="FFFFFF"/>
              </a:solidFill>
              <a:prstDash val="solid"/>
              <a:round/>
              <a:headEnd/>
              <a:tailEnd/>
            </a:ln>
          </p:spPr>
          <p:txBody>
            <a:bodyPr/>
            <a:lstStyle/>
            <a:p>
              <a:endParaRPr lang="en-US"/>
            </a:p>
          </p:txBody>
        </p:sp>
        <p:sp>
          <p:nvSpPr>
            <p:cNvPr id="69941" name="Freeform 309"/>
            <p:cNvSpPr>
              <a:spLocks/>
            </p:cNvSpPr>
            <p:nvPr/>
          </p:nvSpPr>
          <p:spPr bwMode="auto">
            <a:xfrm>
              <a:off x="1049" y="583"/>
              <a:ext cx="496" cy="312"/>
            </a:xfrm>
            <a:custGeom>
              <a:avLst/>
              <a:gdLst>
                <a:gd name="T0" fmla="*/ 0 w 496"/>
                <a:gd name="T1" fmla="*/ 0 h 312"/>
                <a:gd name="T2" fmla="*/ 0 w 496"/>
                <a:gd name="T3" fmla="*/ 312 h 312"/>
                <a:gd name="T4" fmla="*/ 496 w 496"/>
                <a:gd name="T5" fmla="*/ 312 h 312"/>
                <a:gd name="T6" fmla="*/ 0 60000 65536"/>
                <a:gd name="T7" fmla="*/ 0 60000 65536"/>
                <a:gd name="T8" fmla="*/ 0 60000 65536"/>
                <a:gd name="T9" fmla="*/ 0 w 496"/>
                <a:gd name="T10" fmla="*/ 0 h 312"/>
                <a:gd name="T11" fmla="*/ 496 w 496"/>
                <a:gd name="T12" fmla="*/ 312 h 312"/>
              </a:gdLst>
              <a:ahLst/>
              <a:cxnLst>
                <a:cxn ang="T6">
                  <a:pos x="T0" y="T1"/>
                </a:cxn>
                <a:cxn ang="T7">
                  <a:pos x="T2" y="T3"/>
                </a:cxn>
                <a:cxn ang="T8">
                  <a:pos x="T4" y="T5"/>
                </a:cxn>
              </a:cxnLst>
              <a:rect l="T9" t="T10" r="T11" b="T12"/>
              <a:pathLst>
                <a:path w="496" h="312">
                  <a:moveTo>
                    <a:pt x="0" y="0"/>
                  </a:moveTo>
                  <a:lnTo>
                    <a:pt x="0" y="312"/>
                  </a:lnTo>
                  <a:lnTo>
                    <a:pt x="496" y="312"/>
                  </a:lnTo>
                </a:path>
              </a:pathLst>
            </a:custGeom>
            <a:noFill/>
            <a:ln w="12700">
              <a:solidFill>
                <a:srgbClr val="FFFFFF"/>
              </a:solidFill>
              <a:prstDash val="solid"/>
              <a:round/>
              <a:headEnd/>
              <a:tailEnd/>
            </a:ln>
          </p:spPr>
          <p:txBody>
            <a:bodyPr/>
            <a:lstStyle/>
            <a:p>
              <a:endParaRPr lang="en-US"/>
            </a:p>
          </p:txBody>
        </p:sp>
        <p:sp>
          <p:nvSpPr>
            <p:cNvPr id="69942" name="Freeform 310"/>
            <p:cNvSpPr>
              <a:spLocks/>
            </p:cNvSpPr>
            <p:nvPr/>
          </p:nvSpPr>
          <p:spPr bwMode="auto">
            <a:xfrm>
              <a:off x="1049" y="583"/>
              <a:ext cx="248" cy="496"/>
            </a:xfrm>
            <a:custGeom>
              <a:avLst/>
              <a:gdLst>
                <a:gd name="T0" fmla="*/ 0 w 248"/>
                <a:gd name="T1" fmla="*/ 0 h 496"/>
                <a:gd name="T2" fmla="*/ 0 w 248"/>
                <a:gd name="T3" fmla="*/ 496 h 496"/>
                <a:gd name="T4" fmla="*/ 248 w 248"/>
                <a:gd name="T5" fmla="*/ 496 h 496"/>
                <a:gd name="T6" fmla="*/ 0 60000 65536"/>
                <a:gd name="T7" fmla="*/ 0 60000 65536"/>
                <a:gd name="T8" fmla="*/ 0 60000 65536"/>
                <a:gd name="T9" fmla="*/ 0 w 248"/>
                <a:gd name="T10" fmla="*/ 0 h 496"/>
                <a:gd name="T11" fmla="*/ 248 w 248"/>
                <a:gd name="T12" fmla="*/ 496 h 496"/>
              </a:gdLst>
              <a:ahLst/>
              <a:cxnLst>
                <a:cxn ang="T6">
                  <a:pos x="T0" y="T1"/>
                </a:cxn>
                <a:cxn ang="T7">
                  <a:pos x="T2" y="T3"/>
                </a:cxn>
                <a:cxn ang="T8">
                  <a:pos x="T4" y="T5"/>
                </a:cxn>
              </a:cxnLst>
              <a:rect l="T9" t="T10" r="T11" b="T12"/>
              <a:pathLst>
                <a:path w="248" h="496">
                  <a:moveTo>
                    <a:pt x="0" y="0"/>
                  </a:moveTo>
                  <a:lnTo>
                    <a:pt x="0" y="496"/>
                  </a:lnTo>
                  <a:lnTo>
                    <a:pt x="248" y="496"/>
                  </a:lnTo>
                </a:path>
              </a:pathLst>
            </a:custGeom>
            <a:noFill/>
            <a:ln w="12700">
              <a:solidFill>
                <a:srgbClr val="FFFFFF"/>
              </a:solidFill>
              <a:prstDash val="solid"/>
              <a:round/>
              <a:headEnd/>
              <a:tailEnd/>
            </a:ln>
          </p:spPr>
          <p:txBody>
            <a:bodyPr/>
            <a:lstStyle/>
            <a:p>
              <a:endParaRPr lang="en-US"/>
            </a:p>
          </p:txBody>
        </p:sp>
        <p:sp>
          <p:nvSpPr>
            <p:cNvPr id="69943" name="Freeform 311"/>
            <p:cNvSpPr>
              <a:spLocks/>
            </p:cNvSpPr>
            <p:nvPr/>
          </p:nvSpPr>
          <p:spPr bwMode="auto">
            <a:xfrm>
              <a:off x="1049" y="583"/>
              <a:ext cx="120" cy="112"/>
            </a:xfrm>
            <a:custGeom>
              <a:avLst/>
              <a:gdLst>
                <a:gd name="T0" fmla="*/ 0 w 120"/>
                <a:gd name="T1" fmla="*/ 0 h 112"/>
                <a:gd name="T2" fmla="*/ 0 w 120"/>
                <a:gd name="T3" fmla="*/ 112 h 112"/>
                <a:gd name="T4" fmla="*/ 120 w 120"/>
                <a:gd name="T5" fmla="*/ 112 h 112"/>
                <a:gd name="T6" fmla="*/ 0 60000 65536"/>
                <a:gd name="T7" fmla="*/ 0 60000 65536"/>
                <a:gd name="T8" fmla="*/ 0 60000 65536"/>
                <a:gd name="T9" fmla="*/ 0 w 120"/>
                <a:gd name="T10" fmla="*/ 0 h 112"/>
                <a:gd name="T11" fmla="*/ 120 w 120"/>
                <a:gd name="T12" fmla="*/ 112 h 112"/>
              </a:gdLst>
              <a:ahLst/>
              <a:cxnLst>
                <a:cxn ang="T6">
                  <a:pos x="T0" y="T1"/>
                </a:cxn>
                <a:cxn ang="T7">
                  <a:pos x="T2" y="T3"/>
                </a:cxn>
                <a:cxn ang="T8">
                  <a:pos x="T4" y="T5"/>
                </a:cxn>
              </a:cxnLst>
              <a:rect l="T9" t="T10" r="T11" b="T12"/>
              <a:pathLst>
                <a:path w="120" h="112">
                  <a:moveTo>
                    <a:pt x="0" y="0"/>
                  </a:moveTo>
                  <a:lnTo>
                    <a:pt x="0" y="112"/>
                  </a:lnTo>
                  <a:lnTo>
                    <a:pt x="120" y="112"/>
                  </a:lnTo>
                </a:path>
              </a:pathLst>
            </a:custGeom>
            <a:noFill/>
            <a:ln w="12700">
              <a:solidFill>
                <a:srgbClr val="FFFFFF"/>
              </a:solidFill>
              <a:prstDash val="solid"/>
              <a:round/>
              <a:headEnd/>
              <a:tailEnd/>
            </a:ln>
          </p:spPr>
          <p:txBody>
            <a:bodyPr/>
            <a:lstStyle/>
            <a:p>
              <a:endParaRPr lang="en-US"/>
            </a:p>
          </p:txBody>
        </p:sp>
        <p:sp>
          <p:nvSpPr>
            <p:cNvPr id="69944" name="Freeform 312"/>
            <p:cNvSpPr>
              <a:spLocks/>
            </p:cNvSpPr>
            <p:nvPr/>
          </p:nvSpPr>
          <p:spPr bwMode="auto">
            <a:xfrm>
              <a:off x="1049" y="287"/>
              <a:ext cx="248" cy="296"/>
            </a:xfrm>
            <a:custGeom>
              <a:avLst/>
              <a:gdLst>
                <a:gd name="T0" fmla="*/ 0 w 248"/>
                <a:gd name="T1" fmla="*/ 296 h 296"/>
                <a:gd name="T2" fmla="*/ 0 w 248"/>
                <a:gd name="T3" fmla="*/ 0 h 296"/>
                <a:gd name="T4" fmla="*/ 248 w 248"/>
                <a:gd name="T5" fmla="*/ 0 h 296"/>
                <a:gd name="T6" fmla="*/ 0 60000 65536"/>
                <a:gd name="T7" fmla="*/ 0 60000 65536"/>
                <a:gd name="T8" fmla="*/ 0 60000 65536"/>
                <a:gd name="T9" fmla="*/ 0 w 248"/>
                <a:gd name="T10" fmla="*/ 0 h 296"/>
                <a:gd name="T11" fmla="*/ 248 w 248"/>
                <a:gd name="T12" fmla="*/ 296 h 296"/>
              </a:gdLst>
              <a:ahLst/>
              <a:cxnLst>
                <a:cxn ang="T6">
                  <a:pos x="T0" y="T1"/>
                </a:cxn>
                <a:cxn ang="T7">
                  <a:pos x="T2" y="T3"/>
                </a:cxn>
                <a:cxn ang="T8">
                  <a:pos x="T4" y="T5"/>
                </a:cxn>
              </a:cxnLst>
              <a:rect l="T9" t="T10" r="T11" b="T12"/>
              <a:pathLst>
                <a:path w="248" h="296">
                  <a:moveTo>
                    <a:pt x="0" y="296"/>
                  </a:moveTo>
                  <a:lnTo>
                    <a:pt x="0" y="0"/>
                  </a:lnTo>
                  <a:lnTo>
                    <a:pt x="248" y="0"/>
                  </a:lnTo>
                </a:path>
              </a:pathLst>
            </a:custGeom>
            <a:noFill/>
            <a:ln w="12700">
              <a:solidFill>
                <a:srgbClr val="FFFFFF"/>
              </a:solidFill>
              <a:prstDash val="solid"/>
              <a:round/>
              <a:headEnd/>
              <a:tailEnd/>
            </a:ln>
          </p:spPr>
          <p:txBody>
            <a:bodyPr/>
            <a:lstStyle/>
            <a:p>
              <a:endParaRPr lang="en-US"/>
            </a:p>
          </p:txBody>
        </p:sp>
        <p:sp>
          <p:nvSpPr>
            <p:cNvPr id="69945" name="Freeform 313"/>
            <p:cNvSpPr>
              <a:spLocks/>
            </p:cNvSpPr>
            <p:nvPr/>
          </p:nvSpPr>
          <p:spPr bwMode="auto">
            <a:xfrm>
              <a:off x="1049" y="103"/>
              <a:ext cx="496" cy="480"/>
            </a:xfrm>
            <a:custGeom>
              <a:avLst/>
              <a:gdLst>
                <a:gd name="T0" fmla="*/ 0 w 496"/>
                <a:gd name="T1" fmla="*/ 480 h 480"/>
                <a:gd name="T2" fmla="*/ 0 w 496"/>
                <a:gd name="T3" fmla="*/ 0 h 480"/>
                <a:gd name="T4" fmla="*/ 496 w 496"/>
                <a:gd name="T5" fmla="*/ 0 h 480"/>
                <a:gd name="T6" fmla="*/ 0 60000 65536"/>
                <a:gd name="T7" fmla="*/ 0 60000 65536"/>
                <a:gd name="T8" fmla="*/ 0 60000 65536"/>
                <a:gd name="T9" fmla="*/ 0 w 496"/>
                <a:gd name="T10" fmla="*/ 0 h 480"/>
                <a:gd name="T11" fmla="*/ 496 w 496"/>
                <a:gd name="T12" fmla="*/ 480 h 480"/>
              </a:gdLst>
              <a:ahLst/>
              <a:cxnLst>
                <a:cxn ang="T6">
                  <a:pos x="T0" y="T1"/>
                </a:cxn>
                <a:cxn ang="T7">
                  <a:pos x="T2" y="T3"/>
                </a:cxn>
                <a:cxn ang="T8">
                  <a:pos x="T4" y="T5"/>
                </a:cxn>
              </a:cxnLst>
              <a:rect l="T9" t="T10" r="T11" b="T12"/>
              <a:pathLst>
                <a:path w="496" h="480">
                  <a:moveTo>
                    <a:pt x="0" y="480"/>
                  </a:moveTo>
                  <a:lnTo>
                    <a:pt x="0" y="0"/>
                  </a:lnTo>
                  <a:lnTo>
                    <a:pt x="496" y="0"/>
                  </a:lnTo>
                </a:path>
              </a:pathLst>
            </a:custGeom>
            <a:noFill/>
            <a:ln w="12700">
              <a:solidFill>
                <a:srgbClr val="FFFFFF"/>
              </a:solidFill>
              <a:prstDash val="solid"/>
              <a:round/>
              <a:headEnd/>
              <a:tailEnd/>
            </a:ln>
          </p:spPr>
          <p:txBody>
            <a:bodyPr/>
            <a:lstStyle/>
            <a:p>
              <a:endParaRPr lang="en-US"/>
            </a:p>
          </p:txBody>
        </p:sp>
        <p:sp>
          <p:nvSpPr>
            <p:cNvPr id="69946" name="Freeform 314"/>
            <p:cNvSpPr>
              <a:spLocks/>
            </p:cNvSpPr>
            <p:nvPr/>
          </p:nvSpPr>
          <p:spPr bwMode="auto">
            <a:xfrm>
              <a:off x="1425" y="1327"/>
              <a:ext cx="121" cy="40"/>
            </a:xfrm>
            <a:custGeom>
              <a:avLst/>
              <a:gdLst>
                <a:gd name="T0" fmla="*/ 0 w 120"/>
                <a:gd name="T1" fmla="*/ 40 h 40"/>
                <a:gd name="T2" fmla="*/ 0 w 120"/>
                <a:gd name="T3" fmla="*/ 0 h 40"/>
                <a:gd name="T4" fmla="*/ 131 w 120"/>
                <a:gd name="T5" fmla="*/ 0 h 40"/>
                <a:gd name="T6" fmla="*/ 0 60000 65536"/>
                <a:gd name="T7" fmla="*/ 0 60000 65536"/>
                <a:gd name="T8" fmla="*/ 0 60000 65536"/>
                <a:gd name="T9" fmla="*/ 0 w 120"/>
                <a:gd name="T10" fmla="*/ 0 h 40"/>
                <a:gd name="T11" fmla="*/ 120 w 120"/>
                <a:gd name="T12" fmla="*/ 40 h 40"/>
              </a:gdLst>
              <a:ahLst/>
              <a:cxnLst>
                <a:cxn ang="T6">
                  <a:pos x="T0" y="T1"/>
                </a:cxn>
                <a:cxn ang="T7">
                  <a:pos x="T2" y="T3"/>
                </a:cxn>
                <a:cxn ang="T8">
                  <a:pos x="T4" y="T5"/>
                </a:cxn>
              </a:cxnLst>
              <a:rect l="T9" t="T10" r="T11" b="T12"/>
              <a:pathLst>
                <a:path w="120" h="40">
                  <a:moveTo>
                    <a:pt x="0" y="40"/>
                  </a:moveTo>
                  <a:lnTo>
                    <a:pt x="0" y="0"/>
                  </a:lnTo>
                  <a:lnTo>
                    <a:pt x="120" y="0"/>
                  </a:lnTo>
                </a:path>
              </a:pathLst>
            </a:custGeom>
            <a:noFill/>
            <a:ln w="12700">
              <a:solidFill>
                <a:srgbClr val="FF0080"/>
              </a:solidFill>
              <a:prstDash val="solid"/>
              <a:round/>
              <a:headEnd/>
              <a:tailEnd/>
            </a:ln>
          </p:spPr>
          <p:txBody>
            <a:bodyPr/>
            <a:lstStyle/>
            <a:p>
              <a:endParaRPr lang="en-US"/>
            </a:p>
          </p:txBody>
        </p:sp>
        <p:sp>
          <p:nvSpPr>
            <p:cNvPr id="69947" name="Freeform 315"/>
            <p:cNvSpPr>
              <a:spLocks/>
            </p:cNvSpPr>
            <p:nvPr/>
          </p:nvSpPr>
          <p:spPr bwMode="auto">
            <a:xfrm>
              <a:off x="1425" y="1367"/>
              <a:ext cx="120" cy="32"/>
            </a:xfrm>
            <a:custGeom>
              <a:avLst/>
              <a:gdLst>
                <a:gd name="T0" fmla="*/ 0 w 120"/>
                <a:gd name="T1" fmla="*/ 0 h 32"/>
                <a:gd name="T2" fmla="*/ 0 w 120"/>
                <a:gd name="T3" fmla="*/ 32 h 32"/>
                <a:gd name="T4" fmla="*/ 120 w 120"/>
                <a:gd name="T5" fmla="*/ 32 h 32"/>
                <a:gd name="T6" fmla="*/ 0 60000 65536"/>
                <a:gd name="T7" fmla="*/ 0 60000 65536"/>
                <a:gd name="T8" fmla="*/ 0 60000 65536"/>
                <a:gd name="T9" fmla="*/ 0 w 120"/>
                <a:gd name="T10" fmla="*/ 0 h 32"/>
                <a:gd name="T11" fmla="*/ 120 w 120"/>
                <a:gd name="T12" fmla="*/ 32 h 32"/>
              </a:gdLst>
              <a:ahLst/>
              <a:cxnLst>
                <a:cxn ang="T6">
                  <a:pos x="T0" y="T1"/>
                </a:cxn>
                <a:cxn ang="T7">
                  <a:pos x="T2" y="T3"/>
                </a:cxn>
                <a:cxn ang="T8">
                  <a:pos x="T4" y="T5"/>
                </a:cxn>
              </a:cxnLst>
              <a:rect l="T9" t="T10" r="T11" b="T12"/>
              <a:pathLst>
                <a:path w="120" h="32">
                  <a:moveTo>
                    <a:pt x="0" y="0"/>
                  </a:moveTo>
                  <a:lnTo>
                    <a:pt x="0" y="32"/>
                  </a:lnTo>
                  <a:lnTo>
                    <a:pt x="120" y="32"/>
                  </a:lnTo>
                </a:path>
              </a:pathLst>
            </a:custGeom>
            <a:noFill/>
            <a:ln w="12700">
              <a:solidFill>
                <a:srgbClr val="FFFFFF"/>
              </a:solidFill>
              <a:prstDash val="solid"/>
              <a:round/>
              <a:headEnd/>
              <a:tailEnd/>
            </a:ln>
          </p:spPr>
          <p:txBody>
            <a:bodyPr/>
            <a:lstStyle/>
            <a:p>
              <a:endParaRPr lang="en-US"/>
            </a:p>
          </p:txBody>
        </p:sp>
        <p:sp>
          <p:nvSpPr>
            <p:cNvPr id="69948" name="Line 316"/>
            <p:cNvSpPr>
              <a:spLocks noChangeShapeType="1"/>
            </p:cNvSpPr>
            <p:nvPr/>
          </p:nvSpPr>
          <p:spPr bwMode="auto">
            <a:xfrm>
              <a:off x="1297" y="1367"/>
              <a:ext cx="128" cy="1"/>
            </a:xfrm>
            <a:prstGeom prst="line">
              <a:avLst/>
            </a:prstGeom>
            <a:noFill/>
            <a:ln w="12700">
              <a:solidFill>
                <a:srgbClr val="FFFFFF"/>
              </a:solidFill>
              <a:round/>
              <a:headEnd/>
              <a:tailEnd/>
            </a:ln>
          </p:spPr>
          <p:txBody>
            <a:bodyPr/>
            <a:lstStyle/>
            <a:p>
              <a:endParaRPr lang="en-US"/>
            </a:p>
          </p:txBody>
        </p:sp>
        <p:sp>
          <p:nvSpPr>
            <p:cNvPr id="69949" name="Freeform 317"/>
            <p:cNvSpPr>
              <a:spLocks/>
            </p:cNvSpPr>
            <p:nvPr/>
          </p:nvSpPr>
          <p:spPr bwMode="auto">
            <a:xfrm>
              <a:off x="1297" y="1367"/>
              <a:ext cx="248" cy="104"/>
            </a:xfrm>
            <a:custGeom>
              <a:avLst/>
              <a:gdLst>
                <a:gd name="T0" fmla="*/ 0 w 248"/>
                <a:gd name="T1" fmla="*/ 0 h 104"/>
                <a:gd name="T2" fmla="*/ 0 w 248"/>
                <a:gd name="T3" fmla="*/ 104 h 104"/>
                <a:gd name="T4" fmla="*/ 248 w 248"/>
                <a:gd name="T5" fmla="*/ 104 h 104"/>
                <a:gd name="T6" fmla="*/ 0 60000 65536"/>
                <a:gd name="T7" fmla="*/ 0 60000 65536"/>
                <a:gd name="T8" fmla="*/ 0 60000 65536"/>
                <a:gd name="T9" fmla="*/ 0 w 248"/>
                <a:gd name="T10" fmla="*/ 0 h 104"/>
                <a:gd name="T11" fmla="*/ 248 w 248"/>
                <a:gd name="T12" fmla="*/ 104 h 104"/>
              </a:gdLst>
              <a:ahLst/>
              <a:cxnLst>
                <a:cxn ang="T6">
                  <a:pos x="T0" y="T1"/>
                </a:cxn>
                <a:cxn ang="T7">
                  <a:pos x="T2" y="T3"/>
                </a:cxn>
                <a:cxn ang="T8">
                  <a:pos x="T4" y="T5"/>
                </a:cxn>
              </a:cxnLst>
              <a:rect l="T9" t="T10" r="T11" b="T12"/>
              <a:pathLst>
                <a:path w="248" h="104">
                  <a:moveTo>
                    <a:pt x="0" y="0"/>
                  </a:moveTo>
                  <a:lnTo>
                    <a:pt x="0" y="104"/>
                  </a:lnTo>
                  <a:lnTo>
                    <a:pt x="248" y="104"/>
                  </a:lnTo>
                </a:path>
              </a:pathLst>
            </a:custGeom>
            <a:noFill/>
            <a:ln w="12700">
              <a:solidFill>
                <a:schemeClr val="bg1"/>
              </a:solidFill>
              <a:prstDash val="solid"/>
              <a:round/>
              <a:headEnd/>
              <a:tailEnd/>
            </a:ln>
          </p:spPr>
          <p:txBody>
            <a:bodyPr/>
            <a:lstStyle/>
            <a:p>
              <a:endParaRPr lang="en-US"/>
            </a:p>
          </p:txBody>
        </p:sp>
        <p:sp>
          <p:nvSpPr>
            <p:cNvPr id="69950" name="Freeform 318"/>
            <p:cNvSpPr>
              <a:spLocks/>
            </p:cNvSpPr>
            <p:nvPr/>
          </p:nvSpPr>
          <p:spPr bwMode="auto">
            <a:xfrm>
              <a:off x="1297" y="1255"/>
              <a:ext cx="248" cy="112"/>
            </a:xfrm>
            <a:custGeom>
              <a:avLst/>
              <a:gdLst>
                <a:gd name="T0" fmla="*/ 0 w 248"/>
                <a:gd name="T1" fmla="*/ 112 h 112"/>
                <a:gd name="T2" fmla="*/ 0 w 248"/>
                <a:gd name="T3" fmla="*/ 0 h 112"/>
                <a:gd name="T4" fmla="*/ 248 w 248"/>
                <a:gd name="T5" fmla="*/ 0 h 112"/>
                <a:gd name="T6" fmla="*/ 0 60000 65536"/>
                <a:gd name="T7" fmla="*/ 0 60000 65536"/>
                <a:gd name="T8" fmla="*/ 0 60000 65536"/>
                <a:gd name="T9" fmla="*/ 0 w 248"/>
                <a:gd name="T10" fmla="*/ 0 h 112"/>
                <a:gd name="T11" fmla="*/ 248 w 248"/>
                <a:gd name="T12" fmla="*/ 112 h 112"/>
              </a:gdLst>
              <a:ahLst/>
              <a:cxnLst>
                <a:cxn ang="T6">
                  <a:pos x="T0" y="T1"/>
                </a:cxn>
                <a:cxn ang="T7">
                  <a:pos x="T2" y="T3"/>
                </a:cxn>
                <a:cxn ang="T8">
                  <a:pos x="T4" y="T5"/>
                </a:cxn>
              </a:cxnLst>
              <a:rect l="T9" t="T10" r="T11" b="T12"/>
              <a:pathLst>
                <a:path w="248" h="112">
                  <a:moveTo>
                    <a:pt x="0" y="112"/>
                  </a:moveTo>
                  <a:lnTo>
                    <a:pt x="0" y="0"/>
                  </a:lnTo>
                  <a:lnTo>
                    <a:pt x="248" y="0"/>
                  </a:lnTo>
                </a:path>
              </a:pathLst>
            </a:custGeom>
            <a:noFill/>
            <a:ln w="12700">
              <a:solidFill>
                <a:schemeClr val="bg1"/>
              </a:solidFill>
              <a:prstDash val="solid"/>
              <a:round/>
              <a:headEnd/>
              <a:tailEnd/>
            </a:ln>
          </p:spPr>
          <p:txBody>
            <a:bodyPr/>
            <a:lstStyle/>
            <a:p>
              <a:endParaRPr lang="en-US"/>
            </a:p>
          </p:txBody>
        </p:sp>
        <p:sp>
          <p:nvSpPr>
            <p:cNvPr id="69951" name="Freeform 319"/>
            <p:cNvSpPr>
              <a:spLocks/>
            </p:cNvSpPr>
            <p:nvPr/>
          </p:nvSpPr>
          <p:spPr bwMode="auto">
            <a:xfrm>
              <a:off x="1425" y="1543"/>
              <a:ext cx="120" cy="40"/>
            </a:xfrm>
            <a:custGeom>
              <a:avLst/>
              <a:gdLst>
                <a:gd name="T0" fmla="*/ 0 w 120"/>
                <a:gd name="T1" fmla="*/ 40 h 40"/>
                <a:gd name="T2" fmla="*/ 0 w 120"/>
                <a:gd name="T3" fmla="*/ 0 h 40"/>
                <a:gd name="T4" fmla="*/ 120 w 120"/>
                <a:gd name="T5" fmla="*/ 0 h 40"/>
                <a:gd name="T6" fmla="*/ 0 60000 65536"/>
                <a:gd name="T7" fmla="*/ 0 60000 65536"/>
                <a:gd name="T8" fmla="*/ 0 60000 65536"/>
                <a:gd name="T9" fmla="*/ 0 w 120"/>
                <a:gd name="T10" fmla="*/ 0 h 40"/>
                <a:gd name="T11" fmla="*/ 120 w 120"/>
                <a:gd name="T12" fmla="*/ 40 h 40"/>
              </a:gdLst>
              <a:ahLst/>
              <a:cxnLst>
                <a:cxn ang="T6">
                  <a:pos x="T0" y="T1"/>
                </a:cxn>
                <a:cxn ang="T7">
                  <a:pos x="T2" y="T3"/>
                </a:cxn>
                <a:cxn ang="T8">
                  <a:pos x="T4" y="T5"/>
                </a:cxn>
              </a:cxnLst>
              <a:rect l="T9" t="T10" r="T11" b="T12"/>
              <a:pathLst>
                <a:path w="120" h="40">
                  <a:moveTo>
                    <a:pt x="0" y="40"/>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69952" name="Freeform 320"/>
            <p:cNvSpPr>
              <a:spLocks/>
            </p:cNvSpPr>
            <p:nvPr/>
          </p:nvSpPr>
          <p:spPr bwMode="auto">
            <a:xfrm>
              <a:off x="1425" y="1583"/>
              <a:ext cx="120" cy="32"/>
            </a:xfrm>
            <a:custGeom>
              <a:avLst/>
              <a:gdLst>
                <a:gd name="T0" fmla="*/ 0 w 120"/>
                <a:gd name="T1" fmla="*/ 0 h 32"/>
                <a:gd name="T2" fmla="*/ 0 w 120"/>
                <a:gd name="T3" fmla="*/ 32 h 32"/>
                <a:gd name="T4" fmla="*/ 120 w 120"/>
                <a:gd name="T5" fmla="*/ 32 h 32"/>
                <a:gd name="T6" fmla="*/ 0 60000 65536"/>
                <a:gd name="T7" fmla="*/ 0 60000 65536"/>
                <a:gd name="T8" fmla="*/ 0 60000 65536"/>
                <a:gd name="T9" fmla="*/ 0 w 120"/>
                <a:gd name="T10" fmla="*/ 0 h 32"/>
                <a:gd name="T11" fmla="*/ 120 w 120"/>
                <a:gd name="T12" fmla="*/ 32 h 32"/>
              </a:gdLst>
              <a:ahLst/>
              <a:cxnLst>
                <a:cxn ang="T6">
                  <a:pos x="T0" y="T1"/>
                </a:cxn>
                <a:cxn ang="T7">
                  <a:pos x="T2" y="T3"/>
                </a:cxn>
                <a:cxn ang="T8">
                  <a:pos x="T4" y="T5"/>
                </a:cxn>
              </a:cxnLst>
              <a:rect l="T9" t="T10" r="T11" b="T12"/>
              <a:pathLst>
                <a:path w="120" h="32">
                  <a:moveTo>
                    <a:pt x="0" y="0"/>
                  </a:moveTo>
                  <a:lnTo>
                    <a:pt x="0" y="32"/>
                  </a:lnTo>
                  <a:lnTo>
                    <a:pt x="120" y="32"/>
                  </a:lnTo>
                </a:path>
              </a:pathLst>
            </a:custGeom>
            <a:noFill/>
            <a:ln w="12700">
              <a:solidFill>
                <a:srgbClr val="FFFFFF"/>
              </a:solidFill>
              <a:prstDash val="solid"/>
              <a:round/>
              <a:headEnd/>
              <a:tailEnd/>
            </a:ln>
          </p:spPr>
          <p:txBody>
            <a:bodyPr/>
            <a:lstStyle/>
            <a:p>
              <a:endParaRPr lang="en-US"/>
            </a:p>
          </p:txBody>
        </p:sp>
        <p:sp>
          <p:nvSpPr>
            <p:cNvPr id="69953" name="Freeform 321"/>
            <p:cNvSpPr>
              <a:spLocks/>
            </p:cNvSpPr>
            <p:nvPr/>
          </p:nvSpPr>
          <p:spPr bwMode="auto">
            <a:xfrm>
              <a:off x="1425" y="1687"/>
              <a:ext cx="120" cy="40"/>
            </a:xfrm>
            <a:custGeom>
              <a:avLst/>
              <a:gdLst>
                <a:gd name="T0" fmla="*/ 0 w 120"/>
                <a:gd name="T1" fmla="*/ 40 h 40"/>
                <a:gd name="T2" fmla="*/ 0 w 120"/>
                <a:gd name="T3" fmla="*/ 0 h 40"/>
                <a:gd name="T4" fmla="*/ 120 w 120"/>
                <a:gd name="T5" fmla="*/ 0 h 40"/>
                <a:gd name="T6" fmla="*/ 0 60000 65536"/>
                <a:gd name="T7" fmla="*/ 0 60000 65536"/>
                <a:gd name="T8" fmla="*/ 0 60000 65536"/>
                <a:gd name="T9" fmla="*/ 0 w 120"/>
                <a:gd name="T10" fmla="*/ 0 h 40"/>
                <a:gd name="T11" fmla="*/ 120 w 120"/>
                <a:gd name="T12" fmla="*/ 40 h 40"/>
              </a:gdLst>
              <a:ahLst/>
              <a:cxnLst>
                <a:cxn ang="T6">
                  <a:pos x="T0" y="T1"/>
                </a:cxn>
                <a:cxn ang="T7">
                  <a:pos x="T2" y="T3"/>
                </a:cxn>
                <a:cxn ang="T8">
                  <a:pos x="T4" y="T5"/>
                </a:cxn>
              </a:cxnLst>
              <a:rect l="T9" t="T10" r="T11" b="T12"/>
              <a:pathLst>
                <a:path w="120" h="40">
                  <a:moveTo>
                    <a:pt x="0" y="40"/>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69954" name="Freeform 322"/>
            <p:cNvSpPr>
              <a:spLocks/>
            </p:cNvSpPr>
            <p:nvPr/>
          </p:nvSpPr>
          <p:spPr bwMode="auto">
            <a:xfrm>
              <a:off x="1425" y="1727"/>
              <a:ext cx="120" cy="32"/>
            </a:xfrm>
            <a:custGeom>
              <a:avLst/>
              <a:gdLst>
                <a:gd name="T0" fmla="*/ 0 w 120"/>
                <a:gd name="T1" fmla="*/ 0 h 32"/>
                <a:gd name="T2" fmla="*/ 0 w 120"/>
                <a:gd name="T3" fmla="*/ 32 h 32"/>
                <a:gd name="T4" fmla="*/ 120 w 120"/>
                <a:gd name="T5" fmla="*/ 32 h 32"/>
                <a:gd name="T6" fmla="*/ 0 60000 65536"/>
                <a:gd name="T7" fmla="*/ 0 60000 65536"/>
                <a:gd name="T8" fmla="*/ 0 60000 65536"/>
                <a:gd name="T9" fmla="*/ 0 w 120"/>
                <a:gd name="T10" fmla="*/ 0 h 32"/>
                <a:gd name="T11" fmla="*/ 120 w 120"/>
                <a:gd name="T12" fmla="*/ 32 h 32"/>
              </a:gdLst>
              <a:ahLst/>
              <a:cxnLst>
                <a:cxn ang="T6">
                  <a:pos x="T0" y="T1"/>
                </a:cxn>
                <a:cxn ang="T7">
                  <a:pos x="T2" y="T3"/>
                </a:cxn>
                <a:cxn ang="T8">
                  <a:pos x="T4" y="T5"/>
                </a:cxn>
              </a:cxnLst>
              <a:rect l="T9" t="T10" r="T11" b="T12"/>
              <a:pathLst>
                <a:path w="120" h="32">
                  <a:moveTo>
                    <a:pt x="0" y="0"/>
                  </a:moveTo>
                  <a:lnTo>
                    <a:pt x="0" y="32"/>
                  </a:lnTo>
                  <a:lnTo>
                    <a:pt x="120" y="32"/>
                  </a:lnTo>
                </a:path>
              </a:pathLst>
            </a:custGeom>
            <a:noFill/>
            <a:ln w="12700">
              <a:solidFill>
                <a:srgbClr val="FFFFFF"/>
              </a:solidFill>
              <a:prstDash val="solid"/>
              <a:round/>
              <a:headEnd/>
              <a:tailEnd/>
            </a:ln>
          </p:spPr>
          <p:txBody>
            <a:bodyPr/>
            <a:lstStyle/>
            <a:p>
              <a:endParaRPr lang="en-US"/>
            </a:p>
          </p:txBody>
        </p:sp>
        <p:sp>
          <p:nvSpPr>
            <p:cNvPr id="69955" name="Freeform 323"/>
            <p:cNvSpPr>
              <a:spLocks/>
            </p:cNvSpPr>
            <p:nvPr/>
          </p:nvSpPr>
          <p:spPr bwMode="auto">
            <a:xfrm>
              <a:off x="1169" y="1543"/>
              <a:ext cx="256" cy="40"/>
            </a:xfrm>
            <a:custGeom>
              <a:avLst/>
              <a:gdLst>
                <a:gd name="T0" fmla="*/ 0 w 256"/>
                <a:gd name="T1" fmla="*/ 0 h 40"/>
                <a:gd name="T2" fmla="*/ 0 w 256"/>
                <a:gd name="T3" fmla="*/ 40 h 40"/>
                <a:gd name="T4" fmla="*/ 256 w 256"/>
                <a:gd name="T5" fmla="*/ 40 h 40"/>
                <a:gd name="T6" fmla="*/ 0 60000 65536"/>
                <a:gd name="T7" fmla="*/ 0 60000 65536"/>
                <a:gd name="T8" fmla="*/ 0 60000 65536"/>
                <a:gd name="T9" fmla="*/ 0 w 256"/>
                <a:gd name="T10" fmla="*/ 0 h 40"/>
                <a:gd name="T11" fmla="*/ 256 w 256"/>
                <a:gd name="T12" fmla="*/ 40 h 40"/>
              </a:gdLst>
              <a:ahLst/>
              <a:cxnLst>
                <a:cxn ang="T6">
                  <a:pos x="T0" y="T1"/>
                </a:cxn>
                <a:cxn ang="T7">
                  <a:pos x="T2" y="T3"/>
                </a:cxn>
                <a:cxn ang="T8">
                  <a:pos x="T4" y="T5"/>
                </a:cxn>
              </a:cxnLst>
              <a:rect l="T9" t="T10" r="T11" b="T12"/>
              <a:pathLst>
                <a:path w="256" h="40">
                  <a:moveTo>
                    <a:pt x="0" y="0"/>
                  </a:moveTo>
                  <a:lnTo>
                    <a:pt x="0" y="40"/>
                  </a:lnTo>
                  <a:lnTo>
                    <a:pt x="256" y="40"/>
                  </a:lnTo>
                </a:path>
              </a:pathLst>
            </a:custGeom>
            <a:noFill/>
            <a:ln w="12700">
              <a:solidFill>
                <a:srgbClr val="FFFFFF"/>
              </a:solidFill>
              <a:prstDash val="solid"/>
              <a:round/>
              <a:headEnd/>
              <a:tailEnd/>
            </a:ln>
          </p:spPr>
          <p:txBody>
            <a:bodyPr/>
            <a:lstStyle/>
            <a:p>
              <a:endParaRPr lang="en-US"/>
            </a:p>
          </p:txBody>
        </p:sp>
        <p:sp>
          <p:nvSpPr>
            <p:cNvPr id="69956" name="Freeform 324"/>
            <p:cNvSpPr>
              <a:spLocks/>
            </p:cNvSpPr>
            <p:nvPr/>
          </p:nvSpPr>
          <p:spPr bwMode="auto">
            <a:xfrm>
              <a:off x="1169" y="1543"/>
              <a:ext cx="256" cy="184"/>
            </a:xfrm>
            <a:custGeom>
              <a:avLst/>
              <a:gdLst>
                <a:gd name="T0" fmla="*/ 0 w 256"/>
                <a:gd name="T1" fmla="*/ 0 h 184"/>
                <a:gd name="T2" fmla="*/ 0 w 256"/>
                <a:gd name="T3" fmla="*/ 184 h 184"/>
                <a:gd name="T4" fmla="*/ 256 w 256"/>
                <a:gd name="T5" fmla="*/ 184 h 184"/>
                <a:gd name="T6" fmla="*/ 0 60000 65536"/>
                <a:gd name="T7" fmla="*/ 0 60000 65536"/>
                <a:gd name="T8" fmla="*/ 0 60000 65536"/>
                <a:gd name="T9" fmla="*/ 0 w 256"/>
                <a:gd name="T10" fmla="*/ 0 h 184"/>
                <a:gd name="T11" fmla="*/ 256 w 256"/>
                <a:gd name="T12" fmla="*/ 184 h 184"/>
              </a:gdLst>
              <a:ahLst/>
              <a:cxnLst>
                <a:cxn ang="T6">
                  <a:pos x="T0" y="T1"/>
                </a:cxn>
                <a:cxn ang="T7">
                  <a:pos x="T2" y="T3"/>
                </a:cxn>
                <a:cxn ang="T8">
                  <a:pos x="T4" y="T5"/>
                </a:cxn>
              </a:cxnLst>
              <a:rect l="T9" t="T10" r="T11" b="T12"/>
              <a:pathLst>
                <a:path w="256" h="184">
                  <a:moveTo>
                    <a:pt x="0" y="0"/>
                  </a:moveTo>
                  <a:lnTo>
                    <a:pt x="0" y="184"/>
                  </a:lnTo>
                  <a:lnTo>
                    <a:pt x="256" y="184"/>
                  </a:lnTo>
                </a:path>
              </a:pathLst>
            </a:custGeom>
            <a:noFill/>
            <a:ln w="12700">
              <a:solidFill>
                <a:srgbClr val="FFFFFF"/>
              </a:solidFill>
              <a:prstDash val="solid"/>
              <a:round/>
              <a:headEnd/>
              <a:tailEnd/>
            </a:ln>
          </p:spPr>
          <p:txBody>
            <a:bodyPr/>
            <a:lstStyle/>
            <a:p>
              <a:endParaRPr lang="en-US"/>
            </a:p>
          </p:txBody>
        </p:sp>
        <p:sp>
          <p:nvSpPr>
            <p:cNvPr id="69957" name="Freeform 325"/>
            <p:cNvSpPr>
              <a:spLocks/>
            </p:cNvSpPr>
            <p:nvPr/>
          </p:nvSpPr>
          <p:spPr bwMode="auto">
            <a:xfrm>
              <a:off x="1169" y="1367"/>
              <a:ext cx="128" cy="176"/>
            </a:xfrm>
            <a:custGeom>
              <a:avLst/>
              <a:gdLst>
                <a:gd name="T0" fmla="*/ 0 w 128"/>
                <a:gd name="T1" fmla="*/ 176 h 176"/>
                <a:gd name="T2" fmla="*/ 0 w 128"/>
                <a:gd name="T3" fmla="*/ 0 h 176"/>
                <a:gd name="T4" fmla="*/ 128 w 128"/>
                <a:gd name="T5" fmla="*/ 0 h 176"/>
                <a:gd name="T6" fmla="*/ 0 60000 65536"/>
                <a:gd name="T7" fmla="*/ 0 60000 65536"/>
                <a:gd name="T8" fmla="*/ 0 60000 65536"/>
                <a:gd name="T9" fmla="*/ 0 w 128"/>
                <a:gd name="T10" fmla="*/ 0 h 176"/>
                <a:gd name="T11" fmla="*/ 128 w 128"/>
                <a:gd name="T12" fmla="*/ 176 h 176"/>
              </a:gdLst>
              <a:ahLst/>
              <a:cxnLst>
                <a:cxn ang="T6">
                  <a:pos x="T0" y="T1"/>
                </a:cxn>
                <a:cxn ang="T7">
                  <a:pos x="T2" y="T3"/>
                </a:cxn>
                <a:cxn ang="T8">
                  <a:pos x="T4" y="T5"/>
                </a:cxn>
              </a:cxnLst>
              <a:rect l="T9" t="T10" r="T11" b="T12"/>
              <a:pathLst>
                <a:path w="128" h="176">
                  <a:moveTo>
                    <a:pt x="0" y="176"/>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69958" name="Freeform 326"/>
            <p:cNvSpPr>
              <a:spLocks/>
            </p:cNvSpPr>
            <p:nvPr/>
          </p:nvSpPr>
          <p:spPr bwMode="auto">
            <a:xfrm>
              <a:off x="1049" y="1543"/>
              <a:ext cx="120" cy="144"/>
            </a:xfrm>
            <a:custGeom>
              <a:avLst/>
              <a:gdLst>
                <a:gd name="T0" fmla="*/ 0 w 120"/>
                <a:gd name="T1" fmla="*/ 144 h 144"/>
                <a:gd name="T2" fmla="*/ 0 w 120"/>
                <a:gd name="T3" fmla="*/ 0 h 144"/>
                <a:gd name="T4" fmla="*/ 120 w 120"/>
                <a:gd name="T5" fmla="*/ 0 h 144"/>
                <a:gd name="T6" fmla="*/ 0 60000 65536"/>
                <a:gd name="T7" fmla="*/ 0 60000 65536"/>
                <a:gd name="T8" fmla="*/ 0 60000 65536"/>
                <a:gd name="T9" fmla="*/ 0 w 120"/>
                <a:gd name="T10" fmla="*/ 0 h 144"/>
                <a:gd name="T11" fmla="*/ 120 w 120"/>
                <a:gd name="T12" fmla="*/ 144 h 144"/>
              </a:gdLst>
              <a:ahLst/>
              <a:cxnLst>
                <a:cxn ang="T6">
                  <a:pos x="T0" y="T1"/>
                </a:cxn>
                <a:cxn ang="T7">
                  <a:pos x="T2" y="T3"/>
                </a:cxn>
                <a:cxn ang="T8">
                  <a:pos x="T4" y="T5"/>
                </a:cxn>
              </a:cxnLst>
              <a:rect l="T9" t="T10" r="T11" b="T12"/>
              <a:pathLst>
                <a:path w="120" h="144">
                  <a:moveTo>
                    <a:pt x="0" y="144"/>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69959" name="Freeform 327"/>
            <p:cNvSpPr>
              <a:spLocks/>
            </p:cNvSpPr>
            <p:nvPr/>
          </p:nvSpPr>
          <p:spPr bwMode="auto">
            <a:xfrm>
              <a:off x="1049" y="1687"/>
              <a:ext cx="496" cy="144"/>
            </a:xfrm>
            <a:custGeom>
              <a:avLst/>
              <a:gdLst>
                <a:gd name="T0" fmla="*/ 0 w 496"/>
                <a:gd name="T1" fmla="*/ 0 h 144"/>
                <a:gd name="T2" fmla="*/ 0 w 496"/>
                <a:gd name="T3" fmla="*/ 144 h 144"/>
                <a:gd name="T4" fmla="*/ 496 w 496"/>
                <a:gd name="T5" fmla="*/ 144 h 144"/>
                <a:gd name="T6" fmla="*/ 0 60000 65536"/>
                <a:gd name="T7" fmla="*/ 0 60000 65536"/>
                <a:gd name="T8" fmla="*/ 0 60000 65536"/>
                <a:gd name="T9" fmla="*/ 0 w 496"/>
                <a:gd name="T10" fmla="*/ 0 h 144"/>
                <a:gd name="T11" fmla="*/ 496 w 496"/>
                <a:gd name="T12" fmla="*/ 144 h 144"/>
              </a:gdLst>
              <a:ahLst/>
              <a:cxnLst>
                <a:cxn ang="T6">
                  <a:pos x="T0" y="T1"/>
                </a:cxn>
                <a:cxn ang="T7">
                  <a:pos x="T2" y="T3"/>
                </a:cxn>
                <a:cxn ang="T8">
                  <a:pos x="T4" y="T5"/>
                </a:cxn>
              </a:cxnLst>
              <a:rect l="T9" t="T10" r="T11" b="T12"/>
              <a:pathLst>
                <a:path w="496" h="144">
                  <a:moveTo>
                    <a:pt x="0" y="0"/>
                  </a:moveTo>
                  <a:lnTo>
                    <a:pt x="0" y="144"/>
                  </a:lnTo>
                  <a:lnTo>
                    <a:pt x="496" y="144"/>
                  </a:lnTo>
                </a:path>
              </a:pathLst>
            </a:custGeom>
            <a:noFill/>
            <a:ln w="12700">
              <a:solidFill>
                <a:srgbClr val="FFFFFF"/>
              </a:solidFill>
              <a:prstDash val="solid"/>
              <a:round/>
              <a:headEnd/>
              <a:tailEnd/>
            </a:ln>
          </p:spPr>
          <p:txBody>
            <a:bodyPr/>
            <a:lstStyle/>
            <a:p>
              <a:endParaRPr lang="en-US"/>
            </a:p>
          </p:txBody>
        </p:sp>
        <p:sp>
          <p:nvSpPr>
            <p:cNvPr id="69960" name="Line 328"/>
            <p:cNvSpPr>
              <a:spLocks noChangeShapeType="1"/>
            </p:cNvSpPr>
            <p:nvPr/>
          </p:nvSpPr>
          <p:spPr bwMode="auto">
            <a:xfrm>
              <a:off x="1425" y="1975"/>
              <a:ext cx="120" cy="1"/>
            </a:xfrm>
            <a:prstGeom prst="line">
              <a:avLst/>
            </a:prstGeom>
            <a:noFill/>
            <a:ln w="12700">
              <a:solidFill>
                <a:srgbClr val="FFFFFF"/>
              </a:solidFill>
              <a:round/>
              <a:headEnd/>
              <a:tailEnd/>
            </a:ln>
          </p:spPr>
          <p:txBody>
            <a:bodyPr/>
            <a:lstStyle/>
            <a:p>
              <a:endParaRPr lang="en-US"/>
            </a:p>
          </p:txBody>
        </p:sp>
        <p:sp>
          <p:nvSpPr>
            <p:cNvPr id="69961" name="Freeform 329"/>
            <p:cNvSpPr>
              <a:spLocks/>
            </p:cNvSpPr>
            <p:nvPr/>
          </p:nvSpPr>
          <p:spPr bwMode="auto">
            <a:xfrm>
              <a:off x="1425" y="1975"/>
              <a:ext cx="120" cy="72"/>
            </a:xfrm>
            <a:custGeom>
              <a:avLst/>
              <a:gdLst>
                <a:gd name="T0" fmla="*/ 0 w 120"/>
                <a:gd name="T1" fmla="*/ 0 h 72"/>
                <a:gd name="T2" fmla="*/ 0 w 120"/>
                <a:gd name="T3" fmla="*/ 72 h 72"/>
                <a:gd name="T4" fmla="*/ 120 w 120"/>
                <a:gd name="T5" fmla="*/ 72 h 72"/>
                <a:gd name="T6" fmla="*/ 0 60000 65536"/>
                <a:gd name="T7" fmla="*/ 0 60000 65536"/>
                <a:gd name="T8" fmla="*/ 0 60000 65536"/>
                <a:gd name="T9" fmla="*/ 0 w 120"/>
                <a:gd name="T10" fmla="*/ 0 h 72"/>
                <a:gd name="T11" fmla="*/ 120 w 120"/>
                <a:gd name="T12" fmla="*/ 72 h 72"/>
              </a:gdLst>
              <a:ahLst/>
              <a:cxnLst>
                <a:cxn ang="T6">
                  <a:pos x="T0" y="T1"/>
                </a:cxn>
                <a:cxn ang="T7">
                  <a:pos x="T2" y="T3"/>
                </a:cxn>
                <a:cxn ang="T8">
                  <a:pos x="T4" y="T5"/>
                </a:cxn>
              </a:cxnLst>
              <a:rect l="T9" t="T10" r="T11" b="T12"/>
              <a:pathLst>
                <a:path w="120" h="72">
                  <a:moveTo>
                    <a:pt x="0" y="0"/>
                  </a:moveTo>
                  <a:lnTo>
                    <a:pt x="0" y="72"/>
                  </a:lnTo>
                  <a:lnTo>
                    <a:pt x="120" y="72"/>
                  </a:lnTo>
                </a:path>
              </a:pathLst>
            </a:custGeom>
            <a:noFill/>
            <a:ln w="12700">
              <a:solidFill>
                <a:srgbClr val="FFFFFF"/>
              </a:solidFill>
              <a:prstDash val="solid"/>
              <a:round/>
              <a:headEnd/>
              <a:tailEnd/>
            </a:ln>
          </p:spPr>
          <p:txBody>
            <a:bodyPr/>
            <a:lstStyle/>
            <a:p>
              <a:endParaRPr lang="en-US"/>
            </a:p>
          </p:txBody>
        </p:sp>
        <p:sp>
          <p:nvSpPr>
            <p:cNvPr id="69962" name="Freeform 330"/>
            <p:cNvSpPr>
              <a:spLocks/>
            </p:cNvSpPr>
            <p:nvPr/>
          </p:nvSpPr>
          <p:spPr bwMode="auto">
            <a:xfrm>
              <a:off x="1425" y="1903"/>
              <a:ext cx="120" cy="72"/>
            </a:xfrm>
            <a:custGeom>
              <a:avLst/>
              <a:gdLst>
                <a:gd name="T0" fmla="*/ 0 w 120"/>
                <a:gd name="T1" fmla="*/ 72 h 72"/>
                <a:gd name="T2" fmla="*/ 0 w 120"/>
                <a:gd name="T3" fmla="*/ 0 h 72"/>
                <a:gd name="T4" fmla="*/ 120 w 120"/>
                <a:gd name="T5" fmla="*/ 0 h 72"/>
                <a:gd name="T6" fmla="*/ 0 60000 65536"/>
                <a:gd name="T7" fmla="*/ 0 60000 65536"/>
                <a:gd name="T8" fmla="*/ 0 60000 65536"/>
                <a:gd name="T9" fmla="*/ 0 w 120"/>
                <a:gd name="T10" fmla="*/ 0 h 72"/>
                <a:gd name="T11" fmla="*/ 120 w 120"/>
                <a:gd name="T12" fmla="*/ 72 h 72"/>
              </a:gdLst>
              <a:ahLst/>
              <a:cxnLst>
                <a:cxn ang="T6">
                  <a:pos x="T0" y="T1"/>
                </a:cxn>
                <a:cxn ang="T7">
                  <a:pos x="T2" y="T3"/>
                </a:cxn>
                <a:cxn ang="T8">
                  <a:pos x="T4" y="T5"/>
                </a:cxn>
              </a:cxnLst>
              <a:rect l="T9" t="T10" r="T11" b="T12"/>
              <a:pathLst>
                <a:path w="120" h="72">
                  <a:moveTo>
                    <a:pt x="0" y="72"/>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69963" name="Freeform 331"/>
            <p:cNvSpPr>
              <a:spLocks/>
            </p:cNvSpPr>
            <p:nvPr/>
          </p:nvSpPr>
          <p:spPr bwMode="auto">
            <a:xfrm>
              <a:off x="1425" y="2119"/>
              <a:ext cx="120" cy="40"/>
            </a:xfrm>
            <a:custGeom>
              <a:avLst/>
              <a:gdLst>
                <a:gd name="T0" fmla="*/ 0 w 120"/>
                <a:gd name="T1" fmla="*/ 40 h 40"/>
                <a:gd name="T2" fmla="*/ 0 w 120"/>
                <a:gd name="T3" fmla="*/ 0 h 40"/>
                <a:gd name="T4" fmla="*/ 120 w 120"/>
                <a:gd name="T5" fmla="*/ 0 h 40"/>
                <a:gd name="T6" fmla="*/ 0 60000 65536"/>
                <a:gd name="T7" fmla="*/ 0 60000 65536"/>
                <a:gd name="T8" fmla="*/ 0 60000 65536"/>
                <a:gd name="T9" fmla="*/ 0 w 120"/>
                <a:gd name="T10" fmla="*/ 0 h 40"/>
                <a:gd name="T11" fmla="*/ 120 w 120"/>
                <a:gd name="T12" fmla="*/ 40 h 40"/>
              </a:gdLst>
              <a:ahLst/>
              <a:cxnLst>
                <a:cxn ang="T6">
                  <a:pos x="T0" y="T1"/>
                </a:cxn>
                <a:cxn ang="T7">
                  <a:pos x="T2" y="T3"/>
                </a:cxn>
                <a:cxn ang="T8">
                  <a:pos x="T4" y="T5"/>
                </a:cxn>
              </a:cxnLst>
              <a:rect l="T9" t="T10" r="T11" b="T12"/>
              <a:pathLst>
                <a:path w="120" h="40">
                  <a:moveTo>
                    <a:pt x="0" y="40"/>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69964" name="Freeform 332"/>
            <p:cNvSpPr>
              <a:spLocks/>
            </p:cNvSpPr>
            <p:nvPr/>
          </p:nvSpPr>
          <p:spPr bwMode="auto">
            <a:xfrm>
              <a:off x="1425" y="2159"/>
              <a:ext cx="120" cy="32"/>
            </a:xfrm>
            <a:custGeom>
              <a:avLst/>
              <a:gdLst>
                <a:gd name="T0" fmla="*/ 0 w 120"/>
                <a:gd name="T1" fmla="*/ 0 h 32"/>
                <a:gd name="T2" fmla="*/ 0 w 120"/>
                <a:gd name="T3" fmla="*/ 32 h 32"/>
                <a:gd name="T4" fmla="*/ 120 w 120"/>
                <a:gd name="T5" fmla="*/ 32 h 32"/>
                <a:gd name="T6" fmla="*/ 0 60000 65536"/>
                <a:gd name="T7" fmla="*/ 0 60000 65536"/>
                <a:gd name="T8" fmla="*/ 0 60000 65536"/>
                <a:gd name="T9" fmla="*/ 0 w 120"/>
                <a:gd name="T10" fmla="*/ 0 h 32"/>
                <a:gd name="T11" fmla="*/ 120 w 120"/>
                <a:gd name="T12" fmla="*/ 32 h 32"/>
              </a:gdLst>
              <a:ahLst/>
              <a:cxnLst>
                <a:cxn ang="T6">
                  <a:pos x="T0" y="T1"/>
                </a:cxn>
                <a:cxn ang="T7">
                  <a:pos x="T2" y="T3"/>
                </a:cxn>
                <a:cxn ang="T8">
                  <a:pos x="T4" y="T5"/>
                </a:cxn>
              </a:cxnLst>
              <a:rect l="T9" t="T10" r="T11" b="T12"/>
              <a:pathLst>
                <a:path w="120" h="32">
                  <a:moveTo>
                    <a:pt x="0" y="0"/>
                  </a:moveTo>
                  <a:lnTo>
                    <a:pt x="0" y="32"/>
                  </a:lnTo>
                  <a:lnTo>
                    <a:pt x="120" y="32"/>
                  </a:lnTo>
                </a:path>
              </a:pathLst>
            </a:custGeom>
            <a:noFill/>
            <a:ln w="12700">
              <a:solidFill>
                <a:srgbClr val="FFFFFF"/>
              </a:solidFill>
              <a:prstDash val="solid"/>
              <a:round/>
              <a:headEnd/>
              <a:tailEnd/>
            </a:ln>
          </p:spPr>
          <p:txBody>
            <a:bodyPr/>
            <a:lstStyle/>
            <a:p>
              <a:endParaRPr lang="en-US"/>
            </a:p>
          </p:txBody>
        </p:sp>
        <p:sp>
          <p:nvSpPr>
            <p:cNvPr id="69965" name="Freeform 333"/>
            <p:cNvSpPr>
              <a:spLocks/>
            </p:cNvSpPr>
            <p:nvPr/>
          </p:nvSpPr>
          <p:spPr bwMode="auto">
            <a:xfrm>
              <a:off x="1297" y="1975"/>
              <a:ext cx="128" cy="88"/>
            </a:xfrm>
            <a:custGeom>
              <a:avLst/>
              <a:gdLst>
                <a:gd name="T0" fmla="*/ 0 w 128"/>
                <a:gd name="T1" fmla="*/ 88 h 88"/>
                <a:gd name="T2" fmla="*/ 0 w 128"/>
                <a:gd name="T3" fmla="*/ 0 h 88"/>
                <a:gd name="T4" fmla="*/ 128 w 128"/>
                <a:gd name="T5" fmla="*/ 0 h 88"/>
                <a:gd name="T6" fmla="*/ 0 60000 65536"/>
                <a:gd name="T7" fmla="*/ 0 60000 65536"/>
                <a:gd name="T8" fmla="*/ 0 60000 65536"/>
                <a:gd name="T9" fmla="*/ 0 w 128"/>
                <a:gd name="T10" fmla="*/ 0 h 88"/>
                <a:gd name="T11" fmla="*/ 128 w 128"/>
                <a:gd name="T12" fmla="*/ 88 h 88"/>
              </a:gdLst>
              <a:ahLst/>
              <a:cxnLst>
                <a:cxn ang="T6">
                  <a:pos x="T0" y="T1"/>
                </a:cxn>
                <a:cxn ang="T7">
                  <a:pos x="T2" y="T3"/>
                </a:cxn>
                <a:cxn ang="T8">
                  <a:pos x="T4" y="T5"/>
                </a:cxn>
              </a:cxnLst>
              <a:rect l="T9" t="T10" r="T11" b="T12"/>
              <a:pathLst>
                <a:path w="128" h="88">
                  <a:moveTo>
                    <a:pt x="0" y="88"/>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69966" name="Freeform 334"/>
            <p:cNvSpPr>
              <a:spLocks/>
            </p:cNvSpPr>
            <p:nvPr/>
          </p:nvSpPr>
          <p:spPr bwMode="auto">
            <a:xfrm>
              <a:off x="1297" y="2063"/>
              <a:ext cx="128" cy="96"/>
            </a:xfrm>
            <a:custGeom>
              <a:avLst/>
              <a:gdLst>
                <a:gd name="T0" fmla="*/ 0 w 128"/>
                <a:gd name="T1" fmla="*/ 0 h 96"/>
                <a:gd name="T2" fmla="*/ 0 w 128"/>
                <a:gd name="T3" fmla="*/ 96 h 96"/>
                <a:gd name="T4" fmla="*/ 128 w 128"/>
                <a:gd name="T5" fmla="*/ 96 h 96"/>
                <a:gd name="T6" fmla="*/ 0 60000 65536"/>
                <a:gd name="T7" fmla="*/ 0 60000 65536"/>
                <a:gd name="T8" fmla="*/ 0 60000 65536"/>
                <a:gd name="T9" fmla="*/ 0 w 128"/>
                <a:gd name="T10" fmla="*/ 0 h 96"/>
                <a:gd name="T11" fmla="*/ 128 w 128"/>
                <a:gd name="T12" fmla="*/ 96 h 96"/>
              </a:gdLst>
              <a:ahLst/>
              <a:cxnLst>
                <a:cxn ang="T6">
                  <a:pos x="T0" y="T1"/>
                </a:cxn>
                <a:cxn ang="T7">
                  <a:pos x="T2" y="T3"/>
                </a:cxn>
                <a:cxn ang="T8">
                  <a:pos x="T4" y="T5"/>
                </a:cxn>
              </a:cxnLst>
              <a:rect l="T9" t="T10" r="T11" b="T12"/>
              <a:pathLst>
                <a:path w="128" h="96">
                  <a:moveTo>
                    <a:pt x="0" y="0"/>
                  </a:moveTo>
                  <a:lnTo>
                    <a:pt x="0" y="96"/>
                  </a:lnTo>
                  <a:lnTo>
                    <a:pt x="128" y="96"/>
                  </a:lnTo>
                </a:path>
              </a:pathLst>
            </a:custGeom>
            <a:noFill/>
            <a:ln w="12700">
              <a:solidFill>
                <a:srgbClr val="FFFFFF"/>
              </a:solidFill>
              <a:prstDash val="solid"/>
              <a:round/>
              <a:headEnd/>
              <a:tailEnd/>
            </a:ln>
          </p:spPr>
          <p:txBody>
            <a:bodyPr/>
            <a:lstStyle/>
            <a:p>
              <a:endParaRPr lang="en-US"/>
            </a:p>
          </p:txBody>
        </p:sp>
        <p:sp>
          <p:nvSpPr>
            <p:cNvPr id="69967" name="Freeform 335"/>
            <p:cNvSpPr>
              <a:spLocks/>
            </p:cNvSpPr>
            <p:nvPr/>
          </p:nvSpPr>
          <p:spPr bwMode="auto">
            <a:xfrm>
              <a:off x="1425" y="2479"/>
              <a:ext cx="120" cy="40"/>
            </a:xfrm>
            <a:custGeom>
              <a:avLst/>
              <a:gdLst>
                <a:gd name="T0" fmla="*/ 0 w 120"/>
                <a:gd name="T1" fmla="*/ 40 h 40"/>
                <a:gd name="T2" fmla="*/ 0 w 120"/>
                <a:gd name="T3" fmla="*/ 0 h 40"/>
                <a:gd name="T4" fmla="*/ 120 w 120"/>
                <a:gd name="T5" fmla="*/ 0 h 40"/>
                <a:gd name="T6" fmla="*/ 0 60000 65536"/>
                <a:gd name="T7" fmla="*/ 0 60000 65536"/>
                <a:gd name="T8" fmla="*/ 0 60000 65536"/>
                <a:gd name="T9" fmla="*/ 0 w 120"/>
                <a:gd name="T10" fmla="*/ 0 h 40"/>
                <a:gd name="T11" fmla="*/ 120 w 120"/>
                <a:gd name="T12" fmla="*/ 40 h 40"/>
              </a:gdLst>
              <a:ahLst/>
              <a:cxnLst>
                <a:cxn ang="T6">
                  <a:pos x="T0" y="T1"/>
                </a:cxn>
                <a:cxn ang="T7">
                  <a:pos x="T2" y="T3"/>
                </a:cxn>
                <a:cxn ang="T8">
                  <a:pos x="T4" y="T5"/>
                </a:cxn>
              </a:cxnLst>
              <a:rect l="T9" t="T10" r="T11" b="T12"/>
              <a:pathLst>
                <a:path w="120" h="40">
                  <a:moveTo>
                    <a:pt x="0" y="40"/>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69968" name="Freeform 336"/>
            <p:cNvSpPr>
              <a:spLocks/>
            </p:cNvSpPr>
            <p:nvPr/>
          </p:nvSpPr>
          <p:spPr bwMode="auto">
            <a:xfrm>
              <a:off x="1425" y="2519"/>
              <a:ext cx="120" cy="32"/>
            </a:xfrm>
            <a:custGeom>
              <a:avLst/>
              <a:gdLst>
                <a:gd name="T0" fmla="*/ 0 w 120"/>
                <a:gd name="T1" fmla="*/ 0 h 32"/>
                <a:gd name="T2" fmla="*/ 0 w 120"/>
                <a:gd name="T3" fmla="*/ 32 h 32"/>
                <a:gd name="T4" fmla="*/ 120 w 120"/>
                <a:gd name="T5" fmla="*/ 32 h 32"/>
                <a:gd name="T6" fmla="*/ 0 60000 65536"/>
                <a:gd name="T7" fmla="*/ 0 60000 65536"/>
                <a:gd name="T8" fmla="*/ 0 60000 65536"/>
                <a:gd name="T9" fmla="*/ 0 w 120"/>
                <a:gd name="T10" fmla="*/ 0 h 32"/>
                <a:gd name="T11" fmla="*/ 120 w 120"/>
                <a:gd name="T12" fmla="*/ 32 h 32"/>
              </a:gdLst>
              <a:ahLst/>
              <a:cxnLst>
                <a:cxn ang="T6">
                  <a:pos x="T0" y="T1"/>
                </a:cxn>
                <a:cxn ang="T7">
                  <a:pos x="T2" y="T3"/>
                </a:cxn>
                <a:cxn ang="T8">
                  <a:pos x="T4" y="T5"/>
                </a:cxn>
              </a:cxnLst>
              <a:rect l="T9" t="T10" r="T11" b="T12"/>
              <a:pathLst>
                <a:path w="120" h="32">
                  <a:moveTo>
                    <a:pt x="0" y="0"/>
                  </a:moveTo>
                  <a:lnTo>
                    <a:pt x="0" y="32"/>
                  </a:lnTo>
                  <a:lnTo>
                    <a:pt x="120" y="32"/>
                  </a:lnTo>
                </a:path>
              </a:pathLst>
            </a:custGeom>
            <a:noFill/>
            <a:ln w="12700">
              <a:solidFill>
                <a:srgbClr val="FFFFFF"/>
              </a:solidFill>
              <a:prstDash val="solid"/>
              <a:round/>
              <a:headEnd/>
              <a:tailEnd/>
            </a:ln>
          </p:spPr>
          <p:txBody>
            <a:bodyPr/>
            <a:lstStyle/>
            <a:p>
              <a:endParaRPr lang="en-US"/>
            </a:p>
          </p:txBody>
        </p:sp>
        <p:sp>
          <p:nvSpPr>
            <p:cNvPr id="69969" name="Freeform 337"/>
            <p:cNvSpPr>
              <a:spLocks/>
            </p:cNvSpPr>
            <p:nvPr/>
          </p:nvSpPr>
          <p:spPr bwMode="auto">
            <a:xfrm>
              <a:off x="1297" y="2519"/>
              <a:ext cx="128" cy="48"/>
            </a:xfrm>
            <a:custGeom>
              <a:avLst/>
              <a:gdLst>
                <a:gd name="T0" fmla="*/ 0 w 128"/>
                <a:gd name="T1" fmla="*/ 48 h 48"/>
                <a:gd name="T2" fmla="*/ 0 w 128"/>
                <a:gd name="T3" fmla="*/ 0 h 48"/>
                <a:gd name="T4" fmla="*/ 128 w 128"/>
                <a:gd name="T5" fmla="*/ 0 h 48"/>
                <a:gd name="T6" fmla="*/ 0 60000 65536"/>
                <a:gd name="T7" fmla="*/ 0 60000 65536"/>
                <a:gd name="T8" fmla="*/ 0 60000 65536"/>
                <a:gd name="T9" fmla="*/ 0 w 128"/>
                <a:gd name="T10" fmla="*/ 0 h 48"/>
                <a:gd name="T11" fmla="*/ 128 w 128"/>
                <a:gd name="T12" fmla="*/ 48 h 48"/>
              </a:gdLst>
              <a:ahLst/>
              <a:cxnLst>
                <a:cxn ang="T6">
                  <a:pos x="T0" y="T1"/>
                </a:cxn>
                <a:cxn ang="T7">
                  <a:pos x="T2" y="T3"/>
                </a:cxn>
                <a:cxn ang="T8">
                  <a:pos x="T4" y="T5"/>
                </a:cxn>
              </a:cxnLst>
              <a:rect l="T9" t="T10" r="T11" b="T12"/>
              <a:pathLst>
                <a:path w="128" h="48">
                  <a:moveTo>
                    <a:pt x="0" y="48"/>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69970" name="Freeform 338"/>
            <p:cNvSpPr>
              <a:spLocks/>
            </p:cNvSpPr>
            <p:nvPr/>
          </p:nvSpPr>
          <p:spPr bwMode="auto">
            <a:xfrm>
              <a:off x="1297" y="2567"/>
              <a:ext cx="248" cy="56"/>
            </a:xfrm>
            <a:custGeom>
              <a:avLst/>
              <a:gdLst>
                <a:gd name="T0" fmla="*/ 0 w 248"/>
                <a:gd name="T1" fmla="*/ 0 h 56"/>
                <a:gd name="T2" fmla="*/ 0 w 248"/>
                <a:gd name="T3" fmla="*/ 56 h 56"/>
                <a:gd name="T4" fmla="*/ 248 w 248"/>
                <a:gd name="T5" fmla="*/ 56 h 56"/>
                <a:gd name="T6" fmla="*/ 0 60000 65536"/>
                <a:gd name="T7" fmla="*/ 0 60000 65536"/>
                <a:gd name="T8" fmla="*/ 0 60000 65536"/>
                <a:gd name="T9" fmla="*/ 0 w 248"/>
                <a:gd name="T10" fmla="*/ 0 h 56"/>
                <a:gd name="T11" fmla="*/ 248 w 248"/>
                <a:gd name="T12" fmla="*/ 56 h 56"/>
              </a:gdLst>
              <a:ahLst/>
              <a:cxnLst>
                <a:cxn ang="T6">
                  <a:pos x="T0" y="T1"/>
                </a:cxn>
                <a:cxn ang="T7">
                  <a:pos x="T2" y="T3"/>
                </a:cxn>
                <a:cxn ang="T8">
                  <a:pos x="T4" y="T5"/>
                </a:cxn>
              </a:cxnLst>
              <a:rect l="T9" t="T10" r="T11" b="T12"/>
              <a:pathLst>
                <a:path w="248" h="56">
                  <a:moveTo>
                    <a:pt x="0" y="0"/>
                  </a:moveTo>
                  <a:lnTo>
                    <a:pt x="0" y="56"/>
                  </a:lnTo>
                  <a:lnTo>
                    <a:pt x="248" y="56"/>
                  </a:lnTo>
                </a:path>
              </a:pathLst>
            </a:custGeom>
            <a:noFill/>
            <a:ln w="12700">
              <a:solidFill>
                <a:srgbClr val="FFFFFF"/>
              </a:solidFill>
              <a:prstDash val="solid"/>
              <a:round/>
              <a:headEnd/>
              <a:tailEnd/>
            </a:ln>
          </p:spPr>
          <p:txBody>
            <a:bodyPr/>
            <a:lstStyle/>
            <a:p>
              <a:endParaRPr lang="en-US"/>
            </a:p>
          </p:txBody>
        </p:sp>
        <p:sp>
          <p:nvSpPr>
            <p:cNvPr id="69971" name="Freeform 339"/>
            <p:cNvSpPr>
              <a:spLocks/>
            </p:cNvSpPr>
            <p:nvPr/>
          </p:nvSpPr>
          <p:spPr bwMode="auto">
            <a:xfrm>
              <a:off x="1169" y="2567"/>
              <a:ext cx="128" cy="64"/>
            </a:xfrm>
            <a:custGeom>
              <a:avLst/>
              <a:gdLst>
                <a:gd name="T0" fmla="*/ 0 w 128"/>
                <a:gd name="T1" fmla="*/ 64 h 64"/>
                <a:gd name="T2" fmla="*/ 0 w 128"/>
                <a:gd name="T3" fmla="*/ 0 h 64"/>
                <a:gd name="T4" fmla="*/ 128 w 128"/>
                <a:gd name="T5" fmla="*/ 0 h 64"/>
                <a:gd name="T6" fmla="*/ 0 60000 65536"/>
                <a:gd name="T7" fmla="*/ 0 60000 65536"/>
                <a:gd name="T8" fmla="*/ 0 60000 65536"/>
                <a:gd name="T9" fmla="*/ 0 w 128"/>
                <a:gd name="T10" fmla="*/ 0 h 64"/>
                <a:gd name="T11" fmla="*/ 128 w 128"/>
                <a:gd name="T12" fmla="*/ 64 h 64"/>
              </a:gdLst>
              <a:ahLst/>
              <a:cxnLst>
                <a:cxn ang="T6">
                  <a:pos x="T0" y="T1"/>
                </a:cxn>
                <a:cxn ang="T7">
                  <a:pos x="T2" y="T3"/>
                </a:cxn>
                <a:cxn ang="T8">
                  <a:pos x="T4" y="T5"/>
                </a:cxn>
              </a:cxnLst>
              <a:rect l="T9" t="T10" r="T11" b="T12"/>
              <a:pathLst>
                <a:path w="128" h="64">
                  <a:moveTo>
                    <a:pt x="0" y="64"/>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69972" name="Freeform 340"/>
            <p:cNvSpPr>
              <a:spLocks/>
            </p:cNvSpPr>
            <p:nvPr/>
          </p:nvSpPr>
          <p:spPr bwMode="auto">
            <a:xfrm>
              <a:off x="1169" y="2631"/>
              <a:ext cx="376" cy="64"/>
            </a:xfrm>
            <a:custGeom>
              <a:avLst/>
              <a:gdLst>
                <a:gd name="T0" fmla="*/ 0 w 376"/>
                <a:gd name="T1" fmla="*/ 0 h 64"/>
                <a:gd name="T2" fmla="*/ 0 w 376"/>
                <a:gd name="T3" fmla="*/ 64 h 64"/>
                <a:gd name="T4" fmla="*/ 376 w 376"/>
                <a:gd name="T5" fmla="*/ 64 h 64"/>
                <a:gd name="T6" fmla="*/ 0 60000 65536"/>
                <a:gd name="T7" fmla="*/ 0 60000 65536"/>
                <a:gd name="T8" fmla="*/ 0 60000 65536"/>
                <a:gd name="T9" fmla="*/ 0 w 376"/>
                <a:gd name="T10" fmla="*/ 0 h 64"/>
                <a:gd name="T11" fmla="*/ 376 w 376"/>
                <a:gd name="T12" fmla="*/ 64 h 64"/>
              </a:gdLst>
              <a:ahLst/>
              <a:cxnLst>
                <a:cxn ang="T6">
                  <a:pos x="T0" y="T1"/>
                </a:cxn>
                <a:cxn ang="T7">
                  <a:pos x="T2" y="T3"/>
                </a:cxn>
                <a:cxn ang="T8">
                  <a:pos x="T4" y="T5"/>
                </a:cxn>
              </a:cxnLst>
              <a:rect l="T9" t="T10" r="T11" b="T12"/>
              <a:pathLst>
                <a:path w="376" h="64">
                  <a:moveTo>
                    <a:pt x="0" y="0"/>
                  </a:moveTo>
                  <a:lnTo>
                    <a:pt x="0" y="64"/>
                  </a:lnTo>
                  <a:lnTo>
                    <a:pt x="376" y="64"/>
                  </a:lnTo>
                </a:path>
              </a:pathLst>
            </a:custGeom>
            <a:noFill/>
            <a:ln w="12700">
              <a:solidFill>
                <a:srgbClr val="FF0080"/>
              </a:solidFill>
              <a:prstDash val="solid"/>
              <a:round/>
              <a:headEnd/>
              <a:tailEnd/>
            </a:ln>
          </p:spPr>
          <p:txBody>
            <a:bodyPr/>
            <a:lstStyle/>
            <a:p>
              <a:endParaRPr lang="en-US"/>
            </a:p>
          </p:txBody>
        </p:sp>
        <p:sp>
          <p:nvSpPr>
            <p:cNvPr id="69973" name="Freeform 341"/>
            <p:cNvSpPr>
              <a:spLocks/>
            </p:cNvSpPr>
            <p:nvPr/>
          </p:nvSpPr>
          <p:spPr bwMode="auto">
            <a:xfrm>
              <a:off x="1425" y="2839"/>
              <a:ext cx="120" cy="40"/>
            </a:xfrm>
            <a:custGeom>
              <a:avLst/>
              <a:gdLst>
                <a:gd name="T0" fmla="*/ 0 w 120"/>
                <a:gd name="T1" fmla="*/ 40 h 40"/>
                <a:gd name="T2" fmla="*/ 0 w 120"/>
                <a:gd name="T3" fmla="*/ 0 h 40"/>
                <a:gd name="T4" fmla="*/ 120 w 120"/>
                <a:gd name="T5" fmla="*/ 0 h 40"/>
                <a:gd name="T6" fmla="*/ 0 60000 65536"/>
                <a:gd name="T7" fmla="*/ 0 60000 65536"/>
                <a:gd name="T8" fmla="*/ 0 60000 65536"/>
                <a:gd name="T9" fmla="*/ 0 w 120"/>
                <a:gd name="T10" fmla="*/ 0 h 40"/>
                <a:gd name="T11" fmla="*/ 120 w 120"/>
                <a:gd name="T12" fmla="*/ 40 h 40"/>
              </a:gdLst>
              <a:ahLst/>
              <a:cxnLst>
                <a:cxn ang="T6">
                  <a:pos x="T0" y="T1"/>
                </a:cxn>
                <a:cxn ang="T7">
                  <a:pos x="T2" y="T3"/>
                </a:cxn>
                <a:cxn ang="T8">
                  <a:pos x="T4" y="T5"/>
                </a:cxn>
              </a:cxnLst>
              <a:rect l="T9" t="T10" r="T11" b="T12"/>
              <a:pathLst>
                <a:path w="120" h="40">
                  <a:moveTo>
                    <a:pt x="0" y="40"/>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69974" name="Freeform 342"/>
            <p:cNvSpPr>
              <a:spLocks/>
            </p:cNvSpPr>
            <p:nvPr/>
          </p:nvSpPr>
          <p:spPr bwMode="auto">
            <a:xfrm>
              <a:off x="1425" y="2879"/>
              <a:ext cx="120" cy="32"/>
            </a:xfrm>
            <a:custGeom>
              <a:avLst/>
              <a:gdLst>
                <a:gd name="T0" fmla="*/ 0 w 120"/>
                <a:gd name="T1" fmla="*/ 0 h 32"/>
                <a:gd name="T2" fmla="*/ 0 w 120"/>
                <a:gd name="T3" fmla="*/ 32 h 32"/>
                <a:gd name="T4" fmla="*/ 120 w 120"/>
                <a:gd name="T5" fmla="*/ 32 h 32"/>
                <a:gd name="T6" fmla="*/ 0 60000 65536"/>
                <a:gd name="T7" fmla="*/ 0 60000 65536"/>
                <a:gd name="T8" fmla="*/ 0 60000 65536"/>
                <a:gd name="T9" fmla="*/ 0 w 120"/>
                <a:gd name="T10" fmla="*/ 0 h 32"/>
                <a:gd name="T11" fmla="*/ 120 w 120"/>
                <a:gd name="T12" fmla="*/ 32 h 32"/>
              </a:gdLst>
              <a:ahLst/>
              <a:cxnLst>
                <a:cxn ang="T6">
                  <a:pos x="T0" y="T1"/>
                </a:cxn>
                <a:cxn ang="T7">
                  <a:pos x="T2" y="T3"/>
                </a:cxn>
                <a:cxn ang="T8">
                  <a:pos x="T4" y="T5"/>
                </a:cxn>
              </a:cxnLst>
              <a:rect l="T9" t="T10" r="T11" b="T12"/>
              <a:pathLst>
                <a:path w="120" h="32">
                  <a:moveTo>
                    <a:pt x="0" y="0"/>
                  </a:moveTo>
                  <a:lnTo>
                    <a:pt x="0" y="32"/>
                  </a:lnTo>
                  <a:lnTo>
                    <a:pt x="120" y="32"/>
                  </a:lnTo>
                </a:path>
              </a:pathLst>
            </a:custGeom>
            <a:noFill/>
            <a:ln w="12700">
              <a:solidFill>
                <a:srgbClr val="FFFFFF"/>
              </a:solidFill>
              <a:prstDash val="solid"/>
              <a:round/>
              <a:headEnd/>
              <a:tailEnd/>
            </a:ln>
          </p:spPr>
          <p:txBody>
            <a:bodyPr/>
            <a:lstStyle/>
            <a:p>
              <a:endParaRPr lang="en-US"/>
            </a:p>
          </p:txBody>
        </p:sp>
        <p:sp>
          <p:nvSpPr>
            <p:cNvPr id="69975" name="Freeform 343"/>
            <p:cNvSpPr>
              <a:spLocks/>
            </p:cNvSpPr>
            <p:nvPr/>
          </p:nvSpPr>
          <p:spPr bwMode="auto">
            <a:xfrm>
              <a:off x="1425" y="2983"/>
              <a:ext cx="120" cy="40"/>
            </a:xfrm>
            <a:custGeom>
              <a:avLst/>
              <a:gdLst>
                <a:gd name="T0" fmla="*/ 0 w 120"/>
                <a:gd name="T1" fmla="*/ 40 h 40"/>
                <a:gd name="T2" fmla="*/ 0 w 120"/>
                <a:gd name="T3" fmla="*/ 0 h 40"/>
                <a:gd name="T4" fmla="*/ 120 w 120"/>
                <a:gd name="T5" fmla="*/ 0 h 40"/>
                <a:gd name="T6" fmla="*/ 0 60000 65536"/>
                <a:gd name="T7" fmla="*/ 0 60000 65536"/>
                <a:gd name="T8" fmla="*/ 0 60000 65536"/>
                <a:gd name="T9" fmla="*/ 0 w 120"/>
                <a:gd name="T10" fmla="*/ 0 h 40"/>
                <a:gd name="T11" fmla="*/ 120 w 120"/>
                <a:gd name="T12" fmla="*/ 40 h 40"/>
              </a:gdLst>
              <a:ahLst/>
              <a:cxnLst>
                <a:cxn ang="T6">
                  <a:pos x="T0" y="T1"/>
                </a:cxn>
                <a:cxn ang="T7">
                  <a:pos x="T2" y="T3"/>
                </a:cxn>
                <a:cxn ang="T8">
                  <a:pos x="T4" y="T5"/>
                </a:cxn>
              </a:cxnLst>
              <a:rect l="T9" t="T10" r="T11" b="T12"/>
              <a:pathLst>
                <a:path w="120" h="40">
                  <a:moveTo>
                    <a:pt x="0" y="40"/>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69976" name="Freeform 344"/>
            <p:cNvSpPr>
              <a:spLocks/>
            </p:cNvSpPr>
            <p:nvPr/>
          </p:nvSpPr>
          <p:spPr bwMode="auto">
            <a:xfrm>
              <a:off x="1425" y="3023"/>
              <a:ext cx="120" cy="32"/>
            </a:xfrm>
            <a:custGeom>
              <a:avLst/>
              <a:gdLst>
                <a:gd name="T0" fmla="*/ 0 w 120"/>
                <a:gd name="T1" fmla="*/ 0 h 32"/>
                <a:gd name="T2" fmla="*/ 0 w 120"/>
                <a:gd name="T3" fmla="*/ 32 h 32"/>
                <a:gd name="T4" fmla="*/ 120 w 120"/>
                <a:gd name="T5" fmla="*/ 32 h 32"/>
                <a:gd name="T6" fmla="*/ 0 60000 65536"/>
                <a:gd name="T7" fmla="*/ 0 60000 65536"/>
                <a:gd name="T8" fmla="*/ 0 60000 65536"/>
                <a:gd name="T9" fmla="*/ 0 w 120"/>
                <a:gd name="T10" fmla="*/ 0 h 32"/>
                <a:gd name="T11" fmla="*/ 120 w 120"/>
                <a:gd name="T12" fmla="*/ 32 h 32"/>
              </a:gdLst>
              <a:ahLst/>
              <a:cxnLst>
                <a:cxn ang="T6">
                  <a:pos x="T0" y="T1"/>
                </a:cxn>
                <a:cxn ang="T7">
                  <a:pos x="T2" y="T3"/>
                </a:cxn>
                <a:cxn ang="T8">
                  <a:pos x="T4" y="T5"/>
                </a:cxn>
              </a:cxnLst>
              <a:rect l="T9" t="T10" r="T11" b="T12"/>
              <a:pathLst>
                <a:path w="120" h="32">
                  <a:moveTo>
                    <a:pt x="0" y="0"/>
                  </a:moveTo>
                  <a:lnTo>
                    <a:pt x="0" y="32"/>
                  </a:lnTo>
                  <a:lnTo>
                    <a:pt x="120" y="32"/>
                  </a:lnTo>
                </a:path>
              </a:pathLst>
            </a:custGeom>
            <a:noFill/>
            <a:ln w="12700">
              <a:solidFill>
                <a:srgbClr val="FFFFFF"/>
              </a:solidFill>
              <a:prstDash val="solid"/>
              <a:round/>
              <a:headEnd/>
              <a:tailEnd/>
            </a:ln>
          </p:spPr>
          <p:txBody>
            <a:bodyPr/>
            <a:lstStyle/>
            <a:p>
              <a:endParaRPr lang="en-US"/>
            </a:p>
          </p:txBody>
        </p:sp>
        <p:sp>
          <p:nvSpPr>
            <p:cNvPr id="69977" name="Freeform 345"/>
            <p:cNvSpPr>
              <a:spLocks/>
            </p:cNvSpPr>
            <p:nvPr/>
          </p:nvSpPr>
          <p:spPr bwMode="auto">
            <a:xfrm>
              <a:off x="1297" y="2879"/>
              <a:ext cx="128" cy="8"/>
            </a:xfrm>
            <a:custGeom>
              <a:avLst/>
              <a:gdLst>
                <a:gd name="T0" fmla="*/ 0 w 128"/>
                <a:gd name="T1" fmla="*/ 8 h 8"/>
                <a:gd name="T2" fmla="*/ 0 w 128"/>
                <a:gd name="T3" fmla="*/ 0 h 8"/>
                <a:gd name="T4" fmla="*/ 128 w 128"/>
                <a:gd name="T5" fmla="*/ 0 h 8"/>
                <a:gd name="T6" fmla="*/ 0 60000 65536"/>
                <a:gd name="T7" fmla="*/ 0 60000 65536"/>
                <a:gd name="T8" fmla="*/ 0 60000 65536"/>
                <a:gd name="T9" fmla="*/ 0 w 128"/>
                <a:gd name="T10" fmla="*/ 0 h 8"/>
                <a:gd name="T11" fmla="*/ 128 w 128"/>
                <a:gd name="T12" fmla="*/ 8 h 8"/>
              </a:gdLst>
              <a:ahLst/>
              <a:cxnLst>
                <a:cxn ang="T6">
                  <a:pos x="T0" y="T1"/>
                </a:cxn>
                <a:cxn ang="T7">
                  <a:pos x="T2" y="T3"/>
                </a:cxn>
                <a:cxn ang="T8">
                  <a:pos x="T4" y="T5"/>
                </a:cxn>
              </a:cxnLst>
              <a:rect l="T9" t="T10" r="T11" b="T12"/>
              <a:pathLst>
                <a:path w="128" h="8">
                  <a:moveTo>
                    <a:pt x="0" y="8"/>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69978" name="Freeform 346"/>
            <p:cNvSpPr>
              <a:spLocks/>
            </p:cNvSpPr>
            <p:nvPr/>
          </p:nvSpPr>
          <p:spPr bwMode="auto">
            <a:xfrm>
              <a:off x="1297" y="2887"/>
              <a:ext cx="128" cy="136"/>
            </a:xfrm>
            <a:custGeom>
              <a:avLst/>
              <a:gdLst>
                <a:gd name="T0" fmla="*/ 0 w 128"/>
                <a:gd name="T1" fmla="*/ 0 h 136"/>
                <a:gd name="T2" fmla="*/ 0 w 128"/>
                <a:gd name="T3" fmla="*/ 136 h 136"/>
                <a:gd name="T4" fmla="*/ 128 w 128"/>
                <a:gd name="T5" fmla="*/ 136 h 136"/>
                <a:gd name="T6" fmla="*/ 0 60000 65536"/>
                <a:gd name="T7" fmla="*/ 0 60000 65536"/>
                <a:gd name="T8" fmla="*/ 0 60000 65536"/>
                <a:gd name="T9" fmla="*/ 0 w 128"/>
                <a:gd name="T10" fmla="*/ 0 h 136"/>
                <a:gd name="T11" fmla="*/ 128 w 128"/>
                <a:gd name="T12" fmla="*/ 136 h 136"/>
              </a:gdLst>
              <a:ahLst/>
              <a:cxnLst>
                <a:cxn ang="T6">
                  <a:pos x="T0" y="T1"/>
                </a:cxn>
                <a:cxn ang="T7">
                  <a:pos x="T2" y="T3"/>
                </a:cxn>
                <a:cxn ang="T8">
                  <a:pos x="T4" y="T5"/>
                </a:cxn>
              </a:cxnLst>
              <a:rect l="T9" t="T10" r="T11" b="T12"/>
              <a:pathLst>
                <a:path w="128" h="136">
                  <a:moveTo>
                    <a:pt x="0" y="0"/>
                  </a:moveTo>
                  <a:lnTo>
                    <a:pt x="0" y="136"/>
                  </a:lnTo>
                  <a:lnTo>
                    <a:pt x="128" y="136"/>
                  </a:lnTo>
                </a:path>
              </a:pathLst>
            </a:custGeom>
            <a:noFill/>
            <a:ln w="12700">
              <a:solidFill>
                <a:srgbClr val="FFFFFF"/>
              </a:solidFill>
              <a:prstDash val="solid"/>
              <a:round/>
              <a:headEnd/>
              <a:tailEnd/>
            </a:ln>
          </p:spPr>
          <p:txBody>
            <a:bodyPr/>
            <a:lstStyle/>
            <a:p>
              <a:endParaRPr lang="en-US"/>
            </a:p>
          </p:txBody>
        </p:sp>
        <p:sp>
          <p:nvSpPr>
            <p:cNvPr id="69979" name="Freeform 347"/>
            <p:cNvSpPr>
              <a:spLocks/>
            </p:cNvSpPr>
            <p:nvPr/>
          </p:nvSpPr>
          <p:spPr bwMode="auto">
            <a:xfrm>
              <a:off x="1297" y="2767"/>
              <a:ext cx="248" cy="120"/>
            </a:xfrm>
            <a:custGeom>
              <a:avLst/>
              <a:gdLst>
                <a:gd name="T0" fmla="*/ 0 w 248"/>
                <a:gd name="T1" fmla="*/ 120 h 120"/>
                <a:gd name="T2" fmla="*/ 0 w 248"/>
                <a:gd name="T3" fmla="*/ 0 h 120"/>
                <a:gd name="T4" fmla="*/ 248 w 248"/>
                <a:gd name="T5" fmla="*/ 0 h 120"/>
                <a:gd name="T6" fmla="*/ 0 60000 65536"/>
                <a:gd name="T7" fmla="*/ 0 60000 65536"/>
                <a:gd name="T8" fmla="*/ 0 60000 65536"/>
                <a:gd name="T9" fmla="*/ 0 w 248"/>
                <a:gd name="T10" fmla="*/ 0 h 120"/>
                <a:gd name="T11" fmla="*/ 248 w 248"/>
                <a:gd name="T12" fmla="*/ 120 h 120"/>
              </a:gdLst>
              <a:ahLst/>
              <a:cxnLst>
                <a:cxn ang="T6">
                  <a:pos x="T0" y="T1"/>
                </a:cxn>
                <a:cxn ang="T7">
                  <a:pos x="T2" y="T3"/>
                </a:cxn>
                <a:cxn ang="T8">
                  <a:pos x="T4" y="T5"/>
                </a:cxn>
              </a:cxnLst>
              <a:rect l="T9" t="T10" r="T11" b="T12"/>
              <a:pathLst>
                <a:path w="248" h="120">
                  <a:moveTo>
                    <a:pt x="0" y="120"/>
                  </a:moveTo>
                  <a:lnTo>
                    <a:pt x="0" y="0"/>
                  </a:lnTo>
                  <a:lnTo>
                    <a:pt x="248" y="0"/>
                  </a:lnTo>
                </a:path>
              </a:pathLst>
            </a:custGeom>
            <a:noFill/>
            <a:ln w="12700">
              <a:solidFill>
                <a:srgbClr val="FF0080"/>
              </a:solidFill>
              <a:prstDash val="solid"/>
              <a:round/>
              <a:headEnd/>
              <a:tailEnd/>
            </a:ln>
          </p:spPr>
          <p:txBody>
            <a:bodyPr/>
            <a:lstStyle/>
            <a:p>
              <a:endParaRPr lang="en-US"/>
            </a:p>
          </p:txBody>
        </p:sp>
        <p:sp>
          <p:nvSpPr>
            <p:cNvPr id="69980" name="Freeform 348"/>
            <p:cNvSpPr>
              <a:spLocks/>
            </p:cNvSpPr>
            <p:nvPr/>
          </p:nvSpPr>
          <p:spPr bwMode="auto">
            <a:xfrm>
              <a:off x="1425" y="3415"/>
              <a:ext cx="120" cy="40"/>
            </a:xfrm>
            <a:custGeom>
              <a:avLst/>
              <a:gdLst>
                <a:gd name="T0" fmla="*/ 0 w 120"/>
                <a:gd name="T1" fmla="*/ 40 h 40"/>
                <a:gd name="T2" fmla="*/ 0 w 120"/>
                <a:gd name="T3" fmla="*/ 0 h 40"/>
                <a:gd name="T4" fmla="*/ 120 w 120"/>
                <a:gd name="T5" fmla="*/ 0 h 40"/>
                <a:gd name="T6" fmla="*/ 0 60000 65536"/>
                <a:gd name="T7" fmla="*/ 0 60000 65536"/>
                <a:gd name="T8" fmla="*/ 0 60000 65536"/>
                <a:gd name="T9" fmla="*/ 0 w 120"/>
                <a:gd name="T10" fmla="*/ 0 h 40"/>
                <a:gd name="T11" fmla="*/ 120 w 120"/>
                <a:gd name="T12" fmla="*/ 40 h 40"/>
              </a:gdLst>
              <a:ahLst/>
              <a:cxnLst>
                <a:cxn ang="T6">
                  <a:pos x="T0" y="T1"/>
                </a:cxn>
                <a:cxn ang="T7">
                  <a:pos x="T2" y="T3"/>
                </a:cxn>
                <a:cxn ang="T8">
                  <a:pos x="T4" y="T5"/>
                </a:cxn>
              </a:cxnLst>
              <a:rect l="T9" t="T10" r="T11" b="T12"/>
              <a:pathLst>
                <a:path w="120" h="40">
                  <a:moveTo>
                    <a:pt x="0" y="40"/>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69981" name="Freeform 349"/>
            <p:cNvSpPr>
              <a:spLocks/>
            </p:cNvSpPr>
            <p:nvPr/>
          </p:nvSpPr>
          <p:spPr bwMode="auto">
            <a:xfrm>
              <a:off x="1425" y="3455"/>
              <a:ext cx="120" cy="32"/>
            </a:xfrm>
            <a:custGeom>
              <a:avLst/>
              <a:gdLst>
                <a:gd name="T0" fmla="*/ 0 w 120"/>
                <a:gd name="T1" fmla="*/ 0 h 32"/>
                <a:gd name="T2" fmla="*/ 0 w 120"/>
                <a:gd name="T3" fmla="*/ 32 h 32"/>
                <a:gd name="T4" fmla="*/ 120 w 120"/>
                <a:gd name="T5" fmla="*/ 32 h 32"/>
                <a:gd name="T6" fmla="*/ 0 60000 65536"/>
                <a:gd name="T7" fmla="*/ 0 60000 65536"/>
                <a:gd name="T8" fmla="*/ 0 60000 65536"/>
                <a:gd name="T9" fmla="*/ 0 w 120"/>
                <a:gd name="T10" fmla="*/ 0 h 32"/>
                <a:gd name="T11" fmla="*/ 120 w 120"/>
                <a:gd name="T12" fmla="*/ 32 h 32"/>
              </a:gdLst>
              <a:ahLst/>
              <a:cxnLst>
                <a:cxn ang="T6">
                  <a:pos x="T0" y="T1"/>
                </a:cxn>
                <a:cxn ang="T7">
                  <a:pos x="T2" y="T3"/>
                </a:cxn>
                <a:cxn ang="T8">
                  <a:pos x="T4" y="T5"/>
                </a:cxn>
              </a:cxnLst>
              <a:rect l="T9" t="T10" r="T11" b="T12"/>
              <a:pathLst>
                <a:path w="120" h="32">
                  <a:moveTo>
                    <a:pt x="0" y="0"/>
                  </a:moveTo>
                  <a:lnTo>
                    <a:pt x="0" y="32"/>
                  </a:lnTo>
                  <a:lnTo>
                    <a:pt x="120" y="32"/>
                  </a:lnTo>
                </a:path>
              </a:pathLst>
            </a:custGeom>
            <a:noFill/>
            <a:ln w="12700">
              <a:solidFill>
                <a:srgbClr val="FFFFFF"/>
              </a:solidFill>
              <a:prstDash val="solid"/>
              <a:round/>
              <a:headEnd/>
              <a:tailEnd/>
            </a:ln>
          </p:spPr>
          <p:txBody>
            <a:bodyPr/>
            <a:lstStyle/>
            <a:p>
              <a:endParaRPr lang="en-US"/>
            </a:p>
          </p:txBody>
        </p:sp>
        <p:sp>
          <p:nvSpPr>
            <p:cNvPr id="69982" name="Freeform 350"/>
            <p:cNvSpPr>
              <a:spLocks/>
            </p:cNvSpPr>
            <p:nvPr/>
          </p:nvSpPr>
          <p:spPr bwMode="auto">
            <a:xfrm>
              <a:off x="1049" y="2807"/>
              <a:ext cx="376" cy="648"/>
            </a:xfrm>
            <a:custGeom>
              <a:avLst/>
              <a:gdLst>
                <a:gd name="T0" fmla="*/ 0 w 376"/>
                <a:gd name="T1" fmla="*/ 0 h 648"/>
                <a:gd name="T2" fmla="*/ 0 w 376"/>
                <a:gd name="T3" fmla="*/ 648 h 648"/>
                <a:gd name="T4" fmla="*/ 376 w 376"/>
                <a:gd name="T5" fmla="*/ 648 h 648"/>
                <a:gd name="T6" fmla="*/ 0 60000 65536"/>
                <a:gd name="T7" fmla="*/ 0 60000 65536"/>
                <a:gd name="T8" fmla="*/ 0 60000 65536"/>
                <a:gd name="T9" fmla="*/ 0 w 376"/>
                <a:gd name="T10" fmla="*/ 0 h 648"/>
                <a:gd name="T11" fmla="*/ 376 w 376"/>
                <a:gd name="T12" fmla="*/ 648 h 648"/>
              </a:gdLst>
              <a:ahLst/>
              <a:cxnLst>
                <a:cxn ang="T6">
                  <a:pos x="T0" y="T1"/>
                </a:cxn>
                <a:cxn ang="T7">
                  <a:pos x="T2" y="T3"/>
                </a:cxn>
                <a:cxn ang="T8">
                  <a:pos x="T4" y="T5"/>
                </a:cxn>
              </a:cxnLst>
              <a:rect l="T9" t="T10" r="T11" b="T12"/>
              <a:pathLst>
                <a:path w="376" h="648">
                  <a:moveTo>
                    <a:pt x="0" y="0"/>
                  </a:moveTo>
                  <a:lnTo>
                    <a:pt x="0" y="648"/>
                  </a:lnTo>
                  <a:lnTo>
                    <a:pt x="376" y="648"/>
                  </a:lnTo>
                </a:path>
              </a:pathLst>
            </a:custGeom>
            <a:noFill/>
            <a:ln w="12700">
              <a:solidFill>
                <a:srgbClr val="FFFFFF"/>
              </a:solidFill>
              <a:prstDash val="solid"/>
              <a:round/>
              <a:headEnd/>
              <a:tailEnd/>
            </a:ln>
          </p:spPr>
          <p:txBody>
            <a:bodyPr/>
            <a:lstStyle/>
            <a:p>
              <a:endParaRPr lang="en-US"/>
            </a:p>
          </p:txBody>
        </p:sp>
        <p:sp>
          <p:nvSpPr>
            <p:cNvPr id="69983" name="Freeform 351"/>
            <p:cNvSpPr>
              <a:spLocks/>
            </p:cNvSpPr>
            <p:nvPr/>
          </p:nvSpPr>
          <p:spPr bwMode="auto">
            <a:xfrm>
              <a:off x="1049" y="2807"/>
              <a:ext cx="496" cy="752"/>
            </a:xfrm>
            <a:custGeom>
              <a:avLst/>
              <a:gdLst>
                <a:gd name="T0" fmla="*/ 0 w 496"/>
                <a:gd name="T1" fmla="*/ 0 h 752"/>
                <a:gd name="T2" fmla="*/ 0 w 496"/>
                <a:gd name="T3" fmla="*/ 752 h 752"/>
                <a:gd name="T4" fmla="*/ 496 w 496"/>
                <a:gd name="T5" fmla="*/ 752 h 752"/>
                <a:gd name="T6" fmla="*/ 0 60000 65536"/>
                <a:gd name="T7" fmla="*/ 0 60000 65536"/>
                <a:gd name="T8" fmla="*/ 0 60000 65536"/>
                <a:gd name="T9" fmla="*/ 0 w 496"/>
                <a:gd name="T10" fmla="*/ 0 h 752"/>
                <a:gd name="T11" fmla="*/ 496 w 496"/>
                <a:gd name="T12" fmla="*/ 752 h 752"/>
              </a:gdLst>
              <a:ahLst/>
              <a:cxnLst>
                <a:cxn ang="T6">
                  <a:pos x="T0" y="T1"/>
                </a:cxn>
                <a:cxn ang="T7">
                  <a:pos x="T2" y="T3"/>
                </a:cxn>
                <a:cxn ang="T8">
                  <a:pos x="T4" y="T5"/>
                </a:cxn>
              </a:cxnLst>
              <a:rect l="T9" t="T10" r="T11" b="T12"/>
              <a:pathLst>
                <a:path w="496" h="752">
                  <a:moveTo>
                    <a:pt x="0" y="0"/>
                  </a:moveTo>
                  <a:lnTo>
                    <a:pt x="0" y="752"/>
                  </a:lnTo>
                  <a:lnTo>
                    <a:pt x="496" y="752"/>
                  </a:lnTo>
                </a:path>
              </a:pathLst>
            </a:custGeom>
            <a:noFill/>
            <a:ln w="12700">
              <a:solidFill>
                <a:srgbClr val="FFFFFF"/>
              </a:solidFill>
              <a:prstDash val="solid"/>
              <a:round/>
              <a:headEnd/>
              <a:tailEnd/>
            </a:ln>
          </p:spPr>
          <p:txBody>
            <a:bodyPr/>
            <a:lstStyle/>
            <a:p>
              <a:endParaRPr lang="en-US"/>
            </a:p>
          </p:txBody>
        </p:sp>
        <p:sp>
          <p:nvSpPr>
            <p:cNvPr id="69984" name="Freeform 352"/>
            <p:cNvSpPr>
              <a:spLocks/>
            </p:cNvSpPr>
            <p:nvPr/>
          </p:nvSpPr>
          <p:spPr bwMode="auto">
            <a:xfrm>
              <a:off x="1049" y="2807"/>
              <a:ext cx="496" cy="536"/>
            </a:xfrm>
            <a:custGeom>
              <a:avLst/>
              <a:gdLst>
                <a:gd name="T0" fmla="*/ 0 w 496"/>
                <a:gd name="T1" fmla="*/ 0 h 536"/>
                <a:gd name="T2" fmla="*/ 0 w 496"/>
                <a:gd name="T3" fmla="*/ 536 h 536"/>
                <a:gd name="T4" fmla="*/ 496 w 496"/>
                <a:gd name="T5" fmla="*/ 536 h 536"/>
                <a:gd name="T6" fmla="*/ 0 60000 65536"/>
                <a:gd name="T7" fmla="*/ 0 60000 65536"/>
                <a:gd name="T8" fmla="*/ 0 60000 65536"/>
                <a:gd name="T9" fmla="*/ 0 w 496"/>
                <a:gd name="T10" fmla="*/ 0 h 536"/>
                <a:gd name="T11" fmla="*/ 496 w 496"/>
                <a:gd name="T12" fmla="*/ 536 h 536"/>
              </a:gdLst>
              <a:ahLst/>
              <a:cxnLst>
                <a:cxn ang="T6">
                  <a:pos x="T0" y="T1"/>
                </a:cxn>
                <a:cxn ang="T7">
                  <a:pos x="T2" y="T3"/>
                </a:cxn>
                <a:cxn ang="T8">
                  <a:pos x="T4" y="T5"/>
                </a:cxn>
              </a:cxnLst>
              <a:rect l="T9" t="T10" r="T11" b="T12"/>
              <a:pathLst>
                <a:path w="496" h="536">
                  <a:moveTo>
                    <a:pt x="0" y="0"/>
                  </a:moveTo>
                  <a:lnTo>
                    <a:pt x="0" y="536"/>
                  </a:lnTo>
                  <a:lnTo>
                    <a:pt x="496" y="536"/>
                  </a:lnTo>
                </a:path>
              </a:pathLst>
            </a:custGeom>
            <a:noFill/>
            <a:ln w="12700">
              <a:solidFill>
                <a:srgbClr val="FFFFFF"/>
              </a:solidFill>
              <a:prstDash val="solid"/>
              <a:round/>
              <a:headEnd/>
              <a:tailEnd/>
            </a:ln>
          </p:spPr>
          <p:txBody>
            <a:bodyPr/>
            <a:lstStyle/>
            <a:p>
              <a:endParaRPr lang="en-US"/>
            </a:p>
          </p:txBody>
        </p:sp>
        <p:sp>
          <p:nvSpPr>
            <p:cNvPr id="69985" name="Freeform 353"/>
            <p:cNvSpPr>
              <a:spLocks/>
            </p:cNvSpPr>
            <p:nvPr/>
          </p:nvSpPr>
          <p:spPr bwMode="auto">
            <a:xfrm>
              <a:off x="1049" y="2807"/>
              <a:ext cx="496" cy="464"/>
            </a:xfrm>
            <a:custGeom>
              <a:avLst/>
              <a:gdLst>
                <a:gd name="T0" fmla="*/ 0 w 496"/>
                <a:gd name="T1" fmla="*/ 0 h 464"/>
                <a:gd name="T2" fmla="*/ 0 w 496"/>
                <a:gd name="T3" fmla="*/ 464 h 464"/>
                <a:gd name="T4" fmla="*/ 496 w 496"/>
                <a:gd name="T5" fmla="*/ 464 h 464"/>
                <a:gd name="T6" fmla="*/ 0 60000 65536"/>
                <a:gd name="T7" fmla="*/ 0 60000 65536"/>
                <a:gd name="T8" fmla="*/ 0 60000 65536"/>
                <a:gd name="T9" fmla="*/ 0 w 496"/>
                <a:gd name="T10" fmla="*/ 0 h 464"/>
                <a:gd name="T11" fmla="*/ 496 w 496"/>
                <a:gd name="T12" fmla="*/ 464 h 464"/>
              </a:gdLst>
              <a:ahLst/>
              <a:cxnLst>
                <a:cxn ang="T6">
                  <a:pos x="T0" y="T1"/>
                </a:cxn>
                <a:cxn ang="T7">
                  <a:pos x="T2" y="T3"/>
                </a:cxn>
                <a:cxn ang="T8">
                  <a:pos x="T4" y="T5"/>
                </a:cxn>
              </a:cxnLst>
              <a:rect l="T9" t="T10" r="T11" b="T12"/>
              <a:pathLst>
                <a:path w="496" h="464">
                  <a:moveTo>
                    <a:pt x="0" y="0"/>
                  </a:moveTo>
                  <a:lnTo>
                    <a:pt x="0" y="464"/>
                  </a:lnTo>
                  <a:lnTo>
                    <a:pt x="496" y="464"/>
                  </a:lnTo>
                </a:path>
              </a:pathLst>
            </a:custGeom>
            <a:noFill/>
            <a:ln w="12700">
              <a:solidFill>
                <a:srgbClr val="FFFFFF"/>
              </a:solidFill>
              <a:prstDash val="solid"/>
              <a:round/>
              <a:headEnd/>
              <a:tailEnd/>
            </a:ln>
          </p:spPr>
          <p:txBody>
            <a:bodyPr/>
            <a:lstStyle/>
            <a:p>
              <a:endParaRPr lang="en-US"/>
            </a:p>
          </p:txBody>
        </p:sp>
        <p:sp>
          <p:nvSpPr>
            <p:cNvPr id="69986" name="Freeform 354"/>
            <p:cNvSpPr>
              <a:spLocks/>
            </p:cNvSpPr>
            <p:nvPr/>
          </p:nvSpPr>
          <p:spPr bwMode="auto">
            <a:xfrm>
              <a:off x="1049" y="2807"/>
              <a:ext cx="496" cy="392"/>
            </a:xfrm>
            <a:custGeom>
              <a:avLst/>
              <a:gdLst>
                <a:gd name="T0" fmla="*/ 0 w 496"/>
                <a:gd name="T1" fmla="*/ 0 h 392"/>
                <a:gd name="T2" fmla="*/ 0 w 496"/>
                <a:gd name="T3" fmla="*/ 392 h 392"/>
                <a:gd name="T4" fmla="*/ 496 w 496"/>
                <a:gd name="T5" fmla="*/ 392 h 392"/>
                <a:gd name="T6" fmla="*/ 0 60000 65536"/>
                <a:gd name="T7" fmla="*/ 0 60000 65536"/>
                <a:gd name="T8" fmla="*/ 0 60000 65536"/>
                <a:gd name="T9" fmla="*/ 0 w 496"/>
                <a:gd name="T10" fmla="*/ 0 h 392"/>
                <a:gd name="T11" fmla="*/ 496 w 496"/>
                <a:gd name="T12" fmla="*/ 392 h 392"/>
              </a:gdLst>
              <a:ahLst/>
              <a:cxnLst>
                <a:cxn ang="T6">
                  <a:pos x="T0" y="T1"/>
                </a:cxn>
                <a:cxn ang="T7">
                  <a:pos x="T2" y="T3"/>
                </a:cxn>
                <a:cxn ang="T8">
                  <a:pos x="T4" y="T5"/>
                </a:cxn>
              </a:cxnLst>
              <a:rect l="T9" t="T10" r="T11" b="T12"/>
              <a:pathLst>
                <a:path w="496" h="392">
                  <a:moveTo>
                    <a:pt x="0" y="0"/>
                  </a:moveTo>
                  <a:lnTo>
                    <a:pt x="0" y="392"/>
                  </a:lnTo>
                  <a:lnTo>
                    <a:pt x="496" y="392"/>
                  </a:lnTo>
                </a:path>
              </a:pathLst>
            </a:custGeom>
            <a:noFill/>
            <a:ln w="12700">
              <a:solidFill>
                <a:srgbClr val="FFFFFF"/>
              </a:solidFill>
              <a:prstDash val="solid"/>
              <a:round/>
              <a:headEnd/>
              <a:tailEnd/>
            </a:ln>
          </p:spPr>
          <p:txBody>
            <a:bodyPr/>
            <a:lstStyle/>
            <a:p>
              <a:endParaRPr lang="en-US"/>
            </a:p>
          </p:txBody>
        </p:sp>
        <p:sp>
          <p:nvSpPr>
            <p:cNvPr id="69987" name="Freeform 355"/>
            <p:cNvSpPr>
              <a:spLocks/>
            </p:cNvSpPr>
            <p:nvPr/>
          </p:nvSpPr>
          <p:spPr bwMode="auto">
            <a:xfrm>
              <a:off x="1049" y="2807"/>
              <a:ext cx="496" cy="320"/>
            </a:xfrm>
            <a:custGeom>
              <a:avLst/>
              <a:gdLst>
                <a:gd name="T0" fmla="*/ 0 w 496"/>
                <a:gd name="T1" fmla="*/ 0 h 320"/>
                <a:gd name="T2" fmla="*/ 0 w 496"/>
                <a:gd name="T3" fmla="*/ 320 h 320"/>
                <a:gd name="T4" fmla="*/ 496 w 496"/>
                <a:gd name="T5" fmla="*/ 320 h 320"/>
                <a:gd name="T6" fmla="*/ 0 60000 65536"/>
                <a:gd name="T7" fmla="*/ 0 60000 65536"/>
                <a:gd name="T8" fmla="*/ 0 60000 65536"/>
                <a:gd name="T9" fmla="*/ 0 w 496"/>
                <a:gd name="T10" fmla="*/ 0 h 320"/>
                <a:gd name="T11" fmla="*/ 496 w 496"/>
                <a:gd name="T12" fmla="*/ 320 h 320"/>
              </a:gdLst>
              <a:ahLst/>
              <a:cxnLst>
                <a:cxn ang="T6">
                  <a:pos x="T0" y="T1"/>
                </a:cxn>
                <a:cxn ang="T7">
                  <a:pos x="T2" y="T3"/>
                </a:cxn>
                <a:cxn ang="T8">
                  <a:pos x="T4" y="T5"/>
                </a:cxn>
              </a:cxnLst>
              <a:rect l="T9" t="T10" r="T11" b="T12"/>
              <a:pathLst>
                <a:path w="496" h="320">
                  <a:moveTo>
                    <a:pt x="0" y="0"/>
                  </a:moveTo>
                  <a:lnTo>
                    <a:pt x="0" y="320"/>
                  </a:lnTo>
                  <a:lnTo>
                    <a:pt x="496" y="320"/>
                  </a:lnTo>
                </a:path>
              </a:pathLst>
            </a:custGeom>
            <a:noFill/>
            <a:ln w="12700">
              <a:solidFill>
                <a:srgbClr val="FFFFFF"/>
              </a:solidFill>
              <a:prstDash val="solid"/>
              <a:round/>
              <a:headEnd/>
              <a:tailEnd/>
            </a:ln>
          </p:spPr>
          <p:txBody>
            <a:bodyPr/>
            <a:lstStyle/>
            <a:p>
              <a:endParaRPr lang="en-US"/>
            </a:p>
          </p:txBody>
        </p:sp>
        <p:sp>
          <p:nvSpPr>
            <p:cNvPr id="69988" name="Freeform 356"/>
            <p:cNvSpPr>
              <a:spLocks/>
            </p:cNvSpPr>
            <p:nvPr/>
          </p:nvSpPr>
          <p:spPr bwMode="auto">
            <a:xfrm>
              <a:off x="1049" y="2807"/>
              <a:ext cx="248" cy="80"/>
            </a:xfrm>
            <a:custGeom>
              <a:avLst/>
              <a:gdLst>
                <a:gd name="T0" fmla="*/ 0 w 248"/>
                <a:gd name="T1" fmla="*/ 0 h 80"/>
                <a:gd name="T2" fmla="*/ 0 w 248"/>
                <a:gd name="T3" fmla="*/ 80 h 80"/>
                <a:gd name="T4" fmla="*/ 248 w 248"/>
                <a:gd name="T5" fmla="*/ 80 h 80"/>
                <a:gd name="T6" fmla="*/ 0 60000 65536"/>
                <a:gd name="T7" fmla="*/ 0 60000 65536"/>
                <a:gd name="T8" fmla="*/ 0 60000 65536"/>
                <a:gd name="T9" fmla="*/ 0 w 248"/>
                <a:gd name="T10" fmla="*/ 0 h 80"/>
                <a:gd name="T11" fmla="*/ 248 w 248"/>
                <a:gd name="T12" fmla="*/ 80 h 80"/>
              </a:gdLst>
              <a:ahLst/>
              <a:cxnLst>
                <a:cxn ang="T6">
                  <a:pos x="T0" y="T1"/>
                </a:cxn>
                <a:cxn ang="T7">
                  <a:pos x="T2" y="T3"/>
                </a:cxn>
                <a:cxn ang="T8">
                  <a:pos x="T4" y="T5"/>
                </a:cxn>
              </a:cxnLst>
              <a:rect l="T9" t="T10" r="T11" b="T12"/>
              <a:pathLst>
                <a:path w="248" h="80">
                  <a:moveTo>
                    <a:pt x="0" y="0"/>
                  </a:moveTo>
                  <a:lnTo>
                    <a:pt x="0" y="80"/>
                  </a:lnTo>
                  <a:lnTo>
                    <a:pt x="248" y="80"/>
                  </a:lnTo>
                </a:path>
              </a:pathLst>
            </a:custGeom>
            <a:noFill/>
            <a:ln w="12700">
              <a:solidFill>
                <a:srgbClr val="FFFFFF"/>
              </a:solidFill>
              <a:prstDash val="solid"/>
              <a:round/>
              <a:headEnd/>
              <a:tailEnd/>
            </a:ln>
          </p:spPr>
          <p:txBody>
            <a:bodyPr/>
            <a:lstStyle/>
            <a:p>
              <a:endParaRPr lang="en-US"/>
            </a:p>
          </p:txBody>
        </p:sp>
        <p:sp>
          <p:nvSpPr>
            <p:cNvPr id="69989" name="Freeform 357"/>
            <p:cNvSpPr>
              <a:spLocks/>
            </p:cNvSpPr>
            <p:nvPr/>
          </p:nvSpPr>
          <p:spPr bwMode="auto">
            <a:xfrm>
              <a:off x="1049" y="2631"/>
              <a:ext cx="120" cy="176"/>
            </a:xfrm>
            <a:custGeom>
              <a:avLst/>
              <a:gdLst>
                <a:gd name="T0" fmla="*/ 0 w 120"/>
                <a:gd name="T1" fmla="*/ 176 h 176"/>
                <a:gd name="T2" fmla="*/ 0 w 120"/>
                <a:gd name="T3" fmla="*/ 0 h 176"/>
                <a:gd name="T4" fmla="*/ 120 w 120"/>
                <a:gd name="T5" fmla="*/ 0 h 176"/>
                <a:gd name="T6" fmla="*/ 0 60000 65536"/>
                <a:gd name="T7" fmla="*/ 0 60000 65536"/>
                <a:gd name="T8" fmla="*/ 0 60000 65536"/>
                <a:gd name="T9" fmla="*/ 0 w 120"/>
                <a:gd name="T10" fmla="*/ 0 h 176"/>
                <a:gd name="T11" fmla="*/ 120 w 120"/>
                <a:gd name="T12" fmla="*/ 176 h 176"/>
              </a:gdLst>
              <a:ahLst/>
              <a:cxnLst>
                <a:cxn ang="T6">
                  <a:pos x="T0" y="T1"/>
                </a:cxn>
                <a:cxn ang="T7">
                  <a:pos x="T2" y="T3"/>
                </a:cxn>
                <a:cxn ang="T8">
                  <a:pos x="T4" y="T5"/>
                </a:cxn>
              </a:cxnLst>
              <a:rect l="T9" t="T10" r="T11" b="T12"/>
              <a:pathLst>
                <a:path w="120" h="176">
                  <a:moveTo>
                    <a:pt x="0" y="176"/>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69990" name="Freeform 358"/>
            <p:cNvSpPr>
              <a:spLocks/>
            </p:cNvSpPr>
            <p:nvPr/>
          </p:nvSpPr>
          <p:spPr bwMode="auto">
            <a:xfrm>
              <a:off x="1049" y="2407"/>
              <a:ext cx="496" cy="400"/>
            </a:xfrm>
            <a:custGeom>
              <a:avLst/>
              <a:gdLst>
                <a:gd name="T0" fmla="*/ 0 w 496"/>
                <a:gd name="T1" fmla="*/ 400 h 400"/>
                <a:gd name="T2" fmla="*/ 0 w 496"/>
                <a:gd name="T3" fmla="*/ 0 h 400"/>
                <a:gd name="T4" fmla="*/ 496 w 496"/>
                <a:gd name="T5" fmla="*/ 0 h 400"/>
                <a:gd name="T6" fmla="*/ 0 60000 65536"/>
                <a:gd name="T7" fmla="*/ 0 60000 65536"/>
                <a:gd name="T8" fmla="*/ 0 60000 65536"/>
                <a:gd name="T9" fmla="*/ 0 w 496"/>
                <a:gd name="T10" fmla="*/ 0 h 400"/>
                <a:gd name="T11" fmla="*/ 496 w 496"/>
                <a:gd name="T12" fmla="*/ 400 h 400"/>
              </a:gdLst>
              <a:ahLst/>
              <a:cxnLst>
                <a:cxn ang="T6">
                  <a:pos x="T0" y="T1"/>
                </a:cxn>
                <a:cxn ang="T7">
                  <a:pos x="T2" y="T3"/>
                </a:cxn>
                <a:cxn ang="T8">
                  <a:pos x="T4" y="T5"/>
                </a:cxn>
              </a:cxnLst>
              <a:rect l="T9" t="T10" r="T11" b="T12"/>
              <a:pathLst>
                <a:path w="496" h="400">
                  <a:moveTo>
                    <a:pt x="0" y="400"/>
                  </a:moveTo>
                  <a:lnTo>
                    <a:pt x="0" y="0"/>
                  </a:lnTo>
                  <a:lnTo>
                    <a:pt x="496" y="0"/>
                  </a:lnTo>
                </a:path>
              </a:pathLst>
            </a:custGeom>
            <a:noFill/>
            <a:ln w="12700">
              <a:solidFill>
                <a:srgbClr val="FFFFFF"/>
              </a:solidFill>
              <a:prstDash val="solid"/>
              <a:round/>
              <a:headEnd/>
              <a:tailEnd/>
            </a:ln>
          </p:spPr>
          <p:txBody>
            <a:bodyPr/>
            <a:lstStyle/>
            <a:p>
              <a:endParaRPr lang="en-US"/>
            </a:p>
          </p:txBody>
        </p:sp>
        <p:sp>
          <p:nvSpPr>
            <p:cNvPr id="69991" name="Freeform 359"/>
            <p:cNvSpPr>
              <a:spLocks/>
            </p:cNvSpPr>
            <p:nvPr/>
          </p:nvSpPr>
          <p:spPr bwMode="auto">
            <a:xfrm>
              <a:off x="1049" y="2335"/>
              <a:ext cx="496" cy="472"/>
            </a:xfrm>
            <a:custGeom>
              <a:avLst/>
              <a:gdLst>
                <a:gd name="T0" fmla="*/ 0 w 496"/>
                <a:gd name="T1" fmla="*/ 472 h 472"/>
                <a:gd name="T2" fmla="*/ 0 w 496"/>
                <a:gd name="T3" fmla="*/ 0 h 472"/>
                <a:gd name="T4" fmla="*/ 496 w 496"/>
                <a:gd name="T5" fmla="*/ 0 h 472"/>
                <a:gd name="T6" fmla="*/ 0 60000 65536"/>
                <a:gd name="T7" fmla="*/ 0 60000 65536"/>
                <a:gd name="T8" fmla="*/ 0 60000 65536"/>
                <a:gd name="T9" fmla="*/ 0 w 496"/>
                <a:gd name="T10" fmla="*/ 0 h 472"/>
                <a:gd name="T11" fmla="*/ 496 w 496"/>
                <a:gd name="T12" fmla="*/ 472 h 472"/>
              </a:gdLst>
              <a:ahLst/>
              <a:cxnLst>
                <a:cxn ang="T6">
                  <a:pos x="T0" y="T1"/>
                </a:cxn>
                <a:cxn ang="T7">
                  <a:pos x="T2" y="T3"/>
                </a:cxn>
                <a:cxn ang="T8">
                  <a:pos x="T4" y="T5"/>
                </a:cxn>
              </a:cxnLst>
              <a:rect l="T9" t="T10" r="T11" b="T12"/>
              <a:pathLst>
                <a:path w="496" h="472">
                  <a:moveTo>
                    <a:pt x="0" y="472"/>
                  </a:moveTo>
                  <a:lnTo>
                    <a:pt x="0" y="0"/>
                  </a:lnTo>
                  <a:lnTo>
                    <a:pt x="496" y="0"/>
                  </a:lnTo>
                </a:path>
              </a:pathLst>
            </a:custGeom>
            <a:noFill/>
            <a:ln w="12700">
              <a:solidFill>
                <a:srgbClr val="FFFFFF"/>
              </a:solidFill>
              <a:prstDash val="solid"/>
              <a:round/>
              <a:headEnd/>
              <a:tailEnd/>
            </a:ln>
          </p:spPr>
          <p:txBody>
            <a:bodyPr/>
            <a:lstStyle/>
            <a:p>
              <a:endParaRPr lang="en-US"/>
            </a:p>
          </p:txBody>
        </p:sp>
        <p:sp>
          <p:nvSpPr>
            <p:cNvPr id="69992" name="Freeform 360"/>
            <p:cNvSpPr>
              <a:spLocks/>
            </p:cNvSpPr>
            <p:nvPr/>
          </p:nvSpPr>
          <p:spPr bwMode="auto">
            <a:xfrm>
              <a:off x="1049" y="2263"/>
              <a:ext cx="496" cy="544"/>
            </a:xfrm>
            <a:custGeom>
              <a:avLst/>
              <a:gdLst>
                <a:gd name="T0" fmla="*/ 0 w 496"/>
                <a:gd name="T1" fmla="*/ 544 h 544"/>
                <a:gd name="T2" fmla="*/ 0 w 496"/>
                <a:gd name="T3" fmla="*/ 0 h 544"/>
                <a:gd name="T4" fmla="*/ 496 w 496"/>
                <a:gd name="T5" fmla="*/ 0 h 544"/>
                <a:gd name="T6" fmla="*/ 0 60000 65536"/>
                <a:gd name="T7" fmla="*/ 0 60000 65536"/>
                <a:gd name="T8" fmla="*/ 0 60000 65536"/>
                <a:gd name="T9" fmla="*/ 0 w 496"/>
                <a:gd name="T10" fmla="*/ 0 h 544"/>
                <a:gd name="T11" fmla="*/ 496 w 496"/>
                <a:gd name="T12" fmla="*/ 544 h 544"/>
              </a:gdLst>
              <a:ahLst/>
              <a:cxnLst>
                <a:cxn ang="T6">
                  <a:pos x="T0" y="T1"/>
                </a:cxn>
                <a:cxn ang="T7">
                  <a:pos x="T2" y="T3"/>
                </a:cxn>
                <a:cxn ang="T8">
                  <a:pos x="T4" y="T5"/>
                </a:cxn>
              </a:cxnLst>
              <a:rect l="T9" t="T10" r="T11" b="T12"/>
              <a:pathLst>
                <a:path w="496" h="544">
                  <a:moveTo>
                    <a:pt x="0" y="544"/>
                  </a:moveTo>
                  <a:lnTo>
                    <a:pt x="0" y="0"/>
                  </a:lnTo>
                  <a:lnTo>
                    <a:pt x="496" y="0"/>
                  </a:lnTo>
                </a:path>
              </a:pathLst>
            </a:custGeom>
            <a:noFill/>
            <a:ln w="12700">
              <a:solidFill>
                <a:srgbClr val="FFFFFF"/>
              </a:solidFill>
              <a:prstDash val="solid"/>
              <a:round/>
              <a:headEnd/>
              <a:tailEnd/>
            </a:ln>
          </p:spPr>
          <p:txBody>
            <a:bodyPr/>
            <a:lstStyle/>
            <a:p>
              <a:endParaRPr lang="en-US"/>
            </a:p>
          </p:txBody>
        </p:sp>
        <p:sp>
          <p:nvSpPr>
            <p:cNvPr id="69993" name="Freeform 361"/>
            <p:cNvSpPr>
              <a:spLocks/>
            </p:cNvSpPr>
            <p:nvPr/>
          </p:nvSpPr>
          <p:spPr bwMode="auto">
            <a:xfrm>
              <a:off x="1049" y="2063"/>
              <a:ext cx="248" cy="744"/>
            </a:xfrm>
            <a:custGeom>
              <a:avLst/>
              <a:gdLst>
                <a:gd name="T0" fmla="*/ 0 w 248"/>
                <a:gd name="T1" fmla="*/ 744 h 744"/>
                <a:gd name="T2" fmla="*/ 0 w 248"/>
                <a:gd name="T3" fmla="*/ 0 h 744"/>
                <a:gd name="T4" fmla="*/ 248 w 248"/>
                <a:gd name="T5" fmla="*/ 0 h 744"/>
                <a:gd name="T6" fmla="*/ 0 60000 65536"/>
                <a:gd name="T7" fmla="*/ 0 60000 65536"/>
                <a:gd name="T8" fmla="*/ 0 60000 65536"/>
                <a:gd name="T9" fmla="*/ 0 w 248"/>
                <a:gd name="T10" fmla="*/ 0 h 744"/>
                <a:gd name="T11" fmla="*/ 248 w 248"/>
                <a:gd name="T12" fmla="*/ 744 h 744"/>
              </a:gdLst>
              <a:ahLst/>
              <a:cxnLst>
                <a:cxn ang="T6">
                  <a:pos x="T0" y="T1"/>
                </a:cxn>
                <a:cxn ang="T7">
                  <a:pos x="T2" y="T3"/>
                </a:cxn>
                <a:cxn ang="T8">
                  <a:pos x="T4" y="T5"/>
                </a:cxn>
              </a:cxnLst>
              <a:rect l="T9" t="T10" r="T11" b="T12"/>
              <a:pathLst>
                <a:path w="248" h="744">
                  <a:moveTo>
                    <a:pt x="0" y="744"/>
                  </a:moveTo>
                  <a:lnTo>
                    <a:pt x="0" y="0"/>
                  </a:lnTo>
                  <a:lnTo>
                    <a:pt x="248" y="0"/>
                  </a:lnTo>
                </a:path>
              </a:pathLst>
            </a:custGeom>
            <a:noFill/>
            <a:ln w="12700">
              <a:solidFill>
                <a:srgbClr val="FFFFFF"/>
              </a:solidFill>
              <a:prstDash val="solid"/>
              <a:round/>
              <a:headEnd/>
              <a:tailEnd/>
            </a:ln>
          </p:spPr>
          <p:txBody>
            <a:bodyPr/>
            <a:lstStyle/>
            <a:p>
              <a:endParaRPr lang="en-US"/>
            </a:p>
          </p:txBody>
        </p:sp>
        <p:sp>
          <p:nvSpPr>
            <p:cNvPr id="69994" name="Freeform 362"/>
            <p:cNvSpPr>
              <a:spLocks/>
            </p:cNvSpPr>
            <p:nvPr/>
          </p:nvSpPr>
          <p:spPr bwMode="auto">
            <a:xfrm>
              <a:off x="921" y="1687"/>
              <a:ext cx="128" cy="8"/>
            </a:xfrm>
            <a:custGeom>
              <a:avLst/>
              <a:gdLst>
                <a:gd name="T0" fmla="*/ 0 w 128"/>
                <a:gd name="T1" fmla="*/ 8 h 8"/>
                <a:gd name="T2" fmla="*/ 0 w 128"/>
                <a:gd name="T3" fmla="*/ 0 h 8"/>
                <a:gd name="T4" fmla="*/ 128 w 128"/>
                <a:gd name="T5" fmla="*/ 0 h 8"/>
                <a:gd name="T6" fmla="*/ 0 60000 65536"/>
                <a:gd name="T7" fmla="*/ 0 60000 65536"/>
                <a:gd name="T8" fmla="*/ 0 60000 65536"/>
                <a:gd name="T9" fmla="*/ 0 w 128"/>
                <a:gd name="T10" fmla="*/ 0 h 8"/>
                <a:gd name="T11" fmla="*/ 128 w 128"/>
                <a:gd name="T12" fmla="*/ 8 h 8"/>
              </a:gdLst>
              <a:ahLst/>
              <a:cxnLst>
                <a:cxn ang="T6">
                  <a:pos x="T0" y="T1"/>
                </a:cxn>
                <a:cxn ang="T7">
                  <a:pos x="T2" y="T3"/>
                </a:cxn>
                <a:cxn ang="T8">
                  <a:pos x="T4" y="T5"/>
                </a:cxn>
              </a:cxnLst>
              <a:rect l="T9" t="T10" r="T11" b="T12"/>
              <a:pathLst>
                <a:path w="128" h="8">
                  <a:moveTo>
                    <a:pt x="0" y="8"/>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69995" name="Freeform 363"/>
            <p:cNvSpPr>
              <a:spLocks/>
            </p:cNvSpPr>
            <p:nvPr/>
          </p:nvSpPr>
          <p:spPr bwMode="auto">
            <a:xfrm>
              <a:off x="921" y="1695"/>
              <a:ext cx="128" cy="1112"/>
            </a:xfrm>
            <a:custGeom>
              <a:avLst/>
              <a:gdLst>
                <a:gd name="T0" fmla="*/ 0 w 128"/>
                <a:gd name="T1" fmla="*/ 0 h 1112"/>
                <a:gd name="T2" fmla="*/ 0 w 128"/>
                <a:gd name="T3" fmla="*/ 1112 h 1112"/>
                <a:gd name="T4" fmla="*/ 128 w 128"/>
                <a:gd name="T5" fmla="*/ 1112 h 1112"/>
                <a:gd name="T6" fmla="*/ 0 60000 65536"/>
                <a:gd name="T7" fmla="*/ 0 60000 65536"/>
                <a:gd name="T8" fmla="*/ 0 60000 65536"/>
                <a:gd name="T9" fmla="*/ 0 w 128"/>
                <a:gd name="T10" fmla="*/ 0 h 1112"/>
                <a:gd name="T11" fmla="*/ 128 w 128"/>
                <a:gd name="T12" fmla="*/ 1112 h 1112"/>
              </a:gdLst>
              <a:ahLst/>
              <a:cxnLst>
                <a:cxn ang="T6">
                  <a:pos x="T0" y="T1"/>
                </a:cxn>
                <a:cxn ang="T7">
                  <a:pos x="T2" y="T3"/>
                </a:cxn>
                <a:cxn ang="T8">
                  <a:pos x="T4" y="T5"/>
                </a:cxn>
              </a:cxnLst>
              <a:rect l="T9" t="T10" r="T11" b="T12"/>
              <a:pathLst>
                <a:path w="128" h="1112">
                  <a:moveTo>
                    <a:pt x="0" y="0"/>
                  </a:moveTo>
                  <a:lnTo>
                    <a:pt x="0" y="1112"/>
                  </a:lnTo>
                  <a:lnTo>
                    <a:pt x="128" y="1112"/>
                  </a:lnTo>
                </a:path>
              </a:pathLst>
            </a:custGeom>
            <a:noFill/>
            <a:ln w="12700">
              <a:solidFill>
                <a:srgbClr val="FFFFFF"/>
              </a:solidFill>
              <a:prstDash val="solid"/>
              <a:round/>
              <a:headEnd/>
              <a:tailEnd/>
            </a:ln>
          </p:spPr>
          <p:txBody>
            <a:bodyPr/>
            <a:lstStyle/>
            <a:p>
              <a:endParaRPr lang="en-US"/>
            </a:p>
          </p:txBody>
        </p:sp>
        <p:sp>
          <p:nvSpPr>
            <p:cNvPr id="69996" name="Freeform 364"/>
            <p:cNvSpPr>
              <a:spLocks/>
            </p:cNvSpPr>
            <p:nvPr/>
          </p:nvSpPr>
          <p:spPr bwMode="auto">
            <a:xfrm>
              <a:off x="921" y="583"/>
              <a:ext cx="128" cy="1112"/>
            </a:xfrm>
            <a:custGeom>
              <a:avLst/>
              <a:gdLst>
                <a:gd name="T0" fmla="*/ 0 w 128"/>
                <a:gd name="T1" fmla="*/ 1112 h 1112"/>
                <a:gd name="T2" fmla="*/ 0 w 128"/>
                <a:gd name="T3" fmla="*/ 0 h 1112"/>
                <a:gd name="T4" fmla="*/ 128 w 128"/>
                <a:gd name="T5" fmla="*/ 0 h 1112"/>
                <a:gd name="T6" fmla="*/ 0 60000 65536"/>
                <a:gd name="T7" fmla="*/ 0 60000 65536"/>
                <a:gd name="T8" fmla="*/ 0 60000 65536"/>
                <a:gd name="T9" fmla="*/ 0 w 128"/>
                <a:gd name="T10" fmla="*/ 0 h 1112"/>
                <a:gd name="T11" fmla="*/ 128 w 128"/>
                <a:gd name="T12" fmla="*/ 1112 h 1112"/>
              </a:gdLst>
              <a:ahLst/>
              <a:cxnLst>
                <a:cxn ang="T6">
                  <a:pos x="T0" y="T1"/>
                </a:cxn>
                <a:cxn ang="T7">
                  <a:pos x="T2" y="T3"/>
                </a:cxn>
                <a:cxn ang="T8">
                  <a:pos x="T4" y="T5"/>
                </a:cxn>
              </a:cxnLst>
              <a:rect l="T9" t="T10" r="T11" b="T12"/>
              <a:pathLst>
                <a:path w="128" h="1112">
                  <a:moveTo>
                    <a:pt x="0" y="1112"/>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69997" name="Freeform 365"/>
            <p:cNvSpPr>
              <a:spLocks/>
            </p:cNvSpPr>
            <p:nvPr/>
          </p:nvSpPr>
          <p:spPr bwMode="auto">
            <a:xfrm>
              <a:off x="801" y="1695"/>
              <a:ext cx="120" cy="968"/>
            </a:xfrm>
            <a:custGeom>
              <a:avLst/>
              <a:gdLst>
                <a:gd name="T0" fmla="*/ 0 w 120"/>
                <a:gd name="T1" fmla="*/ 968 h 968"/>
                <a:gd name="T2" fmla="*/ 0 w 120"/>
                <a:gd name="T3" fmla="*/ 0 h 968"/>
                <a:gd name="T4" fmla="*/ 120 w 120"/>
                <a:gd name="T5" fmla="*/ 0 h 968"/>
                <a:gd name="T6" fmla="*/ 0 60000 65536"/>
                <a:gd name="T7" fmla="*/ 0 60000 65536"/>
                <a:gd name="T8" fmla="*/ 0 60000 65536"/>
                <a:gd name="T9" fmla="*/ 0 w 120"/>
                <a:gd name="T10" fmla="*/ 0 h 968"/>
                <a:gd name="T11" fmla="*/ 120 w 120"/>
                <a:gd name="T12" fmla="*/ 968 h 968"/>
              </a:gdLst>
              <a:ahLst/>
              <a:cxnLst>
                <a:cxn ang="T6">
                  <a:pos x="T0" y="T1"/>
                </a:cxn>
                <a:cxn ang="T7">
                  <a:pos x="T2" y="T3"/>
                </a:cxn>
                <a:cxn ang="T8">
                  <a:pos x="T4" y="T5"/>
                </a:cxn>
              </a:cxnLst>
              <a:rect l="T9" t="T10" r="T11" b="T12"/>
              <a:pathLst>
                <a:path w="120" h="968">
                  <a:moveTo>
                    <a:pt x="0" y="968"/>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69998" name="Freeform 366"/>
            <p:cNvSpPr>
              <a:spLocks/>
            </p:cNvSpPr>
            <p:nvPr/>
          </p:nvSpPr>
          <p:spPr bwMode="auto">
            <a:xfrm>
              <a:off x="801" y="2663"/>
              <a:ext cx="744" cy="968"/>
            </a:xfrm>
            <a:custGeom>
              <a:avLst/>
              <a:gdLst>
                <a:gd name="T0" fmla="*/ 0 w 744"/>
                <a:gd name="T1" fmla="*/ 0 h 968"/>
                <a:gd name="T2" fmla="*/ 0 w 744"/>
                <a:gd name="T3" fmla="*/ 968 h 968"/>
                <a:gd name="T4" fmla="*/ 744 w 744"/>
                <a:gd name="T5" fmla="*/ 968 h 968"/>
                <a:gd name="T6" fmla="*/ 0 60000 65536"/>
                <a:gd name="T7" fmla="*/ 0 60000 65536"/>
                <a:gd name="T8" fmla="*/ 0 60000 65536"/>
                <a:gd name="T9" fmla="*/ 0 w 744"/>
                <a:gd name="T10" fmla="*/ 0 h 968"/>
                <a:gd name="T11" fmla="*/ 744 w 744"/>
                <a:gd name="T12" fmla="*/ 968 h 968"/>
              </a:gdLst>
              <a:ahLst/>
              <a:cxnLst>
                <a:cxn ang="T6">
                  <a:pos x="T0" y="T1"/>
                </a:cxn>
                <a:cxn ang="T7">
                  <a:pos x="T2" y="T3"/>
                </a:cxn>
                <a:cxn ang="T8">
                  <a:pos x="T4" y="T5"/>
                </a:cxn>
              </a:cxnLst>
              <a:rect l="T9" t="T10" r="T11" b="T12"/>
              <a:pathLst>
                <a:path w="744" h="968">
                  <a:moveTo>
                    <a:pt x="0" y="0"/>
                  </a:moveTo>
                  <a:lnTo>
                    <a:pt x="0" y="968"/>
                  </a:lnTo>
                  <a:lnTo>
                    <a:pt x="744" y="968"/>
                  </a:lnTo>
                </a:path>
              </a:pathLst>
            </a:custGeom>
            <a:noFill/>
            <a:ln w="12700">
              <a:solidFill>
                <a:srgbClr val="FFFFFF"/>
              </a:solidFill>
              <a:prstDash val="solid"/>
              <a:round/>
              <a:headEnd/>
              <a:tailEnd/>
            </a:ln>
          </p:spPr>
          <p:txBody>
            <a:bodyPr/>
            <a:lstStyle/>
            <a:p>
              <a:endParaRPr lang="en-US"/>
            </a:p>
          </p:txBody>
        </p:sp>
        <p:sp>
          <p:nvSpPr>
            <p:cNvPr id="69999" name="Freeform 367"/>
            <p:cNvSpPr>
              <a:spLocks/>
            </p:cNvSpPr>
            <p:nvPr/>
          </p:nvSpPr>
          <p:spPr bwMode="auto">
            <a:xfrm>
              <a:off x="673" y="2663"/>
              <a:ext cx="128" cy="512"/>
            </a:xfrm>
            <a:custGeom>
              <a:avLst/>
              <a:gdLst>
                <a:gd name="T0" fmla="*/ 0 w 128"/>
                <a:gd name="T1" fmla="*/ 512 h 512"/>
                <a:gd name="T2" fmla="*/ 0 w 128"/>
                <a:gd name="T3" fmla="*/ 0 h 512"/>
                <a:gd name="T4" fmla="*/ 128 w 128"/>
                <a:gd name="T5" fmla="*/ 0 h 512"/>
                <a:gd name="T6" fmla="*/ 0 60000 65536"/>
                <a:gd name="T7" fmla="*/ 0 60000 65536"/>
                <a:gd name="T8" fmla="*/ 0 60000 65536"/>
                <a:gd name="T9" fmla="*/ 0 w 128"/>
                <a:gd name="T10" fmla="*/ 0 h 512"/>
                <a:gd name="T11" fmla="*/ 128 w 128"/>
                <a:gd name="T12" fmla="*/ 512 h 512"/>
              </a:gdLst>
              <a:ahLst/>
              <a:cxnLst>
                <a:cxn ang="T6">
                  <a:pos x="T0" y="T1"/>
                </a:cxn>
                <a:cxn ang="T7">
                  <a:pos x="T2" y="T3"/>
                </a:cxn>
                <a:cxn ang="T8">
                  <a:pos x="T4" y="T5"/>
                </a:cxn>
              </a:cxnLst>
              <a:rect l="T9" t="T10" r="T11" b="T12"/>
              <a:pathLst>
                <a:path w="128" h="512">
                  <a:moveTo>
                    <a:pt x="0" y="512"/>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000" name="Freeform 368"/>
            <p:cNvSpPr>
              <a:spLocks/>
            </p:cNvSpPr>
            <p:nvPr/>
          </p:nvSpPr>
          <p:spPr bwMode="auto">
            <a:xfrm>
              <a:off x="673" y="3175"/>
              <a:ext cx="872" cy="528"/>
            </a:xfrm>
            <a:custGeom>
              <a:avLst/>
              <a:gdLst>
                <a:gd name="T0" fmla="*/ 0 w 872"/>
                <a:gd name="T1" fmla="*/ 0 h 528"/>
                <a:gd name="T2" fmla="*/ 0 w 872"/>
                <a:gd name="T3" fmla="*/ 528 h 528"/>
                <a:gd name="T4" fmla="*/ 872 w 872"/>
                <a:gd name="T5" fmla="*/ 528 h 528"/>
                <a:gd name="T6" fmla="*/ 0 60000 65536"/>
                <a:gd name="T7" fmla="*/ 0 60000 65536"/>
                <a:gd name="T8" fmla="*/ 0 60000 65536"/>
                <a:gd name="T9" fmla="*/ 0 w 872"/>
                <a:gd name="T10" fmla="*/ 0 h 528"/>
                <a:gd name="T11" fmla="*/ 872 w 872"/>
                <a:gd name="T12" fmla="*/ 528 h 528"/>
              </a:gdLst>
              <a:ahLst/>
              <a:cxnLst>
                <a:cxn ang="T6">
                  <a:pos x="T0" y="T1"/>
                </a:cxn>
                <a:cxn ang="T7">
                  <a:pos x="T2" y="T3"/>
                </a:cxn>
                <a:cxn ang="T8">
                  <a:pos x="T4" y="T5"/>
                </a:cxn>
              </a:cxnLst>
              <a:rect l="T9" t="T10" r="T11" b="T12"/>
              <a:pathLst>
                <a:path w="872" h="528">
                  <a:moveTo>
                    <a:pt x="0" y="0"/>
                  </a:moveTo>
                  <a:lnTo>
                    <a:pt x="0" y="528"/>
                  </a:lnTo>
                  <a:lnTo>
                    <a:pt x="872" y="528"/>
                  </a:lnTo>
                </a:path>
              </a:pathLst>
            </a:custGeom>
            <a:noFill/>
            <a:ln w="12700">
              <a:solidFill>
                <a:srgbClr val="FFFFFF"/>
              </a:solidFill>
              <a:prstDash val="solid"/>
              <a:round/>
              <a:headEnd/>
              <a:tailEnd/>
            </a:ln>
          </p:spPr>
          <p:txBody>
            <a:bodyPr/>
            <a:lstStyle/>
            <a:p>
              <a:endParaRPr lang="en-US"/>
            </a:p>
          </p:txBody>
        </p:sp>
        <p:sp>
          <p:nvSpPr>
            <p:cNvPr id="70001" name="Freeform 369"/>
            <p:cNvSpPr>
              <a:spLocks/>
            </p:cNvSpPr>
            <p:nvPr/>
          </p:nvSpPr>
          <p:spPr bwMode="auto">
            <a:xfrm>
              <a:off x="1425" y="3775"/>
              <a:ext cx="120" cy="40"/>
            </a:xfrm>
            <a:custGeom>
              <a:avLst/>
              <a:gdLst>
                <a:gd name="T0" fmla="*/ 0 w 120"/>
                <a:gd name="T1" fmla="*/ 40 h 40"/>
                <a:gd name="T2" fmla="*/ 0 w 120"/>
                <a:gd name="T3" fmla="*/ 0 h 40"/>
                <a:gd name="T4" fmla="*/ 120 w 120"/>
                <a:gd name="T5" fmla="*/ 0 h 40"/>
                <a:gd name="T6" fmla="*/ 0 60000 65536"/>
                <a:gd name="T7" fmla="*/ 0 60000 65536"/>
                <a:gd name="T8" fmla="*/ 0 60000 65536"/>
                <a:gd name="T9" fmla="*/ 0 w 120"/>
                <a:gd name="T10" fmla="*/ 0 h 40"/>
                <a:gd name="T11" fmla="*/ 120 w 120"/>
                <a:gd name="T12" fmla="*/ 40 h 40"/>
              </a:gdLst>
              <a:ahLst/>
              <a:cxnLst>
                <a:cxn ang="T6">
                  <a:pos x="T0" y="T1"/>
                </a:cxn>
                <a:cxn ang="T7">
                  <a:pos x="T2" y="T3"/>
                </a:cxn>
                <a:cxn ang="T8">
                  <a:pos x="T4" y="T5"/>
                </a:cxn>
              </a:cxnLst>
              <a:rect l="T9" t="T10" r="T11" b="T12"/>
              <a:pathLst>
                <a:path w="120" h="40">
                  <a:moveTo>
                    <a:pt x="0" y="40"/>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70002" name="Freeform 370"/>
            <p:cNvSpPr>
              <a:spLocks/>
            </p:cNvSpPr>
            <p:nvPr/>
          </p:nvSpPr>
          <p:spPr bwMode="auto">
            <a:xfrm>
              <a:off x="1425" y="3815"/>
              <a:ext cx="120" cy="32"/>
            </a:xfrm>
            <a:custGeom>
              <a:avLst/>
              <a:gdLst>
                <a:gd name="T0" fmla="*/ 0 w 120"/>
                <a:gd name="T1" fmla="*/ 0 h 32"/>
                <a:gd name="T2" fmla="*/ 0 w 120"/>
                <a:gd name="T3" fmla="*/ 32 h 32"/>
                <a:gd name="T4" fmla="*/ 120 w 120"/>
                <a:gd name="T5" fmla="*/ 32 h 32"/>
                <a:gd name="T6" fmla="*/ 0 60000 65536"/>
                <a:gd name="T7" fmla="*/ 0 60000 65536"/>
                <a:gd name="T8" fmla="*/ 0 60000 65536"/>
                <a:gd name="T9" fmla="*/ 0 w 120"/>
                <a:gd name="T10" fmla="*/ 0 h 32"/>
                <a:gd name="T11" fmla="*/ 120 w 120"/>
                <a:gd name="T12" fmla="*/ 32 h 32"/>
              </a:gdLst>
              <a:ahLst/>
              <a:cxnLst>
                <a:cxn ang="T6">
                  <a:pos x="T0" y="T1"/>
                </a:cxn>
                <a:cxn ang="T7">
                  <a:pos x="T2" y="T3"/>
                </a:cxn>
                <a:cxn ang="T8">
                  <a:pos x="T4" y="T5"/>
                </a:cxn>
              </a:cxnLst>
              <a:rect l="T9" t="T10" r="T11" b="T12"/>
              <a:pathLst>
                <a:path w="120" h="32">
                  <a:moveTo>
                    <a:pt x="0" y="0"/>
                  </a:moveTo>
                  <a:lnTo>
                    <a:pt x="0" y="32"/>
                  </a:lnTo>
                  <a:lnTo>
                    <a:pt x="120" y="32"/>
                  </a:lnTo>
                </a:path>
              </a:pathLst>
            </a:custGeom>
            <a:noFill/>
            <a:ln w="12700">
              <a:solidFill>
                <a:srgbClr val="FFFFFF"/>
              </a:solidFill>
              <a:prstDash val="solid"/>
              <a:round/>
              <a:headEnd/>
              <a:tailEnd/>
            </a:ln>
          </p:spPr>
          <p:txBody>
            <a:bodyPr/>
            <a:lstStyle/>
            <a:p>
              <a:endParaRPr lang="en-US"/>
            </a:p>
          </p:txBody>
        </p:sp>
        <p:sp>
          <p:nvSpPr>
            <p:cNvPr id="70003" name="Freeform 371"/>
            <p:cNvSpPr>
              <a:spLocks/>
            </p:cNvSpPr>
            <p:nvPr/>
          </p:nvSpPr>
          <p:spPr bwMode="auto">
            <a:xfrm>
              <a:off x="1297" y="3815"/>
              <a:ext cx="128" cy="48"/>
            </a:xfrm>
            <a:custGeom>
              <a:avLst/>
              <a:gdLst>
                <a:gd name="T0" fmla="*/ 0 w 128"/>
                <a:gd name="T1" fmla="*/ 48 h 48"/>
                <a:gd name="T2" fmla="*/ 0 w 128"/>
                <a:gd name="T3" fmla="*/ 0 h 48"/>
                <a:gd name="T4" fmla="*/ 128 w 128"/>
                <a:gd name="T5" fmla="*/ 0 h 48"/>
                <a:gd name="T6" fmla="*/ 0 60000 65536"/>
                <a:gd name="T7" fmla="*/ 0 60000 65536"/>
                <a:gd name="T8" fmla="*/ 0 60000 65536"/>
                <a:gd name="T9" fmla="*/ 0 w 128"/>
                <a:gd name="T10" fmla="*/ 0 h 48"/>
                <a:gd name="T11" fmla="*/ 128 w 128"/>
                <a:gd name="T12" fmla="*/ 48 h 48"/>
              </a:gdLst>
              <a:ahLst/>
              <a:cxnLst>
                <a:cxn ang="T6">
                  <a:pos x="T0" y="T1"/>
                </a:cxn>
                <a:cxn ang="T7">
                  <a:pos x="T2" y="T3"/>
                </a:cxn>
                <a:cxn ang="T8">
                  <a:pos x="T4" y="T5"/>
                </a:cxn>
              </a:cxnLst>
              <a:rect l="T9" t="T10" r="T11" b="T12"/>
              <a:pathLst>
                <a:path w="128" h="48">
                  <a:moveTo>
                    <a:pt x="0" y="48"/>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004" name="Freeform 372"/>
            <p:cNvSpPr>
              <a:spLocks/>
            </p:cNvSpPr>
            <p:nvPr/>
          </p:nvSpPr>
          <p:spPr bwMode="auto">
            <a:xfrm>
              <a:off x="1297" y="3863"/>
              <a:ext cx="248" cy="56"/>
            </a:xfrm>
            <a:custGeom>
              <a:avLst/>
              <a:gdLst>
                <a:gd name="T0" fmla="*/ 0 w 248"/>
                <a:gd name="T1" fmla="*/ 0 h 56"/>
                <a:gd name="T2" fmla="*/ 0 w 248"/>
                <a:gd name="T3" fmla="*/ 56 h 56"/>
                <a:gd name="T4" fmla="*/ 248 w 248"/>
                <a:gd name="T5" fmla="*/ 56 h 56"/>
                <a:gd name="T6" fmla="*/ 0 60000 65536"/>
                <a:gd name="T7" fmla="*/ 0 60000 65536"/>
                <a:gd name="T8" fmla="*/ 0 60000 65536"/>
                <a:gd name="T9" fmla="*/ 0 w 248"/>
                <a:gd name="T10" fmla="*/ 0 h 56"/>
                <a:gd name="T11" fmla="*/ 248 w 248"/>
                <a:gd name="T12" fmla="*/ 56 h 56"/>
              </a:gdLst>
              <a:ahLst/>
              <a:cxnLst>
                <a:cxn ang="T6">
                  <a:pos x="T0" y="T1"/>
                </a:cxn>
                <a:cxn ang="T7">
                  <a:pos x="T2" y="T3"/>
                </a:cxn>
                <a:cxn ang="T8">
                  <a:pos x="T4" y="T5"/>
                </a:cxn>
              </a:cxnLst>
              <a:rect l="T9" t="T10" r="T11" b="T12"/>
              <a:pathLst>
                <a:path w="248" h="56">
                  <a:moveTo>
                    <a:pt x="0" y="0"/>
                  </a:moveTo>
                  <a:lnTo>
                    <a:pt x="0" y="56"/>
                  </a:lnTo>
                  <a:lnTo>
                    <a:pt x="248" y="56"/>
                  </a:lnTo>
                </a:path>
              </a:pathLst>
            </a:custGeom>
            <a:noFill/>
            <a:ln w="12700">
              <a:solidFill>
                <a:srgbClr val="FFFFFF"/>
              </a:solidFill>
              <a:prstDash val="solid"/>
              <a:round/>
              <a:headEnd/>
              <a:tailEnd/>
            </a:ln>
          </p:spPr>
          <p:txBody>
            <a:bodyPr/>
            <a:lstStyle/>
            <a:p>
              <a:endParaRPr lang="en-US"/>
            </a:p>
          </p:txBody>
        </p:sp>
        <p:sp>
          <p:nvSpPr>
            <p:cNvPr id="70005" name="Freeform 373"/>
            <p:cNvSpPr>
              <a:spLocks/>
            </p:cNvSpPr>
            <p:nvPr/>
          </p:nvSpPr>
          <p:spPr bwMode="auto">
            <a:xfrm>
              <a:off x="1425" y="3991"/>
              <a:ext cx="120" cy="40"/>
            </a:xfrm>
            <a:custGeom>
              <a:avLst/>
              <a:gdLst>
                <a:gd name="T0" fmla="*/ 0 w 120"/>
                <a:gd name="T1" fmla="*/ 40 h 40"/>
                <a:gd name="T2" fmla="*/ 0 w 120"/>
                <a:gd name="T3" fmla="*/ 0 h 40"/>
                <a:gd name="T4" fmla="*/ 120 w 120"/>
                <a:gd name="T5" fmla="*/ 0 h 40"/>
                <a:gd name="T6" fmla="*/ 0 60000 65536"/>
                <a:gd name="T7" fmla="*/ 0 60000 65536"/>
                <a:gd name="T8" fmla="*/ 0 60000 65536"/>
                <a:gd name="T9" fmla="*/ 0 w 120"/>
                <a:gd name="T10" fmla="*/ 0 h 40"/>
                <a:gd name="T11" fmla="*/ 120 w 120"/>
                <a:gd name="T12" fmla="*/ 40 h 40"/>
              </a:gdLst>
              <a:ahLst/>
              <a:cxnLst>
                <a:cxn ang="T6">
                  <a:pos x="T0" y="T1"/>
                </a:cxn>
                <a:cxn ang="T7">
                  <a:pos x="T2" y="T3"/>
                </a:cxn>
                <a:cxn ang="T8">
                  <a:pos x="T4" y="T5"/>
                </a:cxn>
              </a:cxnLst>
              <a:rect l="T9" t="T10" r="T11" b="T12"/>
              <a:pathLst>
                <a:path w="120" h="40">
                  <a:moveTo>
                    <a:pt x="0" y="40"/>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70006" name="Freeform 374"/>
            <p:cNvSpPr>
              <a:spLocks/>
            </p:cNvSpPr>
            <p:nvPr/>
          </p:nvSpPr>
          <p:spPr bwMode="auto">
            <a:xfrm>
              <a:off x="1425" y="4031"/>
              <a:ext cx="120" cy="32"/>
            </a:xfrm>
            <a:custGeom>
              <a:avLst/>
              <a:gdLst>
                <a:gd name="T0" fmla="*/ 0 w 120"/>
                <a:gd name="T1" fmla="*/ 0 h 32"/>
                <a:gd name="T2" fmla="*/ 0 w 120"/>
                <a:gd name="T3" fmla="*/ 32 h 32"/>
                <a:gd name="T4" fmla="*/ 120 w 120"/>
                <a:gd name="T5" fmla="*/ 32 h 32"/>
                <a:gd name="T6" fmla="*/ 0 60000 65536"/>
                <a:gd name="T7" fmla="*/ 0 60000 65536"/>
                <a:gd name="T8" fmla="*/ 0 60000 65536"/>
                <a:gd name="T9" fmla="*/ 0 w 120"/>
                <a:gd name="T10" fmla="*/ 0 h 32"/>
                <a:gd name="T11" fmla="*/ 120 w 120"/>
                <a:gd name="T12" fmla="*/ 32 h 32"/>
              </a:gdLst>
              <a:ahLst/>
              <a:cxnLst>
                <a:cxn ang="T6">
                  <a:pos x="T0" y="T1"/>
                </a:cxn>
                <a:cxn ang="T7">
                  <a:pos x="T2" y="T3"/>
                </a:cxn>
                <a:cxn ang="T8">
                  <a:pos x="T4" y="T5"/>
                </a:cxn>
              </a:cxnLst>
              <a:rect l="T9" t="T10" r="T11" b="T12"/>
              <a:pathLst>
                <a:path w="120" h="32">
                  <a:moveTo>
                    <a:pt x="0" y="0"/>
                  </a:moveTo>
                  <a:lnTo>
                    <a:pt x="0" y="32"/>
                  </a:lnTo>
                  <a:lnTo>
                    <a:pt x="120" y="32"/>
                  </a:lnTo>
                </a:path>
              </a:pathLst>
            </a:custGeom>
            <a:noFill/>
            <a:ln w="12700">
              <a:solidFill>
                <a:srgbClr val="FFFFFF"/>
              </a:solidFill>
              <a:prstDash val="solid"/>
              <a:round/>
              <a:headEnd/>
              <a:tailEnd/>
            </a:ln>
          </p:spPr>
          <p:txBody>
            <a:bodyPr/>
            <a:lstStyle/>
            <a:p>
              <a:endParaRPr lang="en-US"/>
            </a:p>
          </p:txBody>
        </p:sp>
        <p:sp>
          <p:nvSpPr>
            <p:cNvPr id="70007" name="Freeform 375"/>
            <p:cNvSpPr>
              <a:spLocks/>
            </p:cNvSpPr>
            <p:nvPr/>
          </p:nvSpPr>
          <p:spPr bwMode="auto">
            <a:xfrm>
              <a:off x="1169" y="3863"/>
              <a:ext cx="128" cy="80"/>
            </a:xfrm>
            <a:custGeom>
              <a:avLst/>
              <a:gdLst>
                <a:gd name="T0" fmla="*/ 0 w 128"/>
                <a:gd name="T1" fmla="*/ 80 h 80"/>
                <a:gd name="T2" fmla="*/ 0 w 128"/>
                <a:gd name="T3" fmla="*/ 0 h 80"/>
                <a:gd name="T4" fmla="*/ 128 w 128"/>
                <a:gd name="T5" fmla="*/ 0 h 80"/>
                <a:gd name="T6" fmla="*/ 0 60000 65536"/>
                <a:gd name="T7" fmla="*/ 0 60000 65536"/>
                <a:gd name="T8" fmla="*/ 0 60000 65536"/>
                <a:gd name="T9" fmla="*/ 0 w 128"/>
                <a:gd name="T10" fmla="*/ 0 h 80"/>
                <a:gd name="T11" fmla="*/ 128 w 128"/>
                <a:gd name="T12" fmla="*/ 80 h 80"/>
              </a:gdLst>
              <a:ahLst/>
              <a:cxnLst>
                <a:cxn ang="T6">
                  <a:pos x="T0" y="T1"/>
                </a:cxn>
                <a:cxn ang="T7">
                  <a:pos x="T2" y="T3"/>
                </a:cxn>
                <a:cxn ang="T8">
                  <a:pos x="T4" y="T5"/>
                </a:cxn>
              </a:cxnLst>
              <a:rect l="T9" t="T10" r="T11" b="T12"/>
              <a:pathLst>
                <a:path w="128" h="80">
                  <a:moveTo>
                    <a:pt x="0" y="80"/>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008" name="Freeform 376"/>
            <p:cNvSpPr>
              <a:spLocks/>
            </p:cNvSpPr>
            <p:nvPr/>
          </p:nvSpPr>
          <p:spPr bwMode="auto">
            <a:xfrm>
              <a:off x="1169" y="3943"/>
              <a:ext cx="256" cy="88"/>
            </a:xfrm>
            <a:custGeom>
              <a:avLst/>
              <a:gdLst>
                <a:gd name="T0" fmla="*/ 0 w 256"/>
                <a:gd name="T1" fmla="*/ 0 h 88"/>
                <a:gd name="T2" fmla="*/ 0 w 256"/>
                <a:gd name="T3" fmla="*/ 88 h 88"/>
                <a:gd name="T4" fmla="*/ 256 w 256"/>
                <a:gd name="T5" fmla="*/ 88 h 88"/>
                <a:gd name="T6" fmla="*/ 0 60000 65536"/>
                <a:gd name="T7" fmla="*/ 0 60000 65536"/>
                <a:gd name="T8" fmla="*/ 0 60000 65536"/>
                <a:gd name="T9" fmla="*/ 0 w 256"/>
                <a:gd name="T10" fmla="*/ 0 h 88"/>
                <a:gd name="T11" fmla="*/ 256 w 256"/>
                <a:gd name="T12" fmla="*/ 88 h 88"/>
              </a:gdLst>
              <a:ahLst/>
              <a:cxnLst>
                <a:cxn ang="T6">
                  <a:pos x="T0" y="T1"/>
                </a:cxn>
                <a:cxn ang="T7">
                  <a:pos x="T2" y="T3"/>
                </a:cxn>
                <a:cxn ang="T8">
                  <a:pos x="T4" y="T5"/>
                </a:cxn>
              </a:cxnLst>
              <a:rect l="T9" t="T10" r="T11" b="T12"/>
              <a:pathLst>
                <a:path w="256" h="88">
                  <a:moveTo>
                    <a:pt x="0" y="0"/>
                  </a:moveTo>
                  <a:lnTo>
                    <a:pt x="0" y="88"/>
                  </a:lnTo>
                  <a:lnTo>
                    <a:pt x="256" y="88"/>
                  </a:lnTo>
                </a:path>
              </a:pathLst>
            </a:custGeom>
            <a:noFill/>
            <a:ln w="12700">
              <a:solidFill>
                <a:srgbClr val="FFFFFF"/>
              </a:solidFill>
              <a:prstDash val="solid"/>
              <a:round/>
              <a:headEnd/>
              <a:tailEnd/>
            </a:ln>
          </p:spPr>
          <p:txBody>
            <a:bodyPr/>
            <a:lstStyle/>
            <a:p>
              <a:endParaRPr lang="en-US"/>
            </a:p>
          </p:txBody>
        </p:sp>
        <p:sp>
          <p:nvSpPr>
            <p:cNvPr id="70009" name="Freeform 377"/>
            <p:cNvSpPr>
              <a:spLocks/>
            </p:cNvSpPr>
            <p:nvPr/>
          </p:nvSpPr>
          <p:spPr bwMode="auto">
            <a:xfrm>
              <a:off x="553" y="3175"/>
              <a:ext cx="120" cy="384"/>
            </a:xfrm>
            <a:custGeom>
              <a:avLst/>
              <a:gdLst>
                <a:gd name="T0" fmla="*/ 0 w 120"/>
                <a:gd name="T1" fmla="*/ 384 h 384"/>
                <a:gd name="T2" fmla="*/ 0 w 120"/>
                <a:gd name="T3" fmla="*/ 0 h 384"/>
                <a:gd name="T4" fmla="*/ 120 w 120"/>
                <a:gd name="T5" fmla="*/ 0 h 384"/>
                <a:gd name="T6" fmla="*/ 0 60000 65536"/>
                <a:gd name="T7" fmla="*/ 0 60000 65536"/>
                <a:gd name="T8" fmla="*/ 0 60000 65536"/>
                <a:gd name="T9" fmla="*/ 0 w 120"/>
                <a:gd name="T10" fmla="*/ 0 h 384"/>
                <a:gd name="T11" fmla="*/ 120 w 120"/>
                <a:gd name="T12" fmla="*/ 384 h 384"/>
              </a:gdLst>
              <a:ahLst/>
              <a:cxnLst>
                <a:cxn ang="T6">
                  <a:pos x="T0" y="T1"/>
                </a:cxn>
                <a:cxn ang="T7">
                  <a:pos x="T2" y="T3"/>
                </a:cxn>
                <a:cxn ang="T8">
                  <a:pos x="T4" y="T5"/>
                </a:cxn>
              </a:cxnLst>
              <a:rect l="T9" t="T10" r="T11" b="T12"/>
              <a:pathLst>
                <a:path w="120" h="384">
                  <a:moveTo>
                    <a:pt x="0" y="384"/>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70010" name="Freeform 378"/>
            <p:cNvSpPr>
              <a:spLocks/>
            </p:cNvSpPr>
            <p:nvPr/>
          </p:nvSpPr>
          <p:spPr bwMode="auto">
            <a:xfrm>
              <a:off x="553" y="3559"/>
              <a:ext cx="616" cy="384"/>
            </a:xfrm>
            <a:custGeom>
              <a:avLst/>
              <a:gdLst>
                <a:gd name="T0" fmla="*/ 0 w 616"/>
                <a:gd name="T1" fmla="*/ 0 h 384"/>
                <a:gd name="T2" fmla="*/ 0 w 616"/>
                <a:gd name="T3" fmla="*/ 384 h 384"/>
                <a:gd name="T4" fmla="*/ 616 w 616"/>
                <a:gd name="T5" fmla="*/ 384 h 384"/>
                <a:gd name="T6" fmla="*/ 0 60000 65536"/>
                <a:gd name="T7" fmla="*/ 0 60000 65536"/>
                <a:gd name="T8" fmla="*/ 0 60000 65536"/>
                <a:gd name="T9" fmla="*/ 0 w 616"/>
                <a:gd name="T10" fmla="*/ 0 h 384"/>
                <a:gd name="T11" fmla="*/ 616 w 616"/>
                <a:gd name="T12" fmla="*/ 384 h 384"/>
              </a:gdLst>
              <a:ahLst/>
              <a:cxnLst>
                <a:cxn ang="T6">
                  <a:pos x="T0" y="T1"/>
                </a:cxn>
                <a:cxn ang="T7">
                  <a:pos x="T2" y="T3"/>
                </a:cxn>
                <a:cxn ang="T8">
                  <a:pos x="T4" y="T5"/>
                </a:cxn>
              </a:cxnLst>
              <a:rect l="T9" t="T10" r="T11" b="T12"/>
              <a:pathLst>
                <a:path w="616" h="384">
                  <a:moveTo>
                    <a:pt x="0" y="0"/>
                  </a:moveTo>
                  <a:lnTo>
                    <a:pt x="0" y="384"/>
                  </a:lnTo>
                  <a:lnTo>
                    <a:pt x="616" y="384"/>
                  </a:lnTo>
                </a:path>
              </a:pathLst>
            </a:custGeom>
            <a:noFill/>
            <a:ln w="12700">
              <a:solidFill>
                <a:srgbClr val="FFFFFF"/>
              </a:solidFill>
              <a:prstDash val="solid"/>
              <a:round/>
              <a:headEnd/>
              <a:tailEnd/>
            </a:ln>
          </p:spPr>
          <p:txBody>
            <a:bodyPr/>
            <a:lstStyle/>
            <a:p>
              <a:endParaRPr lang="en-US"/>
            </a:p>
          </p:txBody>
        </p:sp>
        <p:sp>
          <p:nvSpPr>
            <p:cNvPr id="70011" name="Freeform 379"/>
            <p:cNvSpPr>
              <a:spLocks/>
            </p:cNvSpPr>
            <p:nvPr/>
          </p:nvSpPr>
          <p:spPr bwMode="auto">
            <a:xfrm>
              <a:off x="425" y="3887"/>
              <a:ext cx="1120" cy="248"/>
            </a:xfrm>
            <a:custGeom>
              <a:avLst/>
              <a:gdLst>
                <a:gd name="T0" fmla="*/ 0 w 1120"/>
                <a:gd name="T1" fmla="*/ 0 h 248"/>
                <a:gd name="T2" fmla="*/ 0 w 1120"/>
                <a:gd name="T3" fmla="*/ 248 h 248"/>
                <a:gd name="T4" fmla="*/ 1120 w 1120"/>
                <a:gd name="T5" fmla="*/ 248 h 248"/>
                <a:gd name="T6" fmla="*/ 0 60000 65536"/>
                <a:gd name="T7" fmla="*/ 0 60000 65536"/>
                <a:gd name="T8" fmla="*/ 0 60000 65536"/>
                <a:gd name="T9" fmla="*/ 0 w 1120"/>
                <a:gd name="T10" fmla="*/ 0 h 248"/>
                <a:gd name="T11" fmla="*/ 1120 w 1120"/>
                <a:gd name="T12" fmla="*/ 248 h 248"/>
              </a:gdLst>
              <a:ahLst/>
              <a:cxnLst>
                <a:cxn ang="T6">
                  <a:pos x="T0" y="T1"/>
                </a:cxn>
                <a:cxn ang="T7">
                  <a:pos x="T2" y="T3"/>
                </a:cxn>
                <a:cxn ang="T8">
                  <a:pos x="T4" y="T5"/>
                </a:cxn>
              </a:cxnLst>
              <a:rect l="T9" t="T10" r="T11" b="T12"/>
              <a:pathLst>
                <a:path w="1120" h="248">
                  <a:moveTo>
                    <a:pt x="0" y="0"/>
                  </a:moveTo>
                  <a:lnTo>
                    <a:pt x="0" y="248"/>
                  </a:lnTo>
                  <a:lnTo>
                    <a:pt x="1120" y="248"/>
                  </a:lnTo>
                </a:path>
              </a:pathLst>
            </a:custGeom>
            <a:noFill/>
            <a:ln w="12700">
              <a:solidFill>
                <a:srgbClr val="FFFFFF"/>
              </a:solidFill>
              <a:prstDash val="solid"/>
              <a:round/>
              <a:headEnd/>
              <a:tailEnd/>
            </a:ln>
          </p:spPr>
          <p:txBody>
            <a:bodyPr/>
            <a:lstStyle/>
            <a:p>
              <a:endParaRPr lang="en-US"/>
            </a:p>
          </p:txBody>
        </p:sp>
        <p:sp>
          <p:nvSpPr>
            <p:cNvPr id="70012" name="Freeform 380"/>
            <p:cNvSpPr>
              <a:spLocks/>
            </p:cNvSpPr>
            <p:nvPr/>
          </p:nvSpPr>
          <p:spPr bwMode="auto">
            <a:xfrm>
              <a:off x="425" y="3887"/>
              <a:ext cx="1120" cy="320"/>
            </a:xfrm>
            <a:custGeom>
              <a:avLst/>
              <a:gdLst>
                <a:gd name="T0" fmla="*/ 0 w 1120"/>
                <a:gd name="T1" fmla="*/ 0 h 320"/>
                <a:gd name="T2" fmla="*/ 0 w 1120"/>
                <a:gd name="T3" fmla="*/ 320 h 320"/>
                <a:gd name="T4" fmla="*/ 1120 w 1120"/>
                <a:gd name="T5" fmla="*/ 320 h 320"/>
                <a:gd name="T6" fmla="*/ 0 60000 65536"/>
                <a:gd name="T7" fmla="*/ 0 60000 65536"/>
                <a:gd name="T8" fmla="*/ 0 60000 65536"/>
                <a:gd name="T9" fmla="*/ 0 w 1120"/>
                <a:gd name="T10" fmla="*/ 0 h 320"/>
                <a:gd name="T11" fmla="*/ 1120 w 1120"/>
                <a:gd name="T12" fmla="*/ 320 h 320"/>
              </a:gdLst>
              <a:ahLst/>
              <a:cxnLst>
                <a:cxn ang="T6">
                  <a:pos x="T0" y="T1"/>
                </a:cxn>
                <a:cxn ang="T7">
                  <a:pos x="T2" y="T3"/>
                </a:cxn>
                <a:cxn ang="T8">
                  <a:pos x="T4" y="T5"/>
                </a:cxn>
              </a:cxnLst>
              <a:rect l="T9" t="T10" r="T11" b="T12"/>
              <a:pathLst>
                <a:path w="1120" h="320">
                  <a:moveTo>
                    <a:pt x="0" y="0"/>
                  </a:moveTo>
                  <a:lnTo>
                    <a:pt x="0" y="320"/>
                  </a:lnTo>
                  <a:lnTo>
                    <a:pt x="1120" y="320"/>
                  </a:lnTo>
                </a:path>
              </a:pathLst>
            </a:custGeom>
            <a:noFill/>
            <a:ln w="12700">
              <a:solidFill>
                <a:srgbClr val="FFFFFF"/>
              </a:solidFill>
              <a:prstDash val="solid"/>
              <a:round/>
              <a:headEnd/>
              <a:tailEnd/>
            </a:ln>
          </p:spPr>
          <p:txBody>
            <a:bodyPr/>
            <a:lstStyle/>
            <a:p>
              <a:endParaRPr lang="en-US"/>
            </a:p>
          </p:txBody>
        </p:sp>
        <p:sp>
          <p:nvSpPr>
            <p:cNvPr id="70013" name="Freeform 381"/>
            <p:cNvSpPr>
              <a:spLocks/>
            </p:cNvSpPr>
            <p:nvPr/>
          </p:nvSpPr>
          <p:spPr bwMode="auto">
            <a:xfrm>
              <a:off x="425" y="3559"/>
              <a:ext cx="128" cy="328"/>
            </a:xfrm>
            <a:custGeom>
              <a:avLst/>
              <a:gdLst>
                <a:gd name="T0" fmla="*/ 0 w 128"/>
                <a:gd name="T1" fmla="*/ 328 h 328"/>
                <a:gd name="T2" fmla="*/ 0 w 128"/>
                <a:gd name="T3" fmla="*/ 0 h 328"/>
                <a:gd name="T4" fmla="*/ 128 w 128"/>
                <a:gd name="T5" fmla="*/ 0 h 328"/>
                <a:gd name="T6" fmla="*/ 0 60000 65536"/>
                <a:gd name="T7" fmla="*/ 0 60000 65536"/>
                <a:gd name="T8" fmla="*/ 0 60000 65536"/>
                <a:gd name="T9" fmla="*/ 0 w 128"/>
                <a:gd name="T10" fmla="*/ 0 h 328"/>
                <a:gd name="T11" fmla="*/ 128 w 128"/>
                <a:gd name="T12" fmla="*/ 328 h 328"/>
              </a:gdLst>
              <a:ahLst/>
              <a:cxnLst>
                <a:cxn ang="T6">
                  <a:pos x="T0" y="T1"/>
                </a:cxn>
                <a:cxn ang="T7">
                  <a:pos x="T2" y="T3"/>
                </a:cxn>
                <a:cxn ang="T8">
                  <a:pos x="T4" y="T5"/>
                </a:cxn>
              </a:cxnLst>
              <a:rect l="T9" t="T10" r="T11" b="T12"/>
              <a:pathLst>
                <a:path w="128" h="328">
                  <a:moveTo>
                    <a:pt x="0" y="328"/>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014" name="Rectangle 382"/>
            <p:cNvSpPr>
              <a:spLocks noChangeArrowheads="1"/>
            </p:cNvSpPr>
            <p:nvPr/>
          </p:nvSpPr>
          <p:spPr bwMode="auto">
            <a:xfrm>
              <a:off x="1333" y="3739"/>
              <a:ext cx="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85</a:t>
              </a:r>
              <a:endParaRPr lang="en-US" sz="2400">
                <a:latin typeface="Times" pitchFamily="18" charset="0"/>
              </a:endParaRPr>
            </a:p>
          </p:txBody>
        </p:sp>
        <p:sp>
          <p:nvSpPr>
            <p:cNvPr id="70015" name="Rectangle 383"/>
            <p:cNvSpPr>
              <a:spLocks noChangeArrowheads="1"/>
            </p:cNvSpPr>
            <p:nvPr/>
          </p:nvSpPr>
          <p:spPr bwMode="auto">
            <a:xfrm>
              <a:off x="1173" y="3789"/>
              <a:ext cx="10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100</a:t>
              </a:r>
              <a:endParaRPr lang="en-US" sz="2400">
                <a:latin typeface="Times" pitchFamily="18" charset="0"/>
              </a:endParaRPr>
            </a:p>
          </p:txBody>
        </p:sp>
        <p:sp>
          <p:nvSpPr>
            <p:cNvPr id="70016" name="Rectangle 384"/>
            <p:cNvSpPr>
              <a:spLocks noChangeArrowheads="1"/>
            </p:cNvSpPr>
            <p:nvPr/>
          </p:nvSpPr>
          <p:spPr bwMode="auto">
            <a:xfrm>
              <a:off x="1245" y="3953"/>
              <a:ext cx="10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rPr>
                <a:t>100</a:t>
              </a:r>
              <a:endParaRPr lang="en-US" sz="2400">
                <a:latin typeface="Times" pitchFamily="18" charset="0"/>
              </a:endParaRPr>
            </a:p>
          </p:txBody>
        </p:sp>
        <p:sp>
          <p:nvSpPr>
            <p:cNvPr id="70017" name="Rectangle 385"/>
            <p:cNvSpPr>
              <a:spLocks noChangeArrowheads="1"/>
            </p:cNvSpPr>
            <p:nvPr/>
          </p:nvSpPr>
          <p:spPr bwMode="auto">
            <a:xfrm>
              <a:off x="4285" y="19"/>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IN1</a:t>
              </a:r>
              <a:endParaRPr lang="en-US" sz="2400">
                <a:latin typeface="Times" pitchFamily="18" charset="0"/>
              </a:endParaRPr>
            </a:p>
          </p:txBody>
        </p:sp>
        <p:sp>
          <p:nvSpPr>
            <p:cNvPr id="70018" name="Rectangle 386"/>
            <p:cNvSpPr>
              <a:spLocks noChangeArrowheads="1"/>
            </p:cNvSpPr>
            <p:nvPr/>
          </p:nvSpPr>
          <p:spPr bwMode="auto">
            <a:xfrm>
              <a:off x="4405" y="19"/>
              <a:ext cx="27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1844(M</a:t>
              </a:r>
              <a:endParaRPr lang="en-US" sz="2400">
                <a:latin typeface="Times" pitchFamily="18" charset="0"/>
              </a:endParaRPr>
            </a:p>
          </p:txBody>
        </p:sp>
        <p:sp>
          <p:nvSpPr>
            <p:cNvPr id="70019" name="Rectangle 387"/>
            <p:cNvSpPr>
              <a:spLocks noChangeArrowheads="1"/>
            </p:cNvSpPr>
            <p:nvPr/>
          </p:nvSpPr>
          <p:spPr bwMode="auto">
            <a:xfrm>
              <a:off x="4677" y="19"/>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id </a:t>
              </a:r>
              <a:endParaRPr lang="en-US" sz="2400">
                <a:latin typeface="Times" pitchFamily="18" charset="0"/>
              </a:endParaRPr>
            </a:p>
          </p:txBody>
        </p:sp>
        <p:sp>
          <p:nvSpPr>
            <p:cNvPr id="70020" name="Rectangle 388"/>
            <p:cNvSpPr>
              <a:spLocks noChangeArrowheads="1"/>
            </p:cNvSpPr>
            <p:nvPr/>
          </p:nvSpPr>
          <p:spPr bwMode="auto">
            <a:xfrm>
              <a:off x="4797" y="19"/>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Ogo</a:t>
              </a:r>
              <a:endParaRPr lang="en-US" sz="2400">
                <a:latin typeface="Times" pitchFamily="18" charset="0"/>
              </a:endParaRPr>
            </a:p>
          </p:txBody>
        </p:sp>
        <p:sp>
          <p:nvSpPr>
            <p:cNvPr id="70021" name="Rectangle 389"/>
            <p:cNvSpPr>
              <a:spLocks noChangeArrowheads="1"/>
            </p:cNvSpPr>
            <p:nvPr/>
          </p:nvSpPr>
          <p:spPr bwMode="auto">
            <a:xfrm>
              <a:off x="4917" y="19"/>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a:t>
              </a:r>
              <a:endParaRPr lang="en-US" sz="2400">
                <a:latin typeface="Times" pitchFamily="18" charset="0"/>
              </a:endParaRPr>
            </a:p>
          </p:txBody>
        </p:sp>
        <p:sp>
          <p:nvSpPr>
            <p:cNvPr id="70022" name="Rectangle 390"/>
            <p:cNvSpPr>
              <a:spLocks noChangeArrowheads="1"/>
            </p:cNvSpPr>
            <p:nvPr/>
          </p:nvSpPr>
          <p:spPr bwMode="auto">
            <a:xfrm>
              <a:off x="4997" y="19"/>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70023" name="Rectangle 391"/>
            <p:cNvSpPr>
              <a:spLocks noChangeArrowheads="1"/>
            </p:cNvSpPr>
            <p:nvPr/>
          </p:nvSpPr>
          <p:spPr bwMode="auto">
            <a:xfrm>
              <a:off x="5037" y="19"/>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70024" name="Rectangle 392"/>
            <p:cNvSpPr>
              <a:spLocks noChangeArrowheads="1"/>
            </p:cNvSpPr>
            <p:nvPr/>
          </p:nvSpPr>
          <p:spPr bwMode="auto">
            <a:xfrm>
              <a:off x="4285" y="83"/>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SN2</a:t>
              </a:r>
              <a:endParaRPr lang="en-US" sz="2400">
                <a:latin typeface="Times" pitchFamily="18" charset="0"/>
              </a:endParaRPr>
            </a:p>
          </p:txBody>
        </p:sp>
        <p:sp>
          <p:nvSpPr>
            <p:cNvPr id="70025" name="Rectangle 393"/>
            <p:cNvSpPr>
              <a:spLocks noChangeArrowheads="1"/>
            </p:cNvSpPr>
            <p:nvPr/>
          </p:nvSpPr>
          <p:spPr bwMode="auto">
            <a:xfrm>
              <a:off x="4405" y="83"/>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2595(Lou</a:t>
              </a:r>
              <a:endParaRPr lang="en-US" sz="2400">
                <a:latin typeface="Times" pitchFamily="18" charset="0"/>
              </a:endParaRPr>
            </a:p>
          </p:txBody>
        </p:sp>
        <p:sp>
          <p:nvSpPr>
            <p:cNvPr id="70026" name="Rectangle 394"/>
            <p:cNvSpPr>
              <a:spLocks noChangeArrowheads="1"/>
            </p:cNvSpPr>
            <p:nvPr/>
          </p:nvSpPr>
          <p:spPr bwMode="auto">
            <a:xfrm>
              <a:off x="4757" y="83"/>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70027" name="Rectangle 395"/>
            <p:cNvSpPr>
              <a:spLocks noChangeArrowheads="1"/>
            </p:cNvSpPr>
            <p:nvPr/>
          </p:nvSpPr>
          <p:spPr bwMode="auto">
            <a:xfrm>
              <a:off x="4797" y="83"/>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tsi</a:t>
              </a:r>
              <a:endParaRPr lang="en-US" sz="2400">
                <a:latin typeface="Times" pitchFamily="18" charset="0"/>
              </a:endParaRPr>
            </a:p>
          </p:txBody>
        </p:sp>
        <p:sp>
          <p:nvSpPr>
            <p:cNvPr id="70028" name="Rectangle 396"/>
            <p:cNvSpPr>
              <a:spLocks noChangeArrowheads="1"/>
            </p:cNvSpPr>
            <p:nvPr/>
          </p:nvSpPr>
          <p:spPr bwMode="auto">
            <a:xfrm>
              <a:off x="4917" y="8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029" name="Rectangle 397"/>
            <p:cNvSpPr>
              <a:spLocks noChangeArrowheads="1"/>
            </p:cNvSpPr>
            <p:nvPr/>
          </p:nvSpPr>
          <p:spPr bwMode="auto">
            <a:xfrm>
              <a:off x="4285" y="155"/>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SN2</a:t>
              </a:r>
              <a:endParaRPr lang="en-US" sz="2400">
                <a:latin typeface="Times" pitchFamily="18" charset="0"/>
              </a:endParaRPr>
            </a:p>
          </p:txBody>
        </p:sp>
        <p:sp>
          <p:nvSpPr>
            <p:cNvPr id="70030" name="Rectangle 398"/>
            <p:cNvSpPr>
              <a:spLocks noChangeArrowheads="1"/>
            </p:cNvSpPr>
            <p:nvPr/>
          </p:nvSpPr>
          <p:spPr bwMode="auto">
            <a:xfrm>
              <a:off x="4405" y="155"/>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2969(Lou</a:t>
              </a:r>
              <a:endParaRPr lang="en-US" sz="2400">
                <a:latin typeface="Times" pitchFamily="18" charset="0"/>
              </a:endParaRPr>
            </a:p>
          </p:txBody>
        </p:sp>
        <p:sp>
          <p:nvSpPr>
            <p:cNvPr id="70031" name="Rectangle 399"/>
            <p:cNvSpPr>
              <a:spLocks noChangeArrowheads="1"/>
            </p:cNvSpPr>
            <p:nvPr/>
          </p:nvSpPr>
          <p:spPr bwMode="auto">
            <a:xfrm>
              <a:off x="4757" y="155"/>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70032" name="Rectangle 400"/>
            <p:cNvSpPr>
              <a:spLocks noChangeArrowheads="1"/>
            </p:cNvSpPr>
            <p:nvPr/>
          </p:nvSpPr>
          <p:spPr bwMode="auto">
            <a:xfrm>
              <a:off x="4797" y="155"/>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tsi</a:t>
              </a:r>
              <a:endParaRPr lang="en-US" sz="2400">
                <a:latin typeface="Times" pitchFamily="18" charset="0"/>
              </a:endParaRPr>
            </a:p>
          </p:txBody>
        </p:sp>
        <p:sp>
          <p:nvSpPr>
            <p:cNvPr id="70033" name="Rectangle 401"/>
            <p:cNvSpPr>
              <a:spLocks noChangeArrowheads="1"/>
            </p:cNvSpPr>
            <p:nvPr/>
          </p:nvSpPr>
          <p:spPr bwMode="auto">
            <a:xfrm>
              <a:off x="4917" y="155"/>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034" name="Rectangle 402"/>
            <p:cNvSpPr>
              <a:spLocks noChangeArrowheads="1"/>
            </p:cNvSpPr>
            <p:nvPr/>
          </p:nvSpPr>
          <p:spPr bwMode="auto">
            <a:xfrm>
              <a:off x="4285" y="227"/>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SN4</a:t>
              </a:r>
              <a:endParaRPr lang="en-US" sz="2400">
                <a:latin typeface="Times" pitchFamily="18" charset="0"/>
              </a:endParaRPr>
            </a:p>
          </p:txBody>
        </p:sp>
        <p:sp>
          <p:nvSpPr>
            <p:cNvPr id="70035" name="Rectangle 403"/>
            <p:cNvSpPr>
              <a:spLocks noChangeArrowheads="1"/>
            </p:cNvSpPr>
            <p:nvPr/>
          </p:nvSpPr>
          <p:spPr bwMode="auto">
            <a:xfrm>
              <a:off x="4405" y="227"/>
              <a:ext cx="27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3465(U</a:t>
              </a:r>
              <a:endParaRPr lang="en-US" sz="2400">
                <a:latin typeface="Times" pitchFamily="18" charset="0"/>
              </a:endParaRPr>
            </a:p>
          </p:txBody>
        </p:sp>
        <p:sp>
          <p:nvSpPr>
            <p:cNvPr id="70036" name="Rectangle 404"/>
            <p:cNvSpPr>
              <a:spLocks noChangeArrowheads="1"/>
            </p:cNvSpPr>
            <p:nvPr/>
          </p:nvSpPr>
          <p:spPr bwMode="auto">
            <a:xfrm>
              <a:off x="4677" y="227"/>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pper </a:t>
              </a:r>
              <a:endParaRPr lang="en-US" sz="2400">
                <a:latin typeface="Times" pitchFamily="18" charset="0"/>
              </a:endParaRPr>
            </a:p>
          </p:txBody>
        </p:sp>
        <p:sp>
          <p:nvSpPr>
            <p:cNvPr id="70037" name="Rectangle 405"/>
            <p:cNvSpPr>
              <a:spLocks noChangeArrowheads="1"/>
            </p:cNvSpPr>
            <p:nvPr/>
          </p:nvSpPr>
          <p:spPr bwMode="auto">
            <a:xfrm>
              <a:off x="4877" y="227"/>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Ogo</a:t>
              </a:r>
              <a:endParaRPr lang="en-US" sz="2400">
                <a:latin typeface="Times" pitchFamily="18" charset="0"/>
              </a:endParaRPr>
            </a:p>
          </p:txBody>
        </p:sp>
        <p:sp>
          <p:nvSpPr>
            <p:cNvPr id="70038" name="Rectangle 406"/>
            <p:cNvSpPr>
              <a:spLocks noChangeArrowheads="1"/>
            </p:cNvSpPr>
            <p:nvPr/>
          </p:nvSpPr>
          <p:spPr bwMode="auto">
            <a:xfrm>
              <a:off x="4997" y="22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a:t>
              </a:r>
              <a:endParaRPr lang="en-US" sz="2400">
                <a:latin typeface="Times" pitchFamily="18" charset="0"/>
              </a:endParaRPr>
            </a:p>
          </p:txBody>
        </p:sp>
        <p:sp>
          <p:nvSpPr>
            <p:cNvPr id="70039" name="Rectangle 407"/>
            <p:cNvSpPr>
              <a:spLocks noChangeArrowheads="1"/>
            </p:cNvSpPr>
            <p:nvPr/>
          </p:nvSpPr>
          <p:spPr bwMode="auto">
            <a:xfrm>
              <a:off x="5077" y="22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70040" name="Rectangle 408"/>
            <p:cNvSpPr>
              <a:spLocks noChangeArrowheads="1"/>
            </p:cNvSpPr>
            <p:nvPr/>
          </p:nvSpPr>
          <p:spPr bwMode="auto">
            <a:xfrm>
              <a:off x="5117" y="22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041" name="Rectangle 409"/>
            <p:cNvSpPr>
              <a:spLocks noChangeArrowheads="1"/>
            </p:cNvSpPr>
            <p:nvPr/>
          </p:nvSpPr>
          <p:spPr bwMode="auto">
            <a:xfrm>
              <a:off x="4285" y="291"/>
              <a:ext cx="498"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pitchFamily="34" charset="0"/>
                </a:rPr>
                <a:t>B.cf.curvifrons </a:t>
              </a:r>
              <a:endParaRPr lang="en-US" sz="2400">
                <a:latin typeface="Times" pitchFamily="18" charset="0"/>
              </a:endParaRPr>
            </a:p>
          </p:txBody>
        </p:sp>
        <p:sp>
          <p:nvSpPr>
            <p:cNvPr id="70042" name="Rectangle 410"/>
            <p:cNvSpPr>
              <a:spLocks noChangeArrowheads="1"/>
            </p:cNvSpPr>
            <p:nvPr/>
          </p:nvSpPr>
          <p:spPr bwMode="auto">
            <a:xfrm>
              <a:off x="4805" y="291"/>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4149(Okan</a:t>
              </a:r>
              <a:endParaRPr lang="en-US" sz="2400">
                <a:latin typeface="Times" pitchFamily="18" charset="0"/>
              </a:endParaRPr>
            </a:p>
          </p:txBody>
        </p:sp>
        <p:sp>
          <p:nvSpPr>
            <p:cNvPr id="70043" name="Rectangle 411"/>
            <p:cNvSpPr>
              <a:spLocks noChangeArrowheads="1"/>
            </p:cNvSpPr>
            <p:nvPr/>
          </p:nvSpPr>
          <p:spPr bwMode="auto">
            <a:xfrm>
              <a:off x="5157" y="291"/>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a:t>
              </a:r>
              <a:endParaRPr lang="en-US" sz="2400">
                <a:latin typeface="Times" pitchFamily="18" charset="0"/>
              </a:endParaRPr>
            </a:p>
          </p:txBody>
        </p:sp>
        <p:sp>
          <p:nvSpPr>
            <p:cNvPr id="70044" name="Rectangle 412"/>
            <p:cNvSpPr>
              <a:spLocks noChangeArrowheads="1"/>
            </p:cNvSpPr>
            <p:nvPr/>
          </p:nvSpPr>
          <p:spPr bwMode="auto">
            <a:xfrm>
              <a:off x="5197" y="291"/>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70045" name="Rectangle 413"/>
            <p:cNvSpPr>
              <a:spLocks noChangeArrowheads="1"/>
            </p:cNvSpPr>
            <p:nvPr/>
          </p:nvSpPr>
          <p:spPr bwMode="auto">
            <a:xfrm>
              <a:off x="4285" y="363"/>
              <a:ext cx="420"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pitchFamily="34" charset="0"/>
                </a:rPr>
                <a:t>B.curvifrons </a:t>
              </a:r>
              <a:endParaRPr lang="en-US" sz="2400">
                <a:latin typeface="Times" pitchFamily="18" charset="0"/>
              </a:endParaRPr>
            </a:p>
          </p:txBody>
        </p:sp>
        <p:sp>
          <p:nvSpPr>
            <p:cNvPr id="70046" name="Rectangle 414"/>
            <p:cNvSpPr>
              <a:spLocks noChangeArrowheads="1"/>
            </p:cNvSpPr>
            <p:nvPr/>
          </p:nvSpPr>
          <p:spPr bwMode="auto">
            <a:xfrm>
              <a:off x="4717" y="363"/>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2050(Ivin</a:t>
              </a:r>
              <a:endParaRPr lang="en-US" sz="2400">
                <a:latin typeface="Times" pitchFamily="18" charset="0"/>
              </a:endParaRPr>
            </a:p>
          </p:txBody>
        </p:sp>
        <p:sp>
          <p:nvSpPr>
            <p:cNvPr id="70047" name="Rectangle 415"/>
            <p:cNvSpPr>
              <a:spLocks noChangeArrowheads="1"/>
            </p:cNvSpPr>
            <p:nvPr/>
          </p:nvSpPr>
          <p:spPr bwMode="auto">
            <a:xfrm>
              <a:off x="5077" y="36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do</a:t>
              </a:r>
              <a:endParaRPr lang="en-US" sz="2400">
                <a:latin typeface="Times" pitchFamily="18" charset="0"/>
              </a:endParaRPr>
            </a:p>
          </p:txBody>
        </p:sp>
        <p:sp>
          <p:nvSpPr>
            <p:cNvPr id="70048" name="Rectangle 416"/>
            <p:cNvSpPr>
              <a:spLocks noChangeArrowheads="1"/>
            </p:cNvSpPr>
            <p:nvPr/>
          </p:nvSpPr>
          <p:spPr bwMode="auto">
            <a:xfrm>
              <a:off x="5157" y="36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049" name="Rectangle 417"/>
            <p:cNvSpPr>
              <a:spLocks noChangeArrowheads="1"/>
            </p:cNvSpPr>
            <p:nvPr/>
          </p:nvSpPr>
          <p:spPr bwMode="auto">
            <a:xfrm>
              <a:off x="4285" y="427"/>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NGO</a:t>
              </a:r>
              <a:endParaRPr lang="en-US" sz="2400">
                <a:latin typeface="Times" pitchFamily="18" charset="0"/>
              </a:endParaRPr>
            </a:p>
          </p:txBody>
        </p:sp>
        <p:sp>
          <p:nvSpPr>
            <p:cNvPr id="70050" name="Rectangle 418"/>
            <p:cNvSpPr>
              <a:spLocks noChangeArrowheads="1"/>
            </p:cNvSpPr>
            <p:nvPr/>
          </p:nvSpPr>
          <p:spPr bwMode="auto">
            <a:xfrm>
              <a:off x="4405" y="427"/>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2710(Lou</a:t>
              </a:r>
              <a:endParaRPr lang="en-US" sz="2400">
                <a:latin typeface="Times" pitchFamily="18" charset="0"/>
              </a:endParaRPr>
            </a:p>
          </p:txBody>
        </p:sp>
        <p:sp>
          <p:nvSpPr>
            <p:cNvPr id="70051" name="Rectangle 419"/>
            <p:cNvSpPr>
              <a:spLocks noChangeArrowheads="1"/>
            </p:cNvSpPr>
            <p:nvPr/>
          </p:nvSpPr>
          <p:spPr bwMode="auto">
            <a:xfrm>
              <a:off x="4757" y="42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70052" name="Rectangle 420"/>
            <p:cNvSpPr>
              <a:spLocks noChangeArrowheads="1"/>
            </p:cNvSpPr>
            <p:nvPr/>
          </p:nvSpPr>
          <p:spPr bwMode="auto">
            <a:xfrm>
              <a:off x="4797" y="427"/>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tsi</a:t>
              </a:r>
              <a:endParaRPr lang="en-US" sz="2400">
                <a:latin typeface="Times" pitchFamily="18" charset="0"/>
              </a:endParaRPr>
            </a:p>
          </p:txBody>
        </p:sp>
        <p:sp>
          <p:nvSpPr>
            <p:cNvPr id="70053" name="Rectangle 421"/>
            <p:cNvSpPr>
              <a:spLocks noChangeArrowheads="1"/>
            </p:cNvSpPr>
            <p:nvPr/>
          </p:nvSpPr>
          <p:spPr bwMode="auto">
            <a:xfrm>
              <a:off x="4917" y="42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70054" name="Rectangle 422"/>
            <p:cNvSpPr>
              <a:spLocks noChangeArrowheads="1"/>
            </p:cNvSpPr>
            <p:nvPr/>
          </p:nvSpPr>
          <p:spPr bwMode="auto">
            <a:xfrm>
              <a:off x="4285" y="499"/>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SN3</a:t>
              </a:r>
              <a:endParaRPr lang="en-US" sz="2400">
                <a:latin typeface="Times" pitchFamily="18" charset="0"/>
              </a:endParaRPr>
            </a:p>
          </p:txBody>
        </p:sp>
        <p:sp>
          <p:nvSpPr>
            <p:cNvPr id="70055" name="Rectangle 423"/>
            <p:cNvSpPr>
              <a:spLocks noChangeArrowheads="1"/>
            </p:cNvSpPr>
            <p:nvPr/>
          </p:nvSpPr>
          <p:spPr bwMode="auto">
            <a:xfrm>
              <a:off x="4405" y="499"/>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2606(Mouv</a:t>
              </a:r>
              <a:endParaRPr lang="en-US" sz="2400">
                <a:latin typeface="Times" pitchFamily="18" charset="0"/>
              </a:endParaRPr>
            </a:p>
          </p:txBody>
        </p:sp>
        <p:sp>
          <p:nvSpPr>
            <p:cNvPr id="70056" name="Rectangle 424"/>
            <p:cNvSpPr>
              <a:spLocks noChangeArrowheads="1"/>
            </p:cNvSpPr>
            <p:nvPr/>
          </p:nvSpPr>
          <p:spPr bwMode="auto">
            <a:xfrm>
              <a:off x="4797" y="499"/>
              <a:ext cx="15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anga</a:t>
              </a:r>
              <a:endParaRPr lang="en-US" sz="2400">
                <a:latin typeface="Times" pitchFamily="18" charset="0"/>
              </a:endParaRPr>
            </a:p>
          </p:txBody>
        </p:sp>
        <p:sp>
          <p:nvSpPr>
            <p:cNvPr id="70057" name="Rectangle 425"/>
            <p:cNvSpPr>
              <a:spLocks noChangeArrowheads="1"/>
            </p:cNvSpPr>
            <p:nvPr/>
          </p:nvSpPr>
          <p:spPr bwMode="auto">
            <a:xfrm>
              <a:off x="4957" y="499"/>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70058" name="Rectangle 426"/>
            <p:cNvSpPr>
              <a:spLocks noChangeArrowheads="1"/>
            </p:cNvSpPr>
            <p:nvPr/>
          </p:nvSpPr>
          <p:spPr bwMode="auto">
            <a:xfrm>
              <a:off x="4285" y="571"/>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SN3</a:t>
              </a:r>
              <a:endParaRPr lang="en-US" sz="2400">
                <a:latin typeface="Times" pitchFamily="18" charset="0"/>
              </a:endParaRPr>
            </a:p>
          </p:txBody>
        </p:sp>
        <p:sp>
          <p:nvSpPr>
            <p:cNvPr id="70059" name="Rectangle 427"/>
            <p:cNvSpPr>
              <a:spLocks noChangeArrowheads="1"/>
            </p:cNvSpPr>
            <p:nvPr/>
          </p:nvSpPr>
          <p:spPr bwMode="auto">
            <a:xfrm>
              <a:off x="4405" y="571"/>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2619(Mouv</a:t>
              </a:r>
              <a:endParaRPr lang="en-US" sz="2400">
                <a:latin typeface="Times" pitchFamily="18" charset="0"/>
              </a:endParaRPr>
            </a:p>
          </p:txBody>
        </p:sp>
        <p:sp>
          <p:nvSpPr>
            <p:cNvPr id="70060" name="Rectangle 428"/>
            <p:cNvSpPr>
              <a:spLocks noChangeArrowheads="1"/>
            </p:cNvSpPr>
            <p:nvPr/>
          </p:nvSpPr>
          <p:spPr bwMode="auto">
            <a:xfrm>
              <a:off x="4797" y="571"/>
              <a:ext cx="15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anga</a:t>
              </a:r>
              <a:endParaRPr lang="en-US" sz="2400">
                <a:latin typeface="Times" pitchFamily="18" charset="0"/>
              </a:endParaRPr>
            </a:p>
          </p:txBody>
        </p:sp>
        <p:sp>
          <p:nvSpPr>
            <p:cNvPr id="70061" name="Rectangle 429"/>
            <p:cNvSpPr>
              <a:spLocks noChangeArrowheads="1"/>
            </p:cNvSpPr>
            <p:nvPr/>
          </p:nvSpPr>
          <p:spPr bwMode="auto">
            <a:xfrm>
              <a:off x="4957" y="571"/>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70062" name="Rectangle 430"/>
            <p:cNvSpPr>
              <a:spLocks noChangeArrowheads="1"/>
            </p:cNvSpPr>
            <p:nvPr/>
          </p:nvSpPr>
          <p:spPr bwMode="auto">
            <a:xfrm>
              <a:off x="4285" y="635"/>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OKA</a:t>
              </a:r>
              <a:endParaRPr lang="en-US" sz="2400">
                <a:latin typeface="Times" pitchFamily="18" charset="0"/>
              </a:endParaRPr>
            </a:p>
          </p:txBody>
        </p:sp>
        <p:sp>
          <p:nvSpPr>
            <p:cNvPr id="70063" name="Rectangle 431"/>
            <p:cNvSpPr>
              <a:spLocks noChangeArrowheads="1"/>
            </p:cNvSpPr>
            <p:nvPr/>
          </p:nvSpPr>
          <p:spPr bwMode="auto">
            <a:xfrm>
              <a:off x="4405" y="635"/>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4150(Okan</a:t>
              </a:r>
              <a:endParaRPr lang="en-US" sz="2400">
                <a:latin typeface="Times" pitchFamily="18" charset="0"/>
              </a:endParaRPr>
            </a:p>
          </p:txBody>
        </p:sp>
        <p:sp>
          <p:nvSpPr>
            <p:cNvPr id="70064" name="Rectangle 432"/>
            <p:cNvSpPr>
              <a:spLocks noChangeArrowheads="1"/>
            </p:cNvSpPr>
            <p:nvPr/>
          </p:nvSpPr>
          <p:spPr bwMode="auto">
            <a:xfrm>
              <a:off x="4797" y="635"/>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a:t>
              </a:r>
              <a:endParaRPr lang="en-US" sz="2400">
                <a:latin typeface="Times" pitchFamily="18" charset="0"/>
              </a:endParaRPr>
            </a:p>
          </p:txBody>
        </p:sp>
        <p:sp>
          <p:nvSpPr>
            <p:cNvPr id="70065" name="Rectangle 433"/>
            <p:cNvSpPr>
              <a:spLocks noChangeArrowheads="1"/>
            </p:cNvSpPr>
            <p:nvPr/>
          </p:nvSpPr>
          <p:spPr bwMode="auto">
            <a:xfrm>
              <a:off x="4837" y="635"/>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70066" name="Rectangle 434"/>
            <p:cNvSpPr>
              <a:spLocks noChangeArrowheads="1"/>
            </p:cNvSpPr>
            <p:nvPr/>
          </p:nvSpPr>
          <p:spPr bwMode="auto">
            <a:xfrm>
              <a:off x="4285" y="707"/>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BN2</a:t>
              </a:r>
              <a:endParaRPr lang="en-US" sz="2400">
                <a:latin typeface="Times" pitchFamily="18" charset="0"/>
              </a:endParaRPr>
            </a:p>
          </p:txBody>
        </p:sp>
        <p:sp>
          <p:nvSpPr>
            <p:cNvPr id="70067" name="Rectangle 435"/>
            <p:cNvSpPr>
              <a:spLocks noChangeArrowheads="1"/>
            </p:cNvSpPr>
            <p:nvPr/>
          </p:nvSpPr>
          <p:spPr bwMode="auto">
            <a:xfrm>
              <a:off x="4405" y="707"/>
              <a:ext cx="27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3542(U</a:t>
              </a:r>
              <a:endParaRPr lang="en-US" sz="2400">
                <a:latin typeface="Times" pitchFamily="18" charset="0"/>
              </a:endParaRPr>
            </a:p>
          </p:txBody>
        </p:sp>
        <p:sp>
          <p:nvSpPr>
            <p:cNvPr id="70068" name="Rectangle 436"/>
            <p:cNvSpPr>
              <a:spLocks noChangeArrowheads="1"/>
            </p:cNvSpPr>
            <p:nvPr/>
          </p:nvSpPr>
          <p:spPr bwMode="auto">
            <a:xfrm>
              <a:off x="4677" y="707"/>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pper </a:t>
              </a:r>
              <a:endParaRPr lang="en-US" sz="2400">
                <a:latin typeface="Times" pitchFamily="18" charset="0"/>
              </a:endParaRPr>
            </a:p>
          </p:txBody>
        </p:sp>
        <p:sp>
          <p:nvSpPr>
            <p:cNvPr id="70069" name="Rectangle 437"/>
            <p:cNvSpPr>
              <a:spLocks noChangeArrowheads="1"/>
            </p:cNvSpPr>
            <p:nvPr/>
          </p:nvSpPr>
          <p:spPr bwMode="auto">
            <a:xfrm>
              <a:off x="4877" y="707"/>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Ogo</a:t>
              </a:r>
              <a:endParaRPr lang="en-US" sz="2400">
                <a:latin typeface="Times" pitchFamily="18" charset="0"/>
              </a:endParaRPr>
            </a:p>
          </p:txBody>
        </p:sp>
        <p:sp>
          <p:nvSpPr>
            <p:cNvPr id="70070" name="Rectangle 438"/>
            <p:cNvSpPr>
              <a:spLocks noChangeArrowheads="1"/>
            </p:cNvSpPr>
            <p:nvPr/>
          </p:nvSpPr>
          <p:spPr bwMode="auto">
            <a:xfrm>
              <a:off x="4997" y="70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a:t>
              </a:r>
              <a:endParaRPr lang="en-US" sz="2400">
                <a:latin typeface="Times" pitchFamily="18" charset="0"/>
              </a:endParaRPr>
            </a:p>
          </p:txBody>
        </p:sp>
        <p:sp>
          <p:nvSpPr>
            <p:cNvPr id="70071" name="Rectangle 439"/>
            <p:cNvSpPr>
              <a:spLocks noChangeArrowheads="1"/>
            </p:cNvSpPr>
            <p:nvPr/>
          </p:nvSpPr>
          <p:spPr bwMode="auto">
            <a:xfrm>
              <a:off x="5077" y="70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70072" name="Rectangle 440"/>
            <p:cNvSpPr>
              <a:spLocks noChangeArrowheads="1"/>
            </p:cNvSpPr>
            <p:nvPr/>
          </p:nvSpPr>
          <p:spPr bwMode="auto">
            <a:xfrm>
              <a:off x="5117" y="70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073" name="Rectangle 441"/>
            <p:cNvSpPr>
              <a:spLocks noChangeArrowheads="1"/>
            </p:cNvSpPr>
            <p:nvPr/>
          </p:nvSpPr>
          <p:spPr bwMode="auto">
            <a:xfrm>
              <a:off x="4285" y="779"/>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SN4</a:t>
              </a:r>
              <a:endParaRPr lang="en-US" sz="2400">
                <a:latin typeface="Times" pitchFamily="18" charset="0"/>
              </a:endParaRPr>
            </a:p>
          </p:txBody>
        </p:sp>
        <p:sp>
          <p:nvSpPr>
            <p:cNvPr id="70074" name="Rectangle 442"/>
            <p:cNvSpPr>
              <a:spLocks noChangeArrowheads="1"/>
            </p:cNvSpPr>
            <p:nvPr/>
          </p:nvSpPr>
          <p:spPr bwMode="auto">
            <a:xfrm>
              <a:off x="4405" y="779"/>
              <a:ext cx="27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3396(U</a:t>
              </a:r>
              <a:endParaRPr lang="en-US" sz="2400">
                <a:latin typeface="Times" pitchFamily="18" charset="0"/>
              </a:endParaRPr>
            </a:p>
          </p:txBody>
        </p:sp>
        <p:sp>
          <p:nvSpPr>
            <p:cNvPr id="70075" name="Rectangle 443"/>
            <p:cNvSpPr>
              <a:spLocks noChangeArrowheads="1"/>
            </p:cNvSpPr>
            <p:nvPr/>
          </p:nvSpPr>
          <p:spPr bwMode="auto">
            <a:xfrm>
              <a:off x="4677" y="779"/>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pper </a:t>
              </a:r>
              <a:endParaRPr lang="en-US" sz="2400">
                <a:latin typeface="Times" pitchFamily="18" charset="0"/>
              </a:endParaRPr>
            </a:p>
          </p:txBody>
        </p:sp>
        <p:sp>
          <p:nvSpPr>
            <p:cNvPr id="70076" name="Rectangle 444"/>
            <p:cNvSpPr>
              <a:spLocks noChangeArrowheads="1"/>
            </p:cNvSpPr>
            <p:nvPr/>
          </p:nvSpPr>
          <p:spPr bwMode="auto">
            <a:xfrm>
              <a:off x="4877" y="779"/>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Ogo</a:t>
              </a:r>
              <a:endParaRPr lang="en-US" sz="2400">
                <a:latin typeface="Times" pitchFamily="18" charset="0"/>
              </a:endParaRPr>
            </a:p>
          </p:txBody>
        </p:sp>
        <p:sp>
          <p:nvSpPr>
            <p:cNvPr id="70077" name="Rectangle 445"/>
            <p:cNvSpPr>
              <a:spLocks noChangeArrowheads="1"/>
            </p:cNvSpPr>
            <p:nvPr/>
          </p:nvSpPr>
          <p:spPr bwMode="auto">
            <a:xfrm>
              <a:off x="4997" y="779"/>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a:t>
              </a:r>
              <a:endParaRPr lang="en-US" sz="2400">
                <a:latin typeface="Times" pitchFamily="18" charset="0"/>
              </a:endParaRPr>
            </a:p>
          </p:txBody>
        </p:sp>
        <p:sp>
          <p:nvSpPr>
            <p:cNvPr id="70078" name="Rectangle 446"/>
            <p:cNvSpPr>
              <a:spLocks noChangeArrowheads="1"/>
            </p:cNvSpPr>
            <p:nvPr/>
          </p:nvSpPr>
          <p:spPr bwMode="auto">
            <a:xfrm>
              <a:off x="5077" y="779"/>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70079" name="Rectangle 447"/>
            <p:cNvSpPr>
              <a:spLocks noChangeArrowheads="1"/>
            </p:cNvSpPr>
            <p:nvPr/>
          </p:nvSpPr>
          <p:spPr bwMode="auto">
            <a:xfrm>
              <a:off x="5117" y="779"/>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080" name="Rectangle 448"/>
            <p:cNvSpPr>
              <a:spLocks noChangeArrowheads="1"/>
            </p:cNvSpPr>
            <p:nvPr/>
          </p:nvSpPr>
          <p:spPr bwMode="auto">
            <a:xfrm>
              <a:off x="4285" y="843"/>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SN7</a:t>
              </a:r>
              <a:endParaRPr lang="en-US" sz="2400">
                <a:latin typeface="Times" pitchFamily="18" charset="0"/>
              </a:endParaRPr>
            </a:p>
          </p:txBody>
        </p:sp>
        <p:sp>
          <p:nvSpPr>
            <p:cNvPr id="70081" name="Rectangle 449"/>
            <p:cNvSpPr>
              <a:spLocks noChangeArrowheads="1"/>
            </p:cNvSpPr>
            <p:nvPr/>
          </p:nvSpPr>
          <p:spPr bwMode="auto">
            <a:xfrm>
              <a:off x="4405" y="843"/>
              <a:ext cx="27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3666(U</a:t>
              </a:r>
              <a:endParaRPr lang="en-US" sz="2400">
                <a:latin typeface="Times" pitchFamily="18" charset="0"/>
              </a:endParaRPr>
            </a:p>
          </p:txBody>
        </p:sp>
        <p:sp>
          <p:nvSpPr>
            <p:cNvPr id="70082" name="Rectangle 450"/>
            <p:cNvSpPr>
              <a:spLocks noChangeArrowheads="1"/>
            </p:cNvSpPr>
            <p:nvPr/>
          </p:nvSpPr>
          <p:spPr bwMode="auto">
            <a:xfrm>
              <a:off x="4677" y="843"/>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pper </a:t>
              </a:r>
              <a:endParaRPr lang="en-US" sz="2400">
                <a:latin typeface="Times" pitchFamily="18" charset="0"/>
              </a:endParaRPr>
            </a:p>
          </p:txBody>
        </p:sp>
        <p:sp>
          <p:nvSpPr>
            <p:cNvPr id="70083" name="Rectangle 451"/>
            <p:cNvSpPr>
              <a:spLocks noChangeArrowheads="1"/>
            </p:cNvSpPr>
            <p:nvPr/>
          </p:nvSpPr>
          <p:spPr bwMode="auto">
            <a:xfrm>
              <a:off x="4877" y="843"/>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Ogo</a:t>
              </a:r>
              <a:endParaRPr lang="en-US" sz="2400">
                <a:latin typeface="Times" pitchFamily="18" charset="0"/>
              </a:endParaRPr>
            </a:p>
          </p:txBody>
        </p:sp>
        <p:sp>
          <p:nvSpPr>
            <p:cNvPr id="70084" name="Rectangle 452"/>
            <p:cNvSpPr>
              <a:spLocks noChangeArrowheads="1"/>
            </p:cNvSpPr>
            <p:nvPr/>
          </p:nvSpPr>
          <p:spPr bwMode="auto">
            <a:xfrm>
              <a:off x="4997" y="84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a:t>
              </a:r>
              <a:endParaRPr lang="en-US" sz="2400">
                <a:latin typeface="Times" pitchFamily="18" charset="0"/>
              </a:endParaRPr>
            </a:p>
          </p:txBody>
        </p:sp>
        <p:sp>
          <p:nvSpPr>
            <p:cNvPr id="70085" name="Rectangle 453"/>
            <p:cNvSpPr>
              <a:spLocks noChangeArrowheads="1"/>
            </p:cNvSpPr>
            <p:nvPr/>
          </p:nvSpPr>
          <p:spPr bwMode="auto">
            <a:xfrm>
              <a:off x="5077" y="843"/>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70086" name="Rectangle 454"/>
            <p:cNvSpPr>
              <a:spLocks noChangeArrowheads="1"/>
            </p:cNvSpPr>
            <p:nvPr/>
          </p:nvSpPr>
          <p:spPr bwMode="auto">
            <a:xfrm>
              <a:off x="5117" y="84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087" name="Rectangle 455"/>
            <p:cNvSpPr>
              <a:spLocks noChangeArrowheads="1"/>
            </p:cNvSpPr>
            <p:nvPr/>
          </p:nvSpPr>
          <p:spPr bwMode="auto">
            <a:xfrm>
              <a:off x="4285" y="915"/>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OFF</a:t>
              </a:r>
              <a:endParaRPr lang="en-US" sz="2400">
                <a:latin typeface="Times" pitchFamily="18" charset="0"/>
              </a:endParaRPr>
            </a:p>
          </p:txBody>
        </p:sp>
        <p:sp>
          <p:nvSpPr>
            <p:cNvPr id="70088" name="Rectangle 456"/>
            <p:cNvSpPr>
              <a:spLocks noChangeArrowheads="1"/>
            </p:cNvSpPr>
            <p:nvPr/>
          </p:nvSpPr>
          <p:spPr bwMode="auto">
            <a:xfrm>
              <a:off x="4405" y="915"/>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2643(Lou</a:t>
              </a:r>
              <a:endParaRPr lang="en-US" sz="2400">
                <a:latin typeface="Times" pitchFamily="18" charset="0"/>
              </a:endParaRPr>
            </a:p>
          </p:txBody>
        </p:sp>
        <p:sp>
          <p:nvSpPr>
            <p:cNvPr id="70089" name="Rectangle 457"/>
            <p:cNvSpPr>
              <a:spLocks noChangeArrowheads="1"/>
            </p:cNvSpPr>
            <p:nvPr/>
          </p:nvSpPr>
          <p:spPr bwMode="auto">
            <a:xfrm>
              <a:off x="4757" y="915"/>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70090" name="Rectangle 458"/>
            <p:cNvSpPr>
              <a:spLocks noChangeArrowheads="1"/>
            </p:cNvSpPr>
            <p:nvPr/>
          </p:nvSpPr>
          <p:spPr bwMode="auto">
            <a:xfrm>
              <a:off x="4797" y="915"/>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tsi</a:t>
              </a:r>
              <a:endParaRPr lang="en-US" sz="2400">
                <a:latin typeface="Times" pitchFamily="18" charset="0"/>
              </a:endParaRPr>
            </a:p>
          </p:txBody>
        </p:sp>
        <p:sp>
          <p:nvSpPr>
            <p:cNvPr id="70091" name="Rectangle 459"/>
            <p:cNvSpPr>
              <a:spLocks noChangeArrowheads="1"/>
            </p:cNvSpPr>
            <p:nvPr/>
          </p:nvSpPr>
          <p:spPr bwMode="auto">
            <a:xfrm>
              <a:off x="4917" y="915"/>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70092" name="Rectangle 460"/>
            <p:cNvSpPr>
              <a:spLocks noChangeArrowheads="1"/>
            </p:cNvSpPr>
            <p:nvPr/>
          </p:nvSpPr>
          <p:spPr bwMode="auto">
            <a:xfrm>
              <a:off x="4285" y="979"/>
              <a:ext cx="547"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pitchFamily="34" charset="0"/>
                </a:rPr>
                <a:t>B.longicaudatus </a:t>
              </a:r>
              <a:endParaRPr lang="en-US" sz="2400">
                <a:latin typeface="Times" pitchFamily="18" charset="0"/>
              </a:endParaRPr>
            </a:p>
          </p:txBody>
        </p:sp>
        <p:sp>
          <p:nvSpPr>
            <p:cNvPr id="70093" name="Rectangle 461"/>
            <p:cNvSpPr>
              <a:spLocks noChangeArrowheads="1"/>
            </p:cNvSpPr>
            <p:nvPr/>
          </p:nvSpPr>
          <p:spPr bwMode="auto">
            <a:xfrm>
              <a:off x="4845" y="979"/>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2289(Ivin</a:t>
              </a:r>
              <a:endParaRPr lang="en-US" sz="2400">
                <a:latin typeface="Times" pitchFamily="18" charset="0"/>
              </a:endParaRPr>
            </a:p>
          </p:txBody>
        </p:sp>
        <p:sp>
          <p:nvSpPr>
            <p:cNvPr id="70094" name="Rectangle 462"/>
            <p:cNvSpPr>
              <a:spLocks noChangeArrowheads="1"/>
            </p:cNvSpPr>
            <p:nvPr/>
          </p:nvSpPr>
          <p:spPr bwMode="auto">
            <a:xfrm>
              <a:off x="5205" y="979"/>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do</a:t>
              </a:r>
              <a:endParaRPr lang="en-US" sz="2400">
                <a:latin typeface="Times" pitchFamily="18" charset="0"/>
              </a:endParaRPr>
            </a:p>
          </p:txBody>
        </p:sp>
        <p:sp>
          <p:nvSpPr>
            <p:cNvPr id="70095" name="Rectangle 463"/>
            <p:cNvSpPr>
              <a:spLocks noChangeArrowheads="1"/>
            </p:cNvSpPr>
            <p:nvPr/>
          </p:nvSpPr>
          <p:spPr bwMode="auto">
            <a:xfrm>
              <a:off x="5285" y="979"/>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096" name="Rectangle 464"/>
            <p:cNvSpPr>
              <a:spLocks noChangeArrowheads="1"/>
            </p:cNvSpPr>
            <p:nvPr/>
          </p:nvSpPr>
          <p:spPr bwMode="auto">
            <a:xfrm>
              <a:off x="4285" y="1051"/>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OFF</a:t>
              </a:r>
              <a:endParaRPr lang="en-US" sz="2400">
                <a:latin typeface="Times" pitchFamily="18" charset="0"/>
              </a:endParaRPr>
            </a:p>
          </p:txBody>
        </p:sp>
        <p:sp>
          <p:nvSpPr>
            <p:cNvPr id="70097" name="Rectangle 465"/>
            <p:cNvSpPr>
              <a:spLocks noChangeArrowheads="1"/>
            </p:cNvSpPr>
            <p:nvPr/>
          </p:nvSpPr>
          <p:spPr bwMode="auto">
            <a:xfrm>
              <a:off x="4405" y="1051"/>
              <a:ext cx="27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3394(U</a:t>
              </a:r>
              <a:endParaRPr lang="en-US" sz="2400">
                <a:latin typeface="Times" pitchFamily="18" charset="0"/>
              </a:endParaRPr>
            </a:p>
          </p:txBody>
        </p:sp>
        <p:sp>
          <p:nvSpPr>
            <p:cNvPr id="70098" name="Rectangle 466"/>
            <p:cNvSpPr>
              <a:spLocks noChangeArrowheads="1"/>
            </p:cNvSpPr>
            <p:nvPr/>
          </p:nvSpPr>
          <p:spPr bwMode="auto">
            <a:xfrm>
              <a:off x="4677" y="1051"/>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pper </a:t>
              </a:r>
              <a:endParaRPr lang="en-US" sz="2400">
                <a:latin typeface="Times" pitchFamily="18" charset="0"/>
              </a:endParaRPr>
            </a:p>
          </p:txBody>
        </p:sp>
        <p:sp>
          <p:nvSpPr>
            <p:cNvPr id="70099" name="Rectangle 467"/>
            <p:cNvSpPr>
              <a:spLocks noChangeArrowheads="1"/>
            </p:cNvSpPr>
            <p:nvPr/>
          </p:nvSpPr>
          <p:spPr bwMode="auto">
            <a:xfrm>
              <a:off x="4877" y="1051"/>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Ogo</a:t>
              </a:r>
              <a:endParaRPr lang="en-US" sz="2400">
                <a:latin typeface="Times" pitchFamily="18" charset="0"/>
              </a:endParaRPr>
            </a:p>
          </p:txBody>
        </p:sp>
        <p:sp>
          <p:nvSpPr>
            <p:cNvPr id="70100" name="Rectangle 468"/>
            <p:cNvSpPr>
              <a:spLocks noChangeArrowheads="1"/>
            </p:cNvSpPr>
            <p:nvPr/>
          </p:nvSpPr>
          <p:spPr bwMode="auto">
            <a:xfrm>
              <a:off x="4997" y="1051"/>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a:t>
              </a:r>
              <a:endParaRPr lang="en-US" sz="2400">
                <a:latin typeface="Times" pitchFamily="18" charset="0"/>
              </a:endParaRPr>
            </a:p>
          </p:txBody>
        </p:sp>
        <p:sp>
          <p:nvSpPr>
            <p:cNvPr id="70101" name="Rectangle 469"/>
            <p:cNvSpPr>
              <a:spLocks noChangeArrowheads="1"/>
            </p:cNvSpPr>
            <p:nvPr/>
          </p:nvSpPr>
          <p:spPr bwMode="auto">
            <a:xfrm>
              <a:off x="5077" y="1051"/>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70102" name="Rectangle 470"/>
            <p:cNvSpPr>
              <a:spLocks noChangeArrowheads="1"/>
            </p:cNvSpPr>
            <p:nvPr/>
          </p:nvSpPr>
          <p:spPr bwMode="auto">
            <a:xfrm>
              <a:off x="5117" y="1051"/>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70103" name="Rectangle 471"/>
            <p:cNvSpPr>
              <a:spLocks noChangeArrowheads="1"/>
            </p:cNvSpPr>
            <p:nvPr/>
          </p:nvSpPr>
          <p:spPr bwMode="auto">
            <a:xfrm>
              <a:off x="4285" y="1123"/>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LIB</a:t>
              </a:r>
              <a:endParaRPr lang="en-US" sz="2400">
                <a:solidFill>
                  <a:srgbClr val="FF0080"/>
                </a:solidFill>
                <a:latin typeface="Times" pitchFamily="18" charset="0"/>
              </a:endParaRPr>
            </a:p>
          </p:txBody>
        </p:sp>
        <p:sp>
          <p:nvSpPr>
            <p:cNvPr id="70104" name="Rectangle 472"/>
            <p:cNvSpPr>
              <a:spLocks noChangeArrowheads="1"/>
            </p:cNvSpPr>
            <p:nvPr/>
          </p:nvSpPr>
          <p:spPr bwMode="auto">
            <a:xfrm>
              <a:off x="4405" y="1123"/>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2427(Cap</a:t>
              </a:r>
              <a:endParaRPr lang="en-US" sz="2400">
                <a:solidFill>
                  <a:srgbClr val="FF0080"/>
                </a:solidFill>
                <a:latin typeface="Times" pitchFamily="18" charset="0"/>
              </a:endParaRPr>
            </a:p>
          </p:txBody>
        </p:sp>
        <p:sp>
          <p:nvSpPr>
            <p:cNvPr id="70105" name="Rectangle 473"/>
            <p:cNvSpPr>
              <a:spLocks noChangeArrowheads="1"/>
            </p:cNvSpPr>
            <p:nvPr/>
          </p:nvSpPr>
          <p:spPr bwMode="auto">
            <a:xfrm>
              <a:off x="4757" y="1123"/>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a:t>
              </a:r>
              <a:endParaRPr lang="en-US" sz="2400">
                <a:solidFill>
                  <a:srgbClr val="FF0080"/>
                </a:solidFill>
                <a:latin typeface="Times" pitchFamily="18" charset="0"/>
              </a:endParaRPr>
            </a:p>
          </p:txBody>
        </p:sp>
        <p:sp>
          <p:nvSpPr>
            <p:cNvPr id="70106" name="Rectangle 474"/>
            <p:cNvSpPr>
              <a:spLocks noChangeArrowheads="1"/>
            </p:cNvSpPr>
            <p:nvPr/>
          </p:nvSpPr>
          <p:spPr bwMode="auto">
            <a:xfrm>
              <a:off x="4797" y="1123"/>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E</a:t>
              </a:r>
              <a:endParaRPr lang="en-US" sz="2400">
                <a:solidFill>
                  <a:srgbClr val="FF0080"/>
                </a:solidFill>
                <a:latin typeface="Times" pitchFamily="18" charset="0"/>
              </a:endParaRPr>
            </a:p>
          </p:txBody>
        </p:sp>
        <p:sp>
          <p:nvSpPr>
            <p:cNvPr id="70107" name="Rectangle 475"/>
            <p:cNvSpPr>
              <a:spLocks noChangeArrowheads="1"/>
            </p:cNvSpPr>
            <p:nvPr/>
          </p:nvSpPr>
          <p:spPr bwMode="auto">
            <a:xfrm>
              <a:off x="4837" y="1123"/>
              <a:ext cx="276"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sterias</a:t>
              </a:r>
              <a:endParaRPr lang="en-US" sz="2400">
                <a:solidFill>
                  <a:srgbClr val="FF0080"/>
                </a:solidFill>
                <a:latin typeface="Times" pitchFamily="18" charset="0"/>
              </a:endParaRPr>
            </a:p>
          </p:txBody>
        </p:sp>
        <p:sp>
          <p:nvSpPr>
            <p:cNvPr id="70108" name="Rectangle 476"/>
            <p:cNvSpPr>
              <a:spLocks noChangeArrowheads="1"/>
            </p:cNvSpPr>
            <p:nvPr/>
          </p:nvSpPr>
          <p:spPr bwMode="auto">
            <a:xfrm>
              <a:off x="5117" y="1123"/>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t>
              </a:r>
              <a:endParaRPr lang="en-US" sz="2400">
                <a:solidFill>
                  <a:srgbClr val="FF0080"/>
                </a:solidFill>
                <a:latin typeface="Times" pitchFamily="18" charset="0"/>
              </a:endParaRPr>
            </a:p>
          </p:txBody>
        </p:sp>
        <p:sp>
          <p:nvSpPr>
            <p:cNvPr id="70109" name="Rectangle 477"/>
            <p:cNvSpPr>
              <a:spLocks noChangeArrowheads="1"/>
            </p:cNvSpPr>
            <p:nvPr/>
          </p:nvSpPr>
          <p:spPr bwMode="auto">
            <a:xfrm>
              <a:off x="4285" y="1187"/>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BX1</a:t>
              </a:r>
              <a:endParaRPr lang="en-US" sz="2400">
                <a:solidFill>
                  <a:srgbClr val="FF0080"/>
                </a:solidFill>
                <a:latin typeface="Times" pitchFamily="18" charset="0"/>
              </a:endParaRPr>
            </a:p>
          </p:txBody>
        </p:sp>
        <p:sp>
          <p:nvSpPr>
            <p:cNvPr id="70110" name="Rectangle 478"/>
            <p:cNvSpPr>
              <a:spLocks noChangeArrowheads="1"/>
            </p:cNvSpPr>
            <p:nvPr/>
          </p:nvSpPr>
          <p:spPr bwMode="auto">
            <a:xfrm>
              <a:off x="4405" y="1187"/>
              <a:ext cx="315"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4018(Co</a:t>
              </a:r>
              <a:endParaRPr lang="en-US" sz="2400">
                <a:solidFill>
                  <a:srgbClr val="FF0080"/>
                </a:solidFill>
                <a:latin typeface="Times" pitchFamily="18" charset="0"/>
              </a:endParaRPr>
            </a:p>
          </p:txBody>
        </p:sp>
        <p:sp>
          <p:nvSpPr>
            <p:cNvPr id="70111" name="Rectangle 479"/>
            <p:cNvSpPr>
              <a:spLocks noChangeArrowheads="1"/>
            </p:cNvSpPr>
            <p:nvPr/>
          </p:nvSpPr>
          <p:spPr bwMode="auto">
            <a:xfrm>
              <a:off x="4717" y="1187"/>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cob</a:t>
              </a:r>
              <a:endParaRPr lang="en-US" sz="2400">
                <a:solidFill>
                  <a:srgbClr val="FF0080"/>
                </a:solidFill>
                <a:latin typeface="Times" pitchFamily="18" charset="0"/>
              </a:endParaRPr>
            </a:p>
          </p:txBody>
        </p:sp>
        <p:sp>
          <p:nvSpPr>
            <p:cNvPr id="70112" name="Rectangle 480"/>
            <p:cNvSpPr>
              <a:spLocks noChangeArrowheads="1"/>
            </p:cNvSpPr>
            <p:nvPr/>
          </p:nvSpPr>
          <p:spPr bwMode="auto">
            <a:xfrm>
              <a:off x="4837" y="118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e</a:t>
              </a:r>
              <a:endParaRPr lang="en-US" sz="2400">
                <a:solidFill>
                  <a:srgbClr val="FF0080"/>
                </a:solidFill>
                <a:latin typeface="Times" pitchFamily="18" charset="0"/>
              </a:endParaRPr>
            </a:p>
          </p:txBody>
        </p:sp>
        <p:sp>
          <p:nvSpPr>
            <p:cNvPr id="70113" name="Rectangle 481"/>
            <p:cNvSpPr>
              <a:spLocks noChangeArrowheads="1"/>
            </p:cNvSpPr>
            <p:nvPr/>
          </p:nvSpPr>
          <p:spPr bwMode="auto">
            <a:xfrm>
              <a:off x="4877" y="1187"/>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ach</a:t>
              </a:r>
              <a:endParaRPr lang="en-US" sz="2400">
                <a:solidFill>
                  <a:srgbClr val="FF0080"/>
                </a:solidFill>
                <a:latin typeface="Times" pitchFamily="18" charset="0"/>
              </a:endParaRPr>
            </a:p>
          </p:txBody>
        </p:sp>
        <p:sp>
          <p:nvSpPr>
            <p:cNvPr id="70114" name="Rectangle 482"/>
            <p:cNvSpPr>
              <a:spLocks noChangeArrowheads="1"/>
            </p:cNvSpPr>
            <p:nvPr/>
          </p:nvSpPr>
          <p:spPr bwMode="auto">
            <a:xfrm>
              <a:off x="4997" y="118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a:t>
              </a:r>
              <a:endParaRPr lang="en-US" sz="2400">
                <a:solidFill>
                  <a:srgbClr val="FF0080"/>
                </a:solidFill>
                <a:latin typeface="Times" pitchFamily="18" charset="0"/>
              </a:endParaRPr>
            </a:p>
          </p:txBody>
        </p:sp>
        <p:sp>
          <p:nvSpPr>
            <p:cNvPr id="70115" name="Rectangle 483"/>
            <p:cNvSpPr>
              <a:spLocks noChangeArrowheads="1"/>
            </p:cNvSpPr>
            <p:nvPr/>
          </p:nvSpPr>
          <p:spPr bwMode="auto">
            <a:xfrm>
              <a:off x="4285" y="1259"/>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CAB</a:t>
              </a:r>
              <a:endParaRPr lang="en-US" sz="2400">
                <a:solidFill>
                  <a:srgbClr val="FF0080"/>
                </a:solidFill>
                <a:latin typeface="Times" pitchFamily="18" charset="0"/>
              </a:endParaRPr>
            </a:p>
          </p:txBody>
        </p:sp>
        <p:sp>
          <p:nvSpPr>
            <p:cNvPr id="70116" name="Rectangle 484"/>
            <p:cNvSpPr>
              <a:spLocks noChangeArrowheads="1"/>
            </p:cNvSpPr>
            <p:nvPr/>
          </p:nvSpPr>
          <p:spPr bwMode="auto">
            <a:xfrm>
              <a:off x="4405" y="1259"/>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2116(Ivin</a:t>
              </a:r>
              <a:endParaRPr lang="en-US" sz="2400">
                <a:solidFill>
                  <a:srgbClr val="FF0080"/>
                </a:solidFill>
                <a:latin typeface="Times" pitchFamily="18" charset="0"/>
              </a:endParaRPr>
            </a:p>
          </p:txBody>
        </p:sp>
        <p:sp>
          <p:nvSpPr>
            <p:cNvPr id="70117" name="Rectangle 485"/>
            <p:cNvSpPr>
              <a:spLocks noChangeArrowheads="1"/>
            </p:cNvSpPr>
            <p:nvPr/>
          </p:nvSpPr>
          <p:spPr bwMode="auto">
            <a:xfrm>
              <a:off x="4797" y="1259"/>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do</a:t>
              </a:r>
              <a:endParaRPr lang="en-US" sz="2400">
                <a:solidFill>
                  <a:srgbClr val="FF0080"/>
                </a:solidFill>
                <a:latin typeface="Times" pitchFamily="18" charset="0"/>
              </a:endParaRPr>
            </a:p>
          </p:txBody>
        </p:sp>
        <p:sp>
          <p:nvSpPr>
            <p:cNvPr id="70118" name="Rectangle 486"/>
            <p:cNvSpPr>
              <a:spLocks noChangeArrowheads="1"/>
            </p:cNvSpPr>
            <p:nvPr/>
          </p:nvSpPr>
          <p:spPr bwMode="auto">
            <a:xfrm>
              <a:off x="4877" y="1259"/>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t>
              </a:r>
              <a:endParaRPr lang="en-US" sz="2400">
                <a:solidFill>
                  <a:srgbClr val="FF0080"/>
                </a:solidFill>
                <a:latin typeface="Times" pitchFamily="18" charset="0"/>
              </a:endParaRPr>
            </a:p>
          </p:txBody>
        </p:sp>
        <p:sp>
          <p:nvSpPr>
            <p:cNvPr id="70119" name="Rectangle 487"/>
            <p:cNvSpPr>
              <a:spLocks noChangeArrowheads="1"/>
            </p:cNvSpPr>
            <p:nvPr/>
          </p:nvSpPr>
          <p:spPr bwMode="auto">
            <a:xfrm>
              <a:off x="4285" y="1331"/>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CAB</a:t>
              </a:r>
              <a:endParaRPr lang="en-US" sz="2400">
                <a:solidFill>
                  <a:srgbClr val="FF0080"/>
                </a:solidFill>
                <a:latin typeface="Times" pitchFamily="18" charset="0"/>
              </a:endParaRPr>
            </a:p>
          </p:txBody>
        </p:sp>
        <p:sp>
          <p:nvSpPr>
            <p:cNvPr id="70120" name="Rectangle 488"/>
            <p:cNvSpPr>
              <a:spLocks noChangeArrowheads="1"/>
            </p:cNvSpPr>
            <p:nvPr/>
          </p:nvSpPr>
          <p:spPr bwMode="auto">
            <a:xfrm>
              <a:off x="4405" y="1331"/>
              <a:ext cx="473"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3848(Ntem) </a:t>
              </a:r>
              <a:endParaRPr lang="en-US" sz="2400">
                <a:solidFill>
                  <a:srgbClr val="FF0080"/>
                </a:solidFill>
                <a:latin typeface="Times" pitchFamily="18" charset="0"/>
              </a:endParaRPr>
            </a:p>
          </p:txBody>
        </p:sp>
        <p:sp>
          <p:nvSpPr>
            <p:cNvPr id="70121" name="Rectangle 489"/>
            <p:cNvSpPr>
              <a:spLocks noChangeArrowheads="1"/>
            </p:cNvSpPr>
            <p:nvPr/>
          </p:nvSpPr>
          <p:spPr bwMode="auto">
            <a:xfrm>
              <a:off x="4285" y="1395"/>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BP1</a:t>
              </a:r>
              <a:endParaRPr lang="en-US" sz="2400">
                <a:solidFill>
                  <a:srgbClr val="FF0080"/>
                </a:solidFill>
                <a:latin typeface="Times" pitchFamily="18" charset="0"/>
              </a:endParaRPr>
            </a:p>
          </p:txBody>
        </p:sp>
        <p:sp>
          <p:nvSpPr>
            <p:cNvPr id="70122" name="Rectangle 490"/>
            <p:cNvSpPr>
              <a:spLocks noChangeArrowheads="1"/>
            </p:cNvSpPr>
            <p:nvPr/>
          </p:nvSpPr>
          <p:spPr bwMode="auto">
            <a:xfrm>
              <a:off x="4405" y="1395"/>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3771(Wole</a:t>
              </a:r>
              <a:endParaRPr lang="en-US" sz="2400">
                <a:solidFill>
                  <a:srgbClr val="FF0080"/>
                </a:solidFill>
                <a:latin typeface="Times" pitchFamily="18" charset="0"/>
              </a:endParaRPr>
            </a:p>
          </p:txBody>
        </p:sp>
        <p:sp>
          <p:nvSpPr>
            <p:cNvPr id="70123" name="Rectangle 491"/>
            <p:cNvSpPr>
              <a:spLocks noChangeArrowheads="1"/>
            </p:cNvSpPr>
            <p:nvPr/>
          </p:nvSpPr>
          <p:spPr bwMode="auto">
            <a:xfrm>
              <a:off x="4797" y="1395"/>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u</a:t>
              </a:r>
              <a:endParaRPr lang="en-US" sz="2400">
                <a:solidFill>
                  <a:srgbClr val="FF0080"/>
                </a:solidFill>
                <a:latin typeface="Times" pitchFamily="18" charset="0"/>
              </a:endParaRPr>
            </a:p>
          </p:txBody>
        </p:sp>
        <p:sp>
          <p:nvSpPr>
            <p:cNvPr id="70124" name="Rectangle 492"/>
            <p:cNvSpPr>
              <a:spLocks noChangeArrowheads="1"/>
            </p:cNvSpPr>
            <p:nvPr/>
          </p:nvSpPr>
          <p:spPr bwMode="auto">
            <a:xfrm>
              <a:off x="4837" y="1395"/>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a:t>
              </a:r>
              <a:endParaRPr lang="en-US" sz="2400">
                <a:solidFill>
                  <a:srgbClr val="FF0080"/>
                </a:solidFill>
                <a:latin typeface="Times" pitchFamily="18" charset="0"/>
              </a:endParaRPr>
            </a:p>
          </p:txBody>
        </p:sp>
        <p:sp>
          <p:nvSpPr>
            <p:cNvPr id="70125" name="Rectangle 493"/>
            <p:cNvSpPr>
              <a:spLocks noChangeArrowheads="1"/>
            </p:cNvSpPr>
            <p:nvPr/>
          </p:nvSpPr>
          <p:spPr bwMode="auto">
            <a:xfrm>
              <a:off x="4285" y="1467"/>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CAB</a:t>
              </a:r>
              <a:endParaRPr lang="en-US" sz="2400">
                <a:solidFill>
                  <a:srgbClr val="FF0080"/>
                </a:solidFill>
                <a:latin typeface="Times" pitchFamily="18" charset="0"/>
              </a:endParaRPr>
            </a:p>
          </p:txBody>
        </p:sp>
        <p:sp>
          <p:nvSpPr>
            <p:cNvPr id="70126" name="Rectangle 494"/>
            <p:cNvSpPr>
              <a:spLocks noChangeArrowheads="1"/>
            </p:cNvSpPr>
            <p:nvPr/>
          </p:nvSpPr>
          <p:spPr bwMode="auto">
            <a:xfrm>
              <a:off x="4405" y="1467"/>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4253(Okan</a:t>
              </a:r>
              <a:endParaRPr lang="en-US" sz="2400">
                <a:solidFill>
                  <a:srgbClr val="FF0080"/>
                </a:solidFill>
                <a:latin typeface="Times" pitchFamily="18" charset="0"/>
              </a:endParaRPr>
            </a:p>
          </p:txBody>
        </p:sp>
        <p:sp>
          <p:nvSpPr>
            <p:cNvPr id="70127" name="Rectangle 495"/>
            <p:cNvSpPr>
              <a:spLocks noChangeArrowheads="1"/>
            </p:cNvSpPr>
            <p:nvPr/>
          </p:nvSpPr>
          <p:spPr bwMode="auto">
            <a:xfrm>
              <a:off x="4797" y="146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o</a:t>
              </a:r>
              <a:endParaRPr lang="en-US" sz="2400">
                <a:solidFill>
                  <a:srgbClr val="FF0080"/>
                </a:solidFill>
                <a:latin typeface="Times" pitchFamily="18" charset="0"/>
              </a:endParaRPr>
            </a:p>
          </p:txBody>
        </p:sp>
        <p:sp>
          <p:nvSpPr>
            <p:cNvPr id="70128" name="Rectangle 496"/>
            <p:cNvSpPr>
              <a:spLocks noChangeArrowheads="1"/>
            </p:cNvSpPr>
            <p:nvPr/>
          </p:nvSpPr>
          <p:spPr bwMode="auto">
            <a:xfrm>
              <a:off x="4837" y="146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t>
              </a:r>
              <a:endParaRPr lang="en-US" sz="2400">
                <a:solidFill>
                  <a:srgbClr val="FF0080"/>
                </a:solidFill>
                <a:latin typeface="Times" pitchFamily="18" charset="0"/>
              </a:endParaRPr>
            </a:p>
          </p:txBody>
        </p:sp>
        <p:sp>
          <p:nvSpPr>
            <p:cNvPr id="70129" name="Rectangle 497"/>
            <p:cNvSpPr>
              <a:spLocks noChangeArrowheads="1"/>
            </p:cNvSpPr>
            <p:nvPr/>
          </p:nvSpPr>
          <p:spPr bwMode="auto">
            <a:xfrm>
              <a:off x="4285" y="1531"/>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BN1</a:t>
              </a:r>
              <a:endParaRPr lang="en-US" sz="2400">
                <a:solidFill>
                  <a:srgbClr val="FF0080"/>
                </a:solidFill>
                <a:latin typeface="Times" pitchFamily="18" charset="0"/>
              </a:endParaRPr>
            </a:p>
          </p:txBody>
        </p:sp>
        <p:sp>
          <p:nvSpPr>
            <p:cNvPr id="70130" name="Rectangle 498"/>
            <p:cNvSpPr>
              <a:spLocks noChangeArrowheads="1"/>
            </p:cNvSpPr>
            <p:nvPr/>
          </p:nvSpPr>
          <p:spPr bwMode="auto">
            <a:xfrm>
              <a:off x="4405" y="1531"/>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2718(Lou</a:t>
              </a:r>
              <a:endParaRPr lang="en-US" sz="2400">
                <a:solidFill>
                  <a:srgbClr val="FF0080"/>
                </a:solidFill>
                <a:latin typeface="Times" pitchFamily="18" charset="0"/>
              </a:endParaRPr>
            </a:p>
          </p:txBody>
        </p:sp>
        <p:sp>
          <p:nvSpPr>
            <p:cNvPr id="70131" name="Rectangle 499"/>
            <p:cNvSpPr>
              <a:spLocks noChangeArrowheads="1"/>
            </p:cNvSpPr>
            <p:nvPr/>
          </p:nvSpPr>
          <p:spPr bwMode="auto">
            <a:xfrm>
              <a:off x="4757" y="1531"/>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é</a:t>
              </a:r>
              <a:endParaRPr lang="en-US" sz="2400">
                <a:solidFill>
                  <a:srgbClr val="FF0080"/>
                </a:solidFill>
                <a:latin typeface="Times" pitchFamily="18" charset="0"/>
              </a:endParaRPr>
            </a:p>
          </p:txBody>
        </p:sp>
        <p:sp>
          <p:nvSpPr>
            <p:cNvPr id="70132" name="Rectangle 500"/>
            <p:cNvSpPr>
              <a:spLocks noChangeArrowheads="1"/>
            </p:cNvSpPr>
            <p:nvPr/>
          </p:nvSpPr>
          <p:spPr bwMode="auto">
            <a:xfrm>
              <a:off x="4797" y="1531"/>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tsi</a:t>
              </a:r>
              <a:endParaRPr lang="en-US" sz="2400">
                <a:solidFill>
                  <a:srgbClr val="FF0080"/>
                </a:solidFill>
                <a:latin typeface="Times" pitchFamily="18" charset="0"/>
              </a:endParaRPr>
            </a:p>
          </p:txBody>
        </p:sp>
        <p:sp>
          <p:nvSpPr>
            <p:cNvPr id="70133" name="Rectangle 501"/>
            <p:cNvSpPr>
              <a:spLocks noChangeArrowheads="1"/>
            </p:cNvSpPr>
            <p:nvPr/>
          </p:nvSpPr>
          <p:spPr bwMode="auto">
            <a:xfrm>
              <a:off x="4917" y="1531"/>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a:t>
              </a:r>
              <a:endParaRPr lang="en-US" sz="2400">
                <a:solidFill>
                  <a:srgbClr val="FF0080"/>
                </a:solidFill>
                <a:latin typeface="Times" pitchFamily="18" charset="0"/>
              </a:endParaRPr>
            </a:p>
          </p:txBody>
        </p:sp>
        <p:sp>
          <p:nvSpPr>
            <p:cNvPr id="70134" name="Rectangle 502"/>
            <p:cNvSpPr>
              <a:spLocks noChangeArrowheads="1"/>
            </p:cNvSpPr>
            <p:nvPr/>
          </p:nvSpPr>
          <p:spPr bwMode="auto">
            <a:xfrm>
              <a:off x="4285" y="1603"/>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BN1</a:t>
              </a:r>
              <a:endParaRPr lang="en-US" sz="2400">
                <a:solidFill>
                  <a:srgbClr val="FF0080"/>
                </a:solidFill>
                <a:latin typeface="Times" pitchFamily="18" charset="0"/>
              </a:endParaRPr>
            </a:p>
          </p:txBody>
        </p:sp>
        <p:sp>
          <p:nvSpPr>
            <p:cNvPr id="70135" name="Rectangle 503"/>
            <p:cNvSpPr>
              <a:spLocks noChangeArrowheads="1"/>
            </p:cNvSpPr>
            <p:nvPr/>
          </p:nvSpPr>
          <p:spPr bwMode="auto">
            <a:xfrm>
              <a:off x="4405" y="1603"/>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2681(Biro</a:t>
              </a:r>
              <a:endParaRPr lang="en-US" sz="2400">
                <a:solidFill>
                  <a:srgbClr val="FF0080"/>
                </a:solidFill>
                <a:latin typeface="Times" pitchFamily="18" charset="0"/>
              </a:endParaRPr>
            </a:p>
          </p:txBody>
        </p:sp>
        <p:sp>
          <p:nvSpPr>
            <p:cNvPr id="70136" name="Rectangle 504"/>
            <p:cNvSpPr>
              <a:spLocks noChangeArrowheads="1"/>
            </p:cNvSpPr>
            <p:nvPr/>
          </p:nvSpPr>
          <p:spPr bwMode="auto">
            <a:xfrm>
              <a:off x="4797" y="1603"/>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undou</a:t>
              </a:r>
              <a:endParaRPr lang="en-US" sz="2400">
                <a:solidFill>
                  <a:srgbClr val="FF0080"/>
                </a:solidFill>
                <a:latin typeface="Times" pitchFamily="18" charset="0"/>
              </a:endParaRPr>
            </a:p>
          </p:txBody>
        </p:sp>
        <p:sp>
          <p:nvSpPr>
            <p:cNvPr id="70137" name="Rectangle 505"/>
            <p:cNvSpPr>
              <a:spLocks noChangeArrowheads="1"/>
            </p:cNvSpPr>
            <p:nvPr/>
          </p:nvSpPr>
          <p:spPr bwMode="auto">
            <a:xfrm>
              <a:off x="4997" y="1603"/>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t>
              </a:r>
              <a:endParaRPr lang="en-US" sz="2400">
                <a:solidFill>
                  <a:srgbClr val="FF0080"/>
                </a:solidFill>
                <a:latin typeface="Times" pitchFamily="18" charset="0"/>
              </a:endParaRPr>
            </a:p>
          </p:txBody>
        </p:sp>
        <p:sp>
          <p:nvSpPr>
            <p:cNvPr id="70138" name="Rectangle 506"/>
            <p:cNvSpPr>
              <a:spLocks noChangeArrowheads="1"/>
            </p:cNvSpPr>
            <p:nvPr/>
          </p:nvSpPr>
          <p:spPr bwMode="auto">
            <a:xfrm>
              <a:off x="4285" y="1675"/>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BP1</a:t>
              </a:r>
              <a:endParaRPr lang="en-US" sz="2400">
                <a:solidFill>
                  <a:srgbClr val="FF0080"/>
                </a:solidFill>
                <a:latin typeface="Times" pitchFamily="18" charset="0"/>
              </a:endParaRPr>
            </a:p>
          </p:txBody>
        </p:sp>
        <p:sp>
          <p:nvSpPr>
            <p:cNvPr id="70139" name="Rectangle 507"/>
            <p:cNvSpPr>
              <a:spLocks noChangeArrowheads="1"/>
            </p:cNvSpPr>
            <p:nvPr/>
          </p:nvSpPr>
          <p:spPr bwMode="auto">
            <a:xfrm>
              <a:off x="4405" y="1675"/>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3358(Mayu</a:t>
              </a:r>
              <a:endParaRPr lang="en-US" sz="2400">
                <a:solidFill>
                  <a:srgbClr val="FF0080"/>
                </a:solidFill>
                <a:latin typeface="Times" pitchFamily="18" charset="0"/>
              </a:endParaRPr>
            </a:p>
          </p:txBody>
        </p:sp>
        <p:sp>
          <p:nvSpPr>
            <p:cNvPr id="70140" name="Rectangle 508"/>
            <p:cNvSpPr>
              <a:spLocks noChangeArrowheads="1"/>
            </p:cNvSpPr>
            <p:nvPr/>
          </p:nvSpPr>
          <p:spPr bwMode="auto">
            <a:xfrm>
              <a:off x="4797" y="1675"/>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mba</a:t>
              </a:r>
              <a:endParaRPr lang="en-US" sz="2400">
                <a:solidFill>
                  <a:srgbClr val="FF0080"/>
                </a:solidFill>
                <a:latin typeface="Times" pitchFamily="18" charset="0"/>
              </a:endParaRPr>
            </a:p>
          </p:txBody>
        </p:sp>
        <p:sp>
          <p:nvSpPr>
            <p:cNvPr id="70141" name="Rectangle 509"/>
            <p:cNvSpPr>
              <a:spLocks noChangeArrowheads="1"/>
            </p:cNvSpPr>
            <p:nvPr/>
          </p:nvSpPr>
          <p:spPr bwMode="auto">
            <a:xfrm>
              <a:off x="4917" y="1675"/>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t>
              </a:r>
              <a:endParaRPr lang="en-US" sz="2400">
                <a:solidFill>
                  <a:srgbClr val="FF0080"/>
                </a:solidFill>
                <a:latin typeface="Times" pitchFamily="18" charset="0"/>
              </a:endParaRPr>
            </a:p>
          </p:txBody>
        </p:sp>
        <p:sp>
          <p:nvSpPr>
            <p:cNvPr id="70142" name="Rectangle 510"/>
            <p:cNvSpPr>
              <a:spLocks noChangeArrowheads="1"/>
            </p:cNvSpPr>
            <p:nvPr/>
          </p:nvSpPr>
          <p:spPr bwMode="auto">
            <a:xfrm>
              <a:off x="4285" y="1739"/>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BP1</a:t>
              </a:r>
              <a:endParaRPr lang="en-US" sz="2400">
                <a:solidFill>
                  <a:srgbClr val="FF0080"/>
                </a:solidFill>
                <a:latin typeface="Times" pitchFamily="18" charset="0"/>
              </a:endParaRPr>
            </a:p>
          </p:txBody>
        </p:sp>
        <p:sp>
          <p:nvSpPr>
            <p:cNvPr id="70143" name="Rectangle 511"/>
            <p:cNvSpPr>
              <a:spLocks noChangeArrowheads="1"/>
            </p:cNvSpPr>
            <p:nvPr/>
          </p:nvSpPr>
          <p:spPr bwMode="auto">
            <a:xfrm>
              <a:off x="4405" y="1739"/>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2704(Mouv</a:t>
              </a:r>
              <a:endParaRPr lang="en-US" sz="2400">
                <a:solidFill>
                  <a:srgbClr val="FF0080"/>
                </a:solidFill>
                <a:latin typeface="Times" pitchFamily="18" charset="0"/>
              </a:endParaRPr>
            </a:p>
          </p:txBody>
        </p:sp>
        <p:sp>
          <p:nvSpPr>
            <p:cNvPr id="70144" name="Rectangle 512"/>
            <p:cNvSpPr>
              <a:spLocks noChangeArrowheads="1"/>
            </p:cNvSpPr>
            <p:nvPr/>
          </p:nvSpPr>
          <p:spPr bwMode="auto">
            <a:xfrm>
              <a:off x="4797" y="1739"/>
              <a:ext cx="158"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anga</a:t>
              </a:r>
              <a:endParaRPr lang="en-US" sz="2400">
                <a:solidFill>
                  <a:srgbClr val="FF0080"/>
                </a:solidFill>
                <a:latin typeface="Times" pitchFamily="18" charset="0"/>
              </a:endParaRPr>
            </a:p>
          </p:txBody>
        </p:sp>
        <p:sp>
          <p:nvSpPr>
            <p:cNvPr id="70145" name="Rectangle 513"/>
            <p:cNvSpPr>
              <a:spLocks noChangeArrowheads="1"/>
            </p:cNvSpPr>
            <p:nvPr/>
          </p:nvSpPr>
          <p:spPr bwMode="auto">
            <a:xfrm>
              <a:off x="4957" y="1739"/>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t>
              </a:r>
              <a:endParaRPr lang="en-US" sz="2400">
                <a:solidFill>
                  <a:srgbClr val="FF0080"/>
                </a:solidFill>
                <a:latin typeface="Times" pitchFamily="18" charset="0"/>
              </a:endParaRPr>
            </a:p>
          </p:txBody>
        </p:sp>
        <p:sp>
          <p:nvSpPr>
            <p:cNvPr id="70146" name="Rectangle 514"/>
            <p:cNvSpPr>
              <a:spLocks noChangeArrowheads="1"/>
            </p:cNvSpPr>
            <p:nvPr/>
          </p:nvSpPr>
          <p:spPr bwMode="auto">
            <a:xfrm>
              <a:off x="4285" y="1811"/>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BP6</a:t>
              </a:r>
              <a:endParaRPr lang="en-US" sz="2400">
                <a:latin typeface="Times" pitchFamily="18" charset="0"/>
              </a:endParaRPr>
            </a:p>
          </p:txBody>
        </p:sp>
        <p:sp>
          <p:nvSpPr>
            <p:cNvPr id="70147" name="Rectangle 515"/>
            <p:cNvSpPr>
              <a:spLocks noChangeArrowheads="1"/>
            </p:cNvSpPr>
            <p:nvPr/>
          </p:nvSpPr>
          <p:spPr bwMode="auto">
            <a:xfrm>
              <a:off x="4405" y="1811"/>
              <a:ext cx="27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3547(U</a:t>
              </a:r>
              <a:endParaRPr lang="en-US" sz="2400">
                <a:latin typeface="Times" pitchFamily="18" charset="0"/>
              </a:endParaRPr>
            </a:p>
          </p:txBody>
        </p:sp>
        <p:sp>
          <p:nvSpPr>
            <p:cNvPr id="70148" name="Rectangle 516"/>
            <p:cNvSpPr>
              <a:spLocks noChangeArrowheads="1"/>
            </p:cNvSpPr>
            <p:nvPr/>
          </p:nvSpPr>
          <p:spPr bwMode="auto">
            <a:xfrm>
              <a:off x="4677" y="1811"/>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pper </a:t>
              </a:r>
              <a:endParaRPr lang="en-US" sz="2400">
                <a:latin typeface="Times" pitchFamily="18" charset="0"/>
              </a:endParaRPr>
            </a:p>
          </p:txBody>
        </p:sp>
        <p:sp>
          <p:nvSpPr>
            <p:cNvPr id="70149" name="Rectangle 517"/>
            <p:cNvSpPr>
              <a:spLocks noChangeArrowheads="1"/>
            </p:cNvSpPr>
            <p:nvPr/>
          </p:nvSpPr>
          <p:spPr bwMode="auto">
            <a:xfrm>
              <a:off x="4877" y="1811"/>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Ogo</a:t>
              </a:r>
              <a:endParaRPr lang="en-US" sz="2400">
                <a:latin typeface="Times" pitchFamily="18" charset="0"/>
              </a:endParaRPr>
            </a:p>
          </p:txBody>
        </p:sp>
        <p:sp>
          <p:nvSpPr>
            <p:cNvPr id="70150" name="Rectangle 518"/>
            <p:cNvSpPr>
              <a:spLocks noChangeArrowheads="1"/>
            </p:cNvSpPr>
            <p:nvPr/>
          </p:nvSpPr>
          <p:spPr bwMode="auto">
            <a:xfrm>
              <a:off x="4997" y="1811"/>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a:t>
              </a:r>
              <a:endParaRPr lang="en-US" sz="2400">
                <a:latin typeface="Times" pitchFamily="18" charset="0"/>
              </a:endParaRPr>
            </a:p>
          </p:txBody>
        </p:sp>
        <p:sp>
          <p:nvSpPr>
            <p:cNvPr id="70151" name="Rectangle 519"/>
            <p:cNvSpPr>
              <a:spLocks noChangeArrowheads="1"/>
            </p:cNvSpPr>
            <p:nvPr/>
          </p:nvSpPr>
          <p:spPr bwMode="auto">
            <a:xfrm>
              <a:off x="5077" y="1811"/>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70152" name="Rectangle 520"/>
            <p:cNvSpPr>
              <a:spLocks noChangeArrowheads="1"/>
            </p:cNvSpPr>
            <p:nvPr/>
          </p:nvSpPr>
          <p:spPr bwMode="auto">
            <a:xfrm>
              <a:off x="5117" y="1811"/>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153" name="Rectangle 521"/>
            <p:cNvSpPr>
              <a:spLocks noChangeArrowheads="1"/>
            </p:cNvSpPr>
            <p:nvPr/>
          </p:nvSpPr>
          <p:spPr bwMode="auto">
            <a:xfrm>
              <a:off x="4285" y="1883"/>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PAR</a:t>
              </a:r>
              <a:endParaRPr lang="en-US" sz="2400">
                <a:latin typeface="Times" pitchFamily="18" charset="0"/>
              </a:endParaRPr>
            </a:p>
          </p:txBody>
        </p:sp>
        <p:sp>
          <p:nvSpPr>
            <p:cNvPr id="70154" name="Rectangle 522"/>
            <p:cNvSpPr>
              <a:spLocks noChangeArrowheads="1"/>
            </p:cNvSpPr>
            <p:nvPr/>
          </p:nvSpPr>
          <p:spPr bwMode="auto">
            <a:xfrm>
              <a:off x="4405" y="1883"/>
              <a:ext cx="27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3461(U</a:t>
              </a:r>
              <a:endParaRPr lang="en-US" sz="2400">
                <a:latin typeface="Times" pitchFamily="18" charset="0"/>
              </a:endParaRPr>
            </a:p>
          </p:txBody>
        </p:sp>
        <p:sp>
          <p:nvSpPr>
            <p:cNvPr id="70155" name="Rectangle 523"/>
            <p:cNvSpPr>
              <a:spLocks noChangeArrowheads="1"/>
            </p:cNvSpPr>
            <p:nvPr/>
          </p:nvSpPr>
          <p:spPr bwMode="auto">
            <a:xfrm>
              <a:off x="4677" y="1883"/>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pper </a:t>
              </a:r>
              <a:endParaRPr lang="en-US" sz="2400">
                <a:latin typeface="Times" pitchFamily="18" charset="0"/>
              </a:endParaRPr>
            </a:p>
          </p:txBody>
        </p:sp>
        <p:sp>
          <p:nvSpPr>
            <p:cNvPr id="70156" name="Rectangle 524"/>
            <p:cNvSpPr>
              <a:spLocks noChangeArrowheads="1"/>
            </p:cNvSpPr>
            <p:nvPr/>
          </p:nvSpPr>
          <p:spPr bwMode="auto">
            <a:xfrm>
              <a:off x="4877" y="1883"/>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Ogo</a:t>
              </a:r>
              <a:endParaRPr lang="en-US" sz="2400">
                <a:latin typeface="Times" pitchFamily="18" charset="0"/>
              </a:endParaRPr>
            </a:p>
          </p:txBody>
        </p:sp>
        <p:sp>
          <p:nvSpPr>
            <p:cNvPr id="70157" name="Rectangle 525"/>
            <p:cNvSpPr>
              <a:spLocks noChangeArrowheads="1"/>
            </p:cNvSpPr>
            <p:nvPr/>
          </p:nvSpPr>
          <p:spPr bwMode="auto">
            <a:xfrm>
              <a:off x="4997" y="188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a:t>
              </a:r>
              <a:endParaRPr lang="en-US" sz="2400">
                <a:latin typeface="Times" pitchFamily="18" charset="0"/>
              </a:endParaRPr>
            </a:p>
          </p:txBody>
        </p:sp>
        <p:sp>
          <p:nvSpPr>
            <p:cNvPr id="70158" name="Rectangle 526"/>
            <p:cNvSpPr>
              <a:spLocks noChangeArrowheads="1"/>
            </p:cNvSpPr>
            <p:nvPr/>
          </p:nvSpPr>
          <p:spPr bwMode="auto">
            <a:xfrm>
              <a:off x="5077" y="1883"/>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70159" name="Rectangle 527"/>
            <p:cNvSpPr>
              <a:spLocks noChangeArrowheads="1"/>
            </p:cNvSpPr>
            <p:nvPr/>
          </p:nvSpPr>
          <p:spPr bwMode="auto">
            <a:xfrm>
              <a:off x="5117" y="188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160" name="Rectangle 528"/>
            <p:cNvSpPr>
              <a:spLocks noChangeArrowheads="1"/>
            </p:cNvSpPr>
            <p:nvPr/>
          </p:nvSpPr>
          <p:spPr bwMode="auto">
            <a:xfrm>
              <a:off x="4285" y="1947"/>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SP4</a:t>
              </a:r>
              <a:endParaRPr lang="en-US" sz="2400">
                <a:latin typeface="Times" pitchFamily="18" charset="0"/>
              </a:endParaRPr>
            </a:p>
          </p:txBody>
        </p:sp>
        <p:sp>
          <p:nvSpPr>
            <p:cNvPr id="70161" name="Rectangle 529"/>
            <p:cNvSpPr>
              <a:spLocks noChangeArrowheads="1"/>
            </p:cNvSpPr>
            <p:nvPr/>
          </p:nvSpPr>
          <p:spPr bwMode="auto">
            <a:xfrm>
              <a:off x="4405" y="1947"/>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3026(Mouv</a:t>
              </a:r>
              <a:endParaRPr lang="en-US" sz="2400">
                <a:latin typeface="Times" pitchFamily="18" charset="0"/>
              </a:endParaRPr>
            </a:p>
          </p:txBody>
        </p:sp>
        <p:sp>
          <p:nvSpPr>
            <p:cNvPr id="70162" name="Rectangle 530"/>
            <p:cNvSpPr>
              <a:spLocks noChangeArrowheads="1"/>
            </p:cNvSpPr>
            <p:nvPr/>
          </p:nvSpPr>
          <p:spPr bwMode="auto">
            <a:xfrm>
              <a:off x="4797" y="1947"/>
              <a:ext cx="15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anga</a:t>
              </a:r>
              <a:endParaRPr lang="en-US" sz="2400">
                <a:latin typeface="Times" pitchFamily="18" charset="0"/>
              </a:endParaRPr>
            </a:p>
          </p:txBody>
        </p:sp>
        <p:sp>
          <p:nvSpPr>
            <p:cNvPr id="70163" name="Rectangle 531"/>
            <p:cNvSpPr>
              <a:spLocks noChangeArrowheads="1"/>
            </p:cNvSpPr>
            <p:nvPr/>
          </p:nvSpPr>
          <p:spPr bwMode="auto">
            <a:xfrm>
              <a:off x="4957" y="194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164" name="Rectangle 532"/>
            <p:cNvSpPr>
              <a:spLocks noChangeArrowheads="1"/>
            </p:cNvSpPr>
            <p:nvPr/>
          </p:nvSpPr>
          <p:spPr bwMode="auto">
            <a:xfrm>
              <a:off x="4285" y="2019"/>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SP2</a:t>
              </a:r>
              <a:endParaRPr lang="en-US" sz="2400">
                <a:latin typeface="Times" pitchFamily="18" charset="0"/>
              </a:endParaRPr>
            </a:p>
          </p:txBody>
        </p:sp>
        <p:sp>
          <p:nvSpPr>
            <p:cNvPr id="70165" name="Rectangle 533"/>
            <p:cNvSpPr>
              <a:spLocks noChangeArrowheads="1"/>
            </p:cNvSpPr>
            <p:nvPr/>
          </p:nvSpPr>
          <p:spPr bwMode="auto">
            <a:xfrm>
              <a:off x="4405" y="2019"/>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2638(Mouv</a:t>
              </a:r>
              <a:endParaRPr lang="en-US" sz="2400">
                <a:latin typeface="Times" pitchFamily="18" charset="0"/>
              </a:endParaRPr>
            </a:p>
          </p:txBody>
        </p:sp>
        <p:sp>
          <p:nvSpPr>
            <p:cNvPr id="70166" name="Rectangle 534"/>
            <p:cNvSpPr>
              <a:spLocks noChangeArrowheads="1"/>
            </p:cNvSpPr>
            <p:nvPr/>
          </p:nvSpPr>
          <p:spPr bwMode="auto">
            <a:xfrm>
              <a:off x="4797" y="2019"/>
              <a:ext cx="15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anga</a:t>
              </a:r>
              <a:endParaRPr lang="en-US" sz="2400">
                <a:latin typeface="Times" pitchFamily="18" charset="0"/>
              </a:endParaRPr>
            </a:p>
          </p:txBody>
        </p:sp>
        <p:sp>
          <p:nvSpPr>
            <p:cNvPr id="70167" name="Rectangle 535"/>
            <p:cNvSpPr>
              <a:spLocks noChangeArrowheads="1"/>
            </p:cNvSpPr>
            <p:nvPr/>
          </p:nvSpPr>
          <p:spPr bwMode="auto">
            <a:xfrm>
              <a:off x="4957" y="2019"/>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168" name="Rectangle 536"/>
            <p:cNvSpPr>
              <a:spLocks noChangeArrowheads="1"/>
            </p:cNvSpPr>
            <p:nvPr/>
          </p:nvSpPr>
          <p:spPr bwMode="auto">
            <a:xfrm>
              <a:off x="4285" y="2083"/>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SP2</a:t>
              </a:r>
              <a:endParaRPr lang="en-US" sz="2400">
                <a:latin typeface="Times" pitchFamily="18" charset="0"/>
              </a:endParaRPr>
            </a:p>
          </p:txBody>
        </p:sp>
        <p:sp>
          <p:nvSpPr>
            <p:cNvPr id="70169" name="Rectangle 537"/>
            <p:cNvSpPr>
              <a:spLocks noChangeArrowheads="1"/>
            </p:cNvSpPr>
            <p:nvPr/>
          </p:nvSpPr>
          <p:spPr bwMode="auto">
            <a:xfrm>
              <a:off x="4405" y="2083"/>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2542(Mouv</a:t>
              </a:r>
              <a:endParaRPr lang="en-US" sz="2400">
                <a:latin typeface="Times" pitchFamily="18" charset="0"/>
              </a:endParaRPr>
            </a:p>
          </p:txBody>
        </p:sp>
        <p:sp>
          <p:nvSpPr>
            <p:cNvPr id="70170" name="Rectangle 538"/>
            <p:cNvSpPr>
              <a:spLocks noChangeArrowheads="1"/>
            </p:cNvSpPr>
            <p:nvPr/>
          </p:nvSpPr>
          <p:spPr bwMode="auto">
            <a:xfrm>
              <a:off x="4797" y="2083"/>
              <a:ext cx="15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anga</a:t>
              </a:r>
              <a:endParaRPr lang="en-US" sz="2400">
                <a:latin typeface="Times" pitchFamily="18" charset="0"/>
              </a:endParaRPr>
            </a:p>
          </p:txBody>
        </p:sp>
        <p:sp>
          <p:nvSpPr>
            <p:cNvPr id="70171" name="Rectangle 539"/>
            <p:cNvSpPr>
              <a:spLocks noChangeArrowheads="1"/>
            </p:cNvSpPr>
            <p:nvPr/>
          </p:nvSpPr>
          <p:spPr bwMode="auto">
            <a:xfrm>
              <a:off x="4957" y="208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172" name="Rectangle 540"/>
            <p:cNvSpPr>
              <a:spLocks noChangeArrowheads="1"/>
            </p:cNvSpPr>
            <p:nvPr/>
          </p:nvSpPr>
          <p:spPr bwMode="auto">
            <a:xfrm>
              <a:off x="4285" y="2155"/>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SP4</a:t>
              </a:r>
              <a:endParaRPr lang="en-US" sz="2400">
                <a:latin typeface="Times" pitchFamily="18" charset="0"/>
              </a:endParaRPr>
            </a:p>
          </p:txBody>
        </p:sp>
        <p:sp>
          <p:nvSpPr>
            <p:cNvPr id="70173" name="Rectangle 541"/>
            <p:cNvSpPr>
              <a:spLocks noChangeArrowheads="1"/>
            </p:cNvSpPr>
            <p:nvPr/>
          </p:nvSpPr>
          <p:spPr bwMode="auto">
            <a:xfrm>
              <a:off x="4405" y="2155"/>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2995(Bir</a:t>
              </a:r>
              <a:endParaRPr lang="en-US" sz="2400">
                <a:latin typeface="Times" pitchFamily="18" charset="0"/>
              </a:endParaRPr>
            </a:p>
          </p:txBody>
        </p:sp>
        <p:sp>
          <p:nvSpPr>
            <p:cNvPr id="70174" name="Rectangle 542"/>
            <p:cNvSpPr>
              <a:spLocks noChangeArrowheads="1"/>
            </p:cNvSpPr>
            <p:nvPr/>
          </p:nvSpPr>
          <p:spPr bwMode="auto">
            <a:xfrm>
              <a:off x="4757" y="2155"/>
              <a:ext cx="23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oundou</a:t>
              </a:r>
              <a:endParaRPr lang="en-US" sz="2400">
                <a:latin typeface="Times" pitchFamily="18" charset="0"/>
              </a:endParaRPr>
            </a:p>
          </p:txBody>
        </p:sp>
        <p:sp>
          <p:nvSpPr>
            <p:cNvPr id="70175" name="Rectangle 543"/>
            <p:cNvSpPr>
              <a:spLocks noChangeArrowheads="1"/>
            </p:cNvSpPr>
            <p:nvPr/>
          </p:nvSpPr>
          <p:spPr bwMode="auto">
            <a:xfrm>
              <a:off x="4997" y="2155"/>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176" name="Rectangle 544"/>
            <p:cNvSpPr>
              <a:spLocks noChangeArrowheads="1"/>
            </p:cNvSpPr>
            <p:nvPr/>
          </p:nvSpPr>
          <p:spPr bwMode="auto">
            <a:xfrm>
              <a:off x="4285" y="2227"/>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SP2</a:t>
              </a:r>
              <a:endParaRPr lang="en-US" sz="2400">
                <a:latin typeface="Times" pitchFamily="18" charset="0"/>
              </a:endParaRPr>
            </a:p>
          </p:txBody>
        </p:sp>
        <p:sp>
          <p:nvSpPr>
            <p:cNvPr id="70177" name="Rectangle 545"/>
            <p:cNvSpPr>
              <a:spLocks noChangeArrowheads="1"/>
            </p:cNvSpPr>
            <p:nvPr/>
          </p:nvSpPr>
          <p:spPr bwMode="auto">
            <a:xfrm>
              <a:off x="4405" y="2227"/>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3203(Biro</a:t>
              </a:r>
              <a:endParaRPr lang="en-US" sz="2400">
                <a:latin typeface="Times" pitchFamily="18" charset="0"/>
              </a:endParaRPr>
            </a:p>
          </p:txBody>
        </p:sp>
        <p:sp>
          <p:nvSpPr>
            <p:cNvPr id="70178" name="Rectangle 546"/>
            <p:cNvSpPr>
              <a:spLocks noChangeArrowheads="1"/>
            </p:cNvSpPr>
            <p:nvPr/>
          </p:nvSpPr>
          <p:spPr bwMode="auto">
            <a:xfrm>
              <a:off x="4797" y="2227"/>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oundo</a:t>
              </a:r>
              <a:endParaRPr lang="en-US" sz="2400">
                <a:latin typeface="Times" pitchFamily="18" charset="0"/>
              </a:endParaRPr>
            </a:p>
          </p:txBody>
        </p:sp>
        <p:sp>
          <p:nvSpPr>
            <p:cNvPr id="70179" name="Rectangle 547"/>
            <p:cNvSpPr>
              <a:spLocks noChangeArrowheads="1"/>
            </p:cNvSpPr>
            <p:nvPr/>
          </p:nvSpPr>
          <p:spPr bwMode="auto">
            <a:xfrm>
              <a:off x="4997" y="222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180" name="Rectangle 548"/>
            <p:cNvSpPr>
              <a:spLocks noChangeArrowheads="1"/>
            </p:cNvSpPr>
            <p:nvPr/>
          </p:nvSpPr>
          <p:spPr bwMode="auto">
            <a:xfrm>
              <a:off x="4285" y="2291"/>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SP2</a:t>
              </a:r>
              <a:endParaRPr lang="en-US" sz="2400">
                <a:latin typeface="Times" pitchFamily="18" charset="0"/>
              </a:endParaRPr>
            </a:p>
          </p:txBody>
        </p:sp>
        <p:sp>
          <p:nvSpPr>
            <p:cNvPr id="70181" name="Rectangle 549"/>
            <p:cNvSpPr>
              <a:spLocks noChangeArrowheads="1"/>
            </p:cNvSpPr>
            <p:nvPr/>
          </p:nvSpPr>
          <p:spPr bwMode="auto">
            <a:xfrm>
              <a:off x="4405" y="2291"/>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2672(Bir</a:t>
              </a:r>
              <a:endParaRPr lang="en-US" sz="2400">
                <a:latin typeface="Times" pitchFamily="18" charset="0"/>
              </a:endParaRPr>
            </a:p>
          </p:txBody>
        </p:sp>
        <p:sp>
          <p:nvSpPr>
            <p:cNvPr id="70182" name="Rectangle 550"/>
            <p:cNvSpPr>
              <a:spLocks noChangeArrowheads="1"/>
            </p:cNvSpPr>
            <p:nvPr/>
          </p:nvSpPr>
          <p:spPr bwMode="auto">
            <a:xfrm>
              <a:off x="4757" y="2291"/>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oundo</a:t>
              </a:r>
              <a:endParaRPr lang="en-US" sz="2400">
                <a:latin typeface="Times" pitchFamily="18" charset="0"/>
              </a:endParaRPr>
            </a:p>
          </p:txBody>
        </p:sp>
        <p:sp>
          <p:nvSpPr>
            <p:cNvPr id="70183" name="Rectangle 551"/>
            <p:cNvSpPr>
              <a:spLocks noChangeArrowheads="1"/>
            </p:cNvSpPr>
            <p:nvPr/>
          </p:nvSpPr>
          <p:spPr bwMode="auto">
            <a:xfrm>
              <a:off x="4957" y="2291"/>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184" name="Rectangle 552"/>
            <p:cNvSpPr>
              <a:spLocks noChangeArrowheads="1"/>
            </p:cNvSpPr>
            <p:nvPr/>
          </p:nvSpPr>
          <p:spPr bwMode="auto">
            <a:xfrm>
              <a:off x="4285" y="2363"/>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SP4</a:t>
              </a:r>
              <a:endParaRPr lang="en-US" sz="2400">
                <a:latin typeface="Times" pitchFamily="18" charset="0"/>
              </a:endParaRPr>
            </a:p>
          </p:txBody>
        </p:sp>
        <p:sp>
          <p:nvSpPr>
            <p:cNvPr id="70185" name="Rectangle 553"/>
            <p:cNvSpPr>
              <a:spLocks noChangeArrowheads="1"/>
            </p:cNvSpPr>
            <p:nvPr/>
          </p:nvSpPr>
          <p:spPr bwMode="auto">
            <a:xfrm>
              <a:off x="4405" y="2363"/>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2671(Biro</a:t>
              </a:r>
              <a:endParaRPr lang="en-US" sz="2400">
                <a:latin typeface="Times" pitchFamily="18" charset="0"/>
              </a:endParaRPr>
            </a:p>
          </p:txBody>
        </p:sp>
        <p:sp>
          <p:nvSpPr>
            <p:cNvPr id="70186" name="Rectangle 554"/>
            <p:cNvSpPr>
              <a:spLocks noChangeArrowheads="1"/>
            </p:cNvSpPr>
            <p:nvPr/>
          </p:nvSpPr>
          <p:spPr bwMode="auto">
            <a:xfrm>
              <a:off x="4797" y="2363"/>
              <a:ext cx="15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undo</a:t>
              </a:r>
              <a:endParaRPr lang="en-US" sz="2400">
                <a:latin typeface="Times" pitchFamily="18" charset="0"/>
              </a:endParaRPr>
            </a:p>
          </p:txBody>
        </p:sp>
        <p:sp>
          <p:nvSpPr>
            <p:cNvPr id="70187" name="Rectangle 555"/>
            <p:cNvSpPr>
              <a:spLocks noChangeArrowheads="1"/>
            </p:cNvSpPr>
            <p:nvPr/>
          </p:nvSpPr>
          <p:spPr bwMode="auto">
            <a:xfrm>
              <a:off x="4957" y="2363"/>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70188" name="Rectangle 556"/>
            <p:cNvSpPr>
              <a:spLocks noChangeArrowheads="1"/>
            </p:cNvSpPr>
            <p:nvPr/>
          </p:nvSpPr>
          <p:spPr bwMode="auto">
            <a:xfrm>
              <a:off x="4285" y="2435"/>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SP4</a:t>
              </a:r>
              <a:endParaRPr lang="en-US" sz="2400">
                <a:latin typeface="Times" pitchFamily="18" charset="0"/>
              </a:endParaRPr>
            </a:p>
          </p:txBody>
        </p:sp>
        <p:sp>
          <p:nvSpPr>
            <p:cNvPr id="70189" name="Rectangle 557"/>
            <p:cNvSpPr>
              <a:spLocks noChangeArrowheads="1"/>
            </p:cNvSpPr>
            <p:nvPr/>
          </p:nvSpPr>
          <p:spPr bwMode="auto">
            <a:xfrm>
              <a:off x="4405" y="2435"/>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2673(Biro</a:t>
              </a:r>
              <a:endParaRPr lang="en-US" sz="2400">
                <a:latin typeface="Times" pitchFamily="18" charset="0"/>
              </a:endParaRPr>
            </a:p>
          </p:txBody>
        </p:sp>
        <p:sp>
          <p:nvSpPr>
            <p:cNvPr id="70190" name="Rectangle 558"/>
            <p:cNvSpPr>
              <a:spLocks noChangeArrowheads="1"/>
            </p:cNvSpPr>
            <p:nvPr/>
          </p:nvSpPr>
          <p:spPr bwMode="auto">
            <a:xfrm>
              <a:off x="4797" y="2435"/>
              <a:ext cx="15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undo</a:t>
              </a:r>
              <a:endParaRPr lang="en-US" sz="2400">
                <a:latin typeface="Times" pitchFamily="18" charset="0"/>
              </a:endParaRPr>
            </a:p>
          </p:txBody>
        </p:sp>
        <p:sp>
          <p:nvSpPr>
            <p:cNvPr id="70191" name="Rectangle 559"/>
            <p:cNvSpPr>
              <a:spLocks noChangeArrowheads="1"/>
            </p:cNvSpPr>
            <p:nvPr/>
          </p:nvSpPr>
          <p:spPr bwMode="auto">
            <a:xfrm>
              <a:off x="4957" y="2435"/>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192" name="Rectangle 560"/>
            <p:cNvSpPr>
              <a:spLocks noChangeArrowheads="1"/>
            </p:cNvSpPr>
            <p:nvPr/>
          </p:nvSpPr>
          <p:spPr bwMode="auto">
            <a:xfrm>
              <a:off x="4285" y="2499"/>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MAG</a:t>
              </a:r>
              <a:endParaRPr lang="en-US" sz="2400">
                <a:latin typeface="Times" pitchFamily="18" charset="0"/>
              </a:endParaRPr>
            </a:p>
          </p:txBody>
        </p:sp>
        <p:sp>
          <p:nvSpPr>
            <p:cNvPr id="70193" name="Rectangle 561"/>
            <p:cNvSpPr>
              <a:spLocks noChangeArrowheads="1"/>
            </p:cNvSpPr>
            <p:nvPr/>
          </p:nvSpPr>
          <p:spPr bwMode="auto">
            <a:xfrm>
              <a:off x="4405" y="2499"/>
              <a:ext cx="4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3945(Ntem) </a:t>
              </a:r>
              <a:endParaRPr lang="en-US" sz="2400">
                <a:latin typeface="Times" pitchFamily="18" charset="0"/>
              </a:endParaRPr>
            </a:p>
          </p:txBody>
        </p:sp>
        <p:sp>
          <p:nvSpPr>
            <p:cNvPr id="70194" name="Rectangle 562"/>
            <p:cNvSpPr>
              <a:spLocks noChangeArrowheads="1"/>
            </p:cNvSpPr>
            <p:nvPr/>
          </p:nvSpPr>
          <p:spPr bwMode="auto">
            <a:xfrm>
              <a:off x="4285" y="2571"/>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MAG</a:t>
              </a:r>
              <a:endParaRPr lang="en-US" sz="2400">
                <a:latin typeface="Times" pitchFamily="18" charset="0"/>
              </a:endParaRPr>
            </a:p>
          </p:txBody>
        </p:sp>
        <p:sp>
          <p:nvSpPr>
            <p:cNvPr id="70195" name="Rectangle 563"/>
            <p:cNvSpPr>
              <a:spLocks noChangeArrowheads="1"/>
            </p:cNvSpPr>
            <p:nvPr/>
          </p:nvSpPr>
          <p:spPr bwMode="auto">
            <a:xfrm>
              <a:off x="4405" y="2571"/>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4250(Okan</a:t>
              </a:r>
              <a:endParaRPr lang="en-US" sz="2400">
                <a:latin typeface="Times" pitchFamily="18" charset="0"/>
              </a:endParaRPr>
            </a:p>
          </p:txBody>
        </p:sp>
        <p:sp>
          <p:nvSpPr>
            <p:cNvPr id="70196" name="Rectangle 564"/>
            <p:cNvSpPr>
              <a:spLocks noChangeArrowheads="1"/>
            </p:cNvSpPr>
            <p:nvPr/>
          </p:nvSpPr>
          <p:spPr bwMode="auto">
            <a:xfrm>
              <a:off x="4797" y="2571"/>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a:t>
              </a:r>
              <a:endParaRPr lang="en-US" sz="2400">
                <a:latin typeface="Times" pitchFamily="18" charset="0"/>
              </a:endParaRPr>
            </a:p>
          </p:txBody>
        </p:sp>
        <p:sp>
          <p:nvSpPr>
            <p:cNvPr id="70197" name="Rectangle 565"/>
            <p:cNvSpPr>
              <a:spLocks noChangeArrowheads="1"/>
            </p:cNvSpPr>
            <p:nvPr/>
          </p:nvSpPr>
          <p:spPr bwMode="auto">
            <a:xfrm>
              <a:off x="4837" y="2571"/>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70198" name="Rectangle 566"/>
            <p:cNvSpPr>
              <a:spLocks noChangeArrowheads="1"/>
            </p:cNvSpPr>
            <p:nvPr/>
          </p:nvSpPr>
          <p:spPr bwMode="auto">
            <a:xfrm>
              <a:off x="4285" y="2635"/>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SP9</a:t>
              </a:r>
              <a:endParaRPr lang="en-US" sz="2400">
                <a:latin typeface="Times" pitchFamily="18" charset="0"/>
              </a:endParaRPr>
            </a:p>
          </p:txBody>
        </p:sp>
        <p:sp>
          <p:nvSpPr>
            <p:cNvPr id="70199" name="Rectangle 567"/>
            <p:cNvSpPr>
              <a:spLocks noChangeArrowheads="1"/>
            </p:cNvSpPr>
            <p:nvPr/>
          </p:nvSpPr>
          <p:spPr bwMode="auto">
            <a:xfrm>
              <a:off x="4405" y="2635"/>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4164(Okan</a:t>
              </a:r>
              <a:endParaRPr lang="en-US" sz="2400">
                <a:latin typeface="Times" pitchFamily="18" charset="0"/>
              </a:endParaRPr>
            </a:p>
          </p:txBody>
        </p:sp>
        <p:sp>
          <p:nvSpPr>
            <p:cNvPr id="70200" name="Rectangle 568"/>
            <p:cNvSpPr>
              <a:spLocks noChangeArrowheads="1"/>
            </p:cNvSpPr>
            <p:nvPr/>
          </p:nvSpPr>
          <p:spPr bwMode="auto">
            <a:xfrm>
              <a:off x="4797" y="2635"/>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a:t>
              </a:r>
              <a:endParaRPr lang="en-US" sz="2400">
                <a:latin typeface="Times" pitchFamily="18" charset="0"/>
              </a:endParaRPr>
            </a:p>
          </p:txBody>
        </p:sp>
        <p:sp>
          <p:nvSpPr>
            <p:cNvPr id="70201" name="Rectangle 569"/>
            <p:cNvSpPr>
              <a:spLocks noChangeArrowheads="1"/>
            </p:cNvSpPr>
            <p:nvPr/>
          </p:nvSpPr>
          <p:spPr bwMode="auto">
            <a:xfrm>
              <a:off x="4837" y="2635"/>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70202" name="Rectangle 570"/>
            <p:cNvSpPr>
              <a:spLocks noChangeArrowheads="1"/>
            </p:cNvSpPr>
            <p:nvPr/>
          </p:nvSpPr>
          <p:spPr bwMode="auto">
            <a:xfrm>
              <a:off x="4285" y="2707"/>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SP8</a:t>
              </a:r>
              <a:endParaRPr lang="en-US" sz="2400">
                <a:latin typeface="Times" pitchFamily="18" charset="0"/>
              </a:endParaRPr>
            </a:p>
          </p:txBody>
        </p:sp>
        <p:sp>
          <p:nvSpPr>
            <p:cNvPr id="70203" name="Rectangle 571"/>
            <p:cNvSpPr>
              <a:spLocks noChangeArrowheads="1"/>
            </p:cNvSpPr>
            <p:nvPr/>
          </p:nvSpPr>
          <p:spPr bwMode="auto">
            <a:xfrm>
              <a:off x="4405" y="2707"/>
              <a:ext cx="27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3657(U</a:t>
              </a:r>
              <a:endParaRPr lang="en-US" sz="2400">
                <a:latin typeface="Times" pitchFamily="18" charset="0"/>
              </a:endParaRPr>
            </a:p>
          </p:txBody>
        </p:sp>
        <p:sp>
          <p:nvSpPr>
            <p:cNvPr id="70204" name="Rectangle 572"/>
            <p:cNvSpPr>
              <a:spLocks noChangeArrowheads="1"/>
            </p:cNvSpPr>
            <p:nvPr/>
          </p:nvSpPr>
          <p:spPr bwMode="auto">
            <a:xfrm>
              <a:off x="4677" y="2707"/>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pper </a:t>
              </a:r>
              <a:endParaRPr lang="en-US" sz="2400">
                <a:latin typeface="Times" pitchFamily="18" charset="0"/>
              </a:endParaRPr>
            </a:p>
          </p:txBody>
        </p:sp>
        <p:sp>
          <p:nvSpPr>
            <p:cNvPr id="70205" name="Rectangle 573"/>
            <p:cNvSpPr>
              <a:spLocks noChangeArrowheads="1"/>
            </p:cNvSpPr>
            <p:nvPr/>
          </p:nvSpPr>
          <p:spPr bwMode="auto">
            <a:xfrm>
              <a:off x="4877" y="2707"/>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Ogo</a:t>
              </a:r>
              <a:endParaRPr lang="en-US" sz="2400">
                <a:latin typeface="Times" pitchFamily="18" charset="0"/>
              </a:endParaRPr>
            </a:p>
          </p:txBody>
        </p:sp>
        <p:sp>
          <p:nvSpPr>
            <p:cNvPr id="70206" name="Rectangle 574"/>
            <p:cNvSpPr>
              <a:spLocks noChangeArrowheads="1"/>
            </p:cNvSpPr>
            <p:nvPr/>
          </p:nvSpPr>
          <p:spPr bwMode="auto">
            <a:xfrm>
              <a:off x="4997" y="270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a:t>
              </a:r>
              <a:endParaRPr lang="en-US" sz="2400">
                <a:latin typeface="Times" pitchFamily="18" charset="0"/>
              </a:endParaRPr>
            </a:p>
          </p:txBody>
        </p:sp>
        <p:sp>
          <p:nvSpPr>
            <p:cNvPr id="70207" name="Rectangle 575"/>
            <p:cNvSpPr>
              <a:spLocks noChangeArrowheads="1"/>
            </p:cNvSpPr>
            <p:nvPr/>
          </p:nvSpPr>
          <p:spPr bwMode="auto">
            <a:xfrm>
              <a:off x="5077" y="270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70208" name="Rectangle 576"/>
            <p:cNvSpPr>
              <a:spLocks noChangeArrowheads="1"/>
            </p:cNvSpPr>
            <p:nvPr/>
          </p:nvSpPr>
          <p:spPr bwMode="auto">
            <a:xfrm>
              <a:off x="5117" y="270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209" name="Rectangle 577"/>
            <p:cNvSpPr>
              <a:spLocks noChangeArrowheads="1"/>
            </p:cNvSpPr>
            <p:nvPr/>
          </p:nvSpPr>
          <p:spPr bwMode="auto">
            <a:xfrm>
              <a:off x="4285" y="2779"/>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SP6</a:t>
              </a:r>
              <a:endParaRPr lang="en-US" sz="2400">
                <a:latin typeface="Times" pitchFamily="18" charset="0"/>
              </a:endParaRPr>
            </a:p>
          </p:txBody>
        </p:sp>
        <p:sp>
          <p:nvSpPr>
            <p:cNvPr id="70210" name="Rectangle 578"/>
            <p:cNvSpPr>
              <a:spLocks noChangeArrowheads="1"/>
            </p:cNvSpPr>
            <p:nvPr/>
          </p:nvSpPr>
          <p:spPr bwMode="auto">
            <a:xfrm>
              <a:off x="4405" y="2779"/>
              <a:ext cx="27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3658(U</a:t>
              </a:r>
              <a:endParaRPr lang="en-US" sz="2400">
                <a:latin typeface="Times" pitchFamily="18" charset="0"/>
              </a:endParaRPr>
            </a:p>
          </p:txBody>
        </p:sp>
        <p:sp>
          <p:nvSpPr>
            <p:cNvPr id="70211" name="Rectangle 579"/>
            <p:cNvSpPr>
              <a:spLocks noChangeArrowheads="1"/>
            </p:cNvSpPr>
            <p:nvPr/>
          </p:nvSpPr>
          <p:spPr bwMode="auto">
            <a:xfrm>
              <a:off x="4677" y="2779"/>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pper </a:t>
              </a:r>
              <a:endParaRPr lang="en-US" sz="2400">
                <a:latin typeface="Times" pitchFamily="18" charset="0"/>
              </a:endParaRPr>
            </a:p>
          </p:txBody>
        </p:sp>
        <p:sp>
          <p:nvSpPr>
            <p:cNvPr id="70212" name="Rectangle 580"/>
            <p:cNvSpPr>
              <a:spLocks noChangeArrowheads="1"/>
            </p:cNvSpPr>
            <p:nvPr/>
          </p:nvSpPr>
          <p:spPr bwMode="auto">
            <a:xfrm>
              <a:off x="4877" y="2779"/>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Ogo</a:t>
              </a:r>
              <a:endParaRPr lang="en-US" sz="2400">
                <a:latin typeface="Times" pitchFamily="18" charset="0"/>
              </a:endParaRPr>
            </a:p>
          </p:txBody>
        </p:sp>
        <p:sp>
          <p:nvSpPr>
            <p:cNvPr id="70213" name="Rectangle 581"/>
            <p:cNvSpPr>
              <a:spLocks noChangeArrowheads="1"/>
            </p:cNvSpPr>
            <p:nvPr/>
          </p:nvSpPr>
          <p:spPr bwMode="auto">
            <a:xfrm>
              <a:off x="4997" y="2779"/>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a:t>
              </a:r>
              <a:endParaRPr lang="en-US" sz="2400">
                <a:latin typeface="Times" pitchFamily="18" charset="0"/>
              </a:endParaRPr>
            </a:p>
          </p:txBody>
        </p:sp>
        <p:sp>
          <p:nvSpPr>
            <p:cNvPr id="70214" name="Rectangle 582"/>
            <p:cNvSpPr>
              <a:spLocks noChangeArrowheads="1"/>
            </p:cNvSpPr>
            <p:nvPr/>
          </p:nvSpPr>
          <p:spPr bwMode="auto">
            <a:xfrm>
              <a:off x="5077" y="2779"/>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70215" name="Rectangle 583"/>
            <p:cNvSpPr>
              <a:spLocks noChangeArrowheads="1"/>
            </p:cNvSpPr>
            <p:nvPr/>
          </p:nvSpPr>
          <p:spPr bwMode="auto">
            <a:xfrm>
              <a:off x="5117" y="2779"/>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216" name="Rectangle 584"/>
            <p:cNvSpPr>
              <a:spLocks noChangeArrowheads="1"/>
            </p:cNvSpPr>
            <p:nvPr/>
          </p:nvSpPr>
          <p:spPr bwMode="auto">
            <a:xfrm>
              <a:off x="4285" y="2843"/>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MAG</a:t>
              </a:r>
              <a:endParaRPr lang="en-US" sz="2400">
                <a:latin typeface="Times" pitchFamily="18" charset="0"/>
              </a:endParaRPr>
            </a:p>
          </p:txBody>
        </p:sp>
        <p:sp>
          <p:nvSpPr>
            <p:cNvPr id="70217" name="Rectangle 585"/>
            <p:cNvSpPr>
              <a:spLocks noChangeArrowheads="1"/>
            </p:cNvSpPr>
            <p:nvPr/>
          </p:nvSpPr>
          <p:spPr bwMode="auto">
            <a:xfrm>
              <a:off x="4405" y="2843"/>
              <a:ext cx="4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3999(Ntem) </a:t>
              </a:r>
              <a:endParaRPr lang="en-US" sz="2400">
                <a:latin typeface="Times" pitchFamily="18" charset="0"/>
              </a:endParaRPr>
            </a:p>
          </p:txBody>
        </p:sp>
        <p:sp>
          <p:nvSpPr>
            <p:cNvPr id="70218" name="Rectangle 586"/>
            <p:cNvSpPr>
              <a:spLocks noChangeArrowheads="1"/>
            </p:cNvSpPr>
            <p:nvPr/>
          </p:nvSpPr>
          <p:spPr bwMode="auto">
            <a:xfrm>
              <a:off x="4285" y="2915"/>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SP7</a:t>
              </a:r>
              <a:endParaRPr lang="en-US" sz="2400">
                <a:latin typeface="Times" pitchFamily="18" charset="0"/>
              </a:endParaRPr>
            </a:p>
          </p:txBody>
        </p:sp>
        <p:sp>
          <p:nvSpPr>
            <p:cNvPr id="70219" name="Rectangle 587"/>
            <p:cNvSpPr>
              <a:spLocks noChangeArrowheads="1"/>
            </p:cNvSpPr>
            <p:nvPr/>
          </p:nvSpPr>
          <p:spPr bwMode="auto">
            <a:xfrm>
              <a:off x="4405" y="2915"/>
              <a:ext cx="43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3966(Ntem)</a:t>
              </a:r>
              <a:endParaRPr lang="en-US" sz="2400">
                <a:latin typeface="Times" pitchFamily="18" charset="0"/>
              </a:endParaRPr>
            </a:p>
          </p:txBody>
        </p:sp>
        <p:sp>
          <p:nvSpPr>
            <p:cNvPr id="70220" name="Rectangle 588"/>
            <p:cNvSpPr>
              <a:spLocks noChangeArrowheads="1"/>
            </p:cNvSpPr>
            <p:nvPr/>
          </p:nvSpPr>
          <p:spPr bwMode="auto">
            <a:xfrm>
              <a:off x="4285" y="2987"/>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MAG</a:t>
              </a:r>
              <a:endParaRPr lang="en-US" sz="2400">
                <a:latin typeface="Times" pitchFamily="18" charset="0"/>
              </a:endParaRPr>
            </a:p>
          </p:txBody>
        </p:sp>
        <p:sp>
          <p:nvSpPr>
            <p:cNvPr id="70221" name="Rectangle 589"/>
            <p:cNvSpPr>
              <a:spLocks noChangeArrowheads="1"/>
            </p:cNvSpPr>
            <p:nvPr/>
          </p:nvSpPr>
          <p:spPr bwMode="auto">
            <a:xfrm>
              <a:off x="4405" y="2987"/>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2168(Ivin</a:t>
              </a:r>
              <a:endParaRPr lang="en-US" sz="2400">
                <a:latin typeface="Times" pitchFamily="18" charset="0"/>
              </a:endParaRPr>
            </a:p>
          </p:txBody>
        </p:sp>
        <p:sp>
          <p:nvSpPr>
            <p:cNvPr id="70222" name="Rectangle 590"/>
            <p:cNvSpPr>
              <a:spLocks noChangeArrowheads="1"/>
            </p:cNvSpPr>
            <p:nvPr/>
          </p:nvSpPr>
          <p:spPr bwMode="auto">
            <a:xfrm>
              <a:off x="4797" y="298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do</a:t>
              </a:r>
              <a:endParaRPr lang="en-US" sz="2400">
                <a:latin typeface="Times" pitchFamily="18" charset="0"/>
              </a:endParaRPr>
            </a:p>
          </p:txBody>
        </p:sp>
        <p:sp>
          <p:nvSpPr>
            <p:cNvPr id="70223" name="Rectangle 591"/>
            <p:cNvSpPr>
              <a:spLocks noChangeArrowheads="1"/>
            </p:cNvSpPr>
            <p:nvPr/>
          </p:nvSpPr>
          <p:spPr bwMode="auto">
            <a:xfrm>
              <a:off x="4877" y="298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224" name="Rectangle 592"/>
            <p:cNvSpPr>
              <a:spLocks noChangeArrowheads="1"/>
            </p:cNvSpPr>
            <p:nvPr/>
          </p:nvSpPr>
          <p:spPr bwMode="auto">
            <a:xfrm>
              <a:off x="4285" y="3051"/>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MAG</a:t>
              </a:r>
              <a:endParaRPr lang="en-US" sz="2400">
                <a:latin typeface="Times" pitchFamily="18" charset="0"/>
              </a:endParaRPr>
            </a:p>
          </p:txBody>
        </p:sp>
        <p:sp>
          <p:nvSpPr>
            <p:cNvPr id="70225" name="Rectangle 593"/>
            <p:cNvSpPr>
              <a:spLocks noChangeArrowheads="1"/>
            </p:cNvSpPr>
            <p:nvPr/>
          </p:nvSpPr>
          <p:spPr bwMode="auto">
            <a:xfrm>
              <a:off x="4405" y="3051"/>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2297(Ivin</a:t>
              </a:r>
              <a:endParaRPr lang="en-US" sz="2400">
                <a:latin typeface="Times" pitchFamily="18" charset="0"/>
              </a:endParaRPr>
            </a:p>
          </p:txBody>
        </p:sp>
        <p:sp>
          <p:nvSpPr>
            <p:cNvPr id="70226" name="Rectangle 594"/>
            <p:cNvSpPr>
              <a:spLocks noChangeArrowheads="1"/>
            </p:cNvSpPr>
            <p:nvPr/>
          </p:nvSpPr>
          <p:spPr bwMode="auto">
            <a:xfrm>
              <a:off x="4797" y="3051"/>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do</a:t>
              </a:r>
              <a:endParaRPr lang="en-US" sz="2400">
                <a:latin typeface="Times" pitchFamily="18" charset="0"/>
              </a:endParaRPr>
            </a:p>
          </p:txBody>
        </p:sp>
        <p:sp>
          <p:nvSpPr>
            <p:cNvPr id="70227" name="Rectangle 595"/>
            <p:cNvSpPr>
              <a:spLocks noChangeArrowheads="1"/>
            </p:cNvSpPr>
            <p:nvPr/>
          </p:nvSpPr>
          <p:spPr bwMode="auto">
            <a:xfrm>
              <a:off x="4877" y="3051"/>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228" name="Rectangle 596"/>
            <p:cNvSpPr>
              <a:spLocks noChangeArrowheads="1"/>
            </p:cNvSpPr>
            <p:nvPr/>
          </p:nvSpPr>
          <p:spPr bwMode="auto">
            <a:xfrm>
              <a:off x="4285" y="3123"/>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TEN</a:t>
              </a:r>
              <a:endParaRPr lang="en-US" sz="2400">
                <a:latin typeface="Times" pitchFamily="18" charset="0"/>
              </a:endParaRPr>
            </a:p>
          </p:txBody>
        </p:sp>
        <p:sp>
          <p:nvSpPr>
            <p:cNvPr id="70229" name="Rectangle 597"/>
            <p:cNvSpPr>
              <a:spLocks noChangeArrowheads="1"/>
            </p:cNvSpPr>
            <p:nvPr/>
          </p:nvSpPr>
          <p:spPr bwMode="auto">
            <a:xfrm>
              <a:off x="4405" y="3123"/>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2011(Ivin</a:t>
              </a:r>
              <a:endParaRPr lang="en-US" sz="2400">
                <a:latin typeface="Times" pitchFamily="18" charset="0"/>
              </a:endParaRPr>
            </a:p>
          </p:txBody>
        </p:sp>
        <p:sp>
          <p:nvSpPr>
            <p:cNvPr id="70230" name="Rectangle 598"/>
            <p:cNvSpPr>
              <a:spLocks noChangeArrowheads="1"/>
            </p:cNvSpPr>
            <p:nvPr/>
          </p:nvSpPr>
          <p:spPr bwMode="auto">
            <a:xfrm>
              <a:off x="4797" y="312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do</a:t>
              </a:r>
              <a:endParaRPr lang="en-US" sz="2400">
                <a:latin typeface="Times" pitchFamily="18" charset="0"/>
              </a:endParaRPr>
            </a:p>
          </p:txBody>
        </p:sp>
        <p:sp>
          <p:nvSpPr>
            <p:cNvPr id="70231" name="Rectangle 599"/>
            <p:cNvSpPr>
              <a:spLocks noChangeArrowheads="1"/>
            </p:cNvSpPr>
            <p:nvPr/>
          </p:nvSpPr>
          <p:spPr bwMode="auto">
            <a:xfrm>
              <a:off x="4877" y="312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232" name="Rectangle 600"/>
            <p:cNvSpPr>
              <a:spLocks noChangeArrowheads="1"/>
            </p:cNvSpPr>
            <p:nvPr/>
          </p:nvSpPr>
          <p:spPr bwMode="auto">
            <a:xfrm>
              <a:off x="4285" y="3187"/>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TEN</a:t>
              </a:r>
              <a:endParaRPr lang="en-US" sz="2400">
                <a:latin typeface="Times" pitchFamily="18" charset="0"/>
              </a:endParaRPr>
            </a:p>
          </p:txBody>
        </p:sp>
        <p:sp>
          <p:nvSpPr>
            <p:cNvPr id="70233" name="Rectangle 601"/>
            <p:cNvSpPr>
              <a:spLocks noChangeArrowheads="1"/>
            </p:cNvSpPr>
            <p:nvPr/>
          </p:nvSpPr>
          <p:spPr bwMode="auto">
            <a:xfrm>
              <a:off x="4405" y="3187"/>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2191(Ivin</a:t>
              </a:r>
              <a:endParaRPr lang="en-US" sz="2400">
                <a:latin typeface="Times" pitchFamily="18" charset="0"/>
              </a:endParaRPr>
            </a:p>
          </p:txBody>
        </p:sp>
        <p:sp>
          <p:nvSpPr>
            <p:cNvPr id="70234" name="Rectangle 602"/>
            <p:cNvSpPr>
              <a:spLocks noChangeArrowheads="1"/>
            </p:cNvSpPr>
            <p:nvPr/>
          </p:nvSpPr>
          <p:spPr bwMode="auto">
            <a:xfrm>
              <a:off x="4797" y="318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do</a:t>
              </a:r>
              <a:endParaRPr lang="en-US" sz="2400">
                <a:latin typeface="Times" pitchFamily="18" charset="0"/>
              </a:endParaRPr>
            </a:p>
          </p:txBody>
        </p:sp>
        <p:sp>
          <p:nvSpPr>
            <p:cNvPr id="70235" name="Rectangle 603"/>
            <p:cNvSpPr>
              <a:spLocks noChangeArrowheads="1"/>
            </p:cNvSpPr>
            <p:nvPr/>
          </p:nvSpPr>
          <p:spPr bwMode="auto">
            <a:xfrm>
              <a:off x="4877" y="318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236" name="Rectangle 604"/>
            <p:cNvSpPr>
              <a:spLocks noChangeArrowheads="1"/>
            </p:cNvSpPr>
            <p:nvPr/>
          </p:nvSpPr>
          <p:spPr bwMode="auto">
            <a:xfrm>
              <a:off x="4285" y="3259"/>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TEN</a:t>
              </a:r>
              <a:endParaRPr lang="en-US" sz="2400">
                <a:latin typeface="Times" pitchFamily="18" charset="0"/>
              </a:endParaRPr>
            </a:p>
          </p:txBody>
        </p:sp>
        <p:sp>
          <p:nvSpPr>
            <p:cNvPr id="70237" name="Rectangle 605"/>
            <p:cNvSpPr>
              <a:spLocks noChangeArrowheads="1"/>
            </p:cNvSpPr>
            <p:nvPr/>
          </p:nvSpPr>
          <p:spPr bwMode="auto">
            <a:xfrm>
              <a:off x="4405" y="3259"/>
              <a:ext cx="4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3850(Ntem) </a:t>
              </a:r>
              <a:endParaRPr lang="en-US" sz="2400">
                <a:latin typeface="Times" pitchFamily="18" charset="0"/>
              </a:endParaRPr>
            </a:p>
          </p:txBody>
        </p:sp>
        <p:sp>
          <p:nvSpPr>
            <p:cNvPr id="70238" name="Rectangle 606"/>
            <p:cNvSpPr>
              <a:spLocks noChangeArrowheads="1"/>
            </p:cNvSpPr>
            <p:nvPr/>
          </p:nvSpPr>
          <p:spPr bwMode="auto">
            <a:xfrm>
              <a:off x="4285" y="3331"/>
              <a:ext cx="458"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pitchFamily="34" charset="0"/>
                </a:rPr>
                <a:t>P.gabonensis </a:t>
              </a:r>
              <a:endParaRPr lang="en-US" sz="2400">
                <a:latin typeface="Times" pitchFamily="18" charset="0"/>
              </a:endParaRPr>
            </a:p>
          </p:txBody>
        </p:sp>
        <p:sp>
          <p:nvSpPr>
            <p:cNvPr id="70239" name="Rectangle 607"/>
            <p:cNvSpPr>
              <a:spLocks noChangeArrowheads="1"/>
            </p:cNvSpPr>
            <p:nvPr/>
          </p:nvSpPr>
          <p:spPr bwMode="auto">
            <a:xfrm>
              <a:off x="4749" y="3331"/>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2048(Ivin</a:t>
              </a:r>
              <a:endParaRPr lang="en-US" sz="2400">
                <a:latin typeface="Times" pitchFamily="18" charset="0"/>
              </a:endParaRPr>
            </a:p>
          </p:txBody>
        </p:sp>
        <p:sp>
          <p:nvSpPr>
            <p:cNvPr id="70240" name="Rectangle 608"/>
            <p:cNvSpPr>
              <a:spLocks noChangeArrowheads="1"/>
            </p:cNvSpPr>
            <p:nvPr/>
          </p:nvSpPr>
          <p:spPr bwMode="auto">
            <a:xfrm>
              <a:off x="5101" y="3331"/>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do</a:t>
              </a:r>
              <a:endParaRPr lang="en-US" sz="2400">
                <a:latin typeface="Times" pitchFamily="18" charset="0"/>
              </a:endParaRPr>
            </a:p>
          </p:txBody>
        </p:sp>
        <p:sp>
          <p:nvSpPr>
            <p:cNvPr id="70241" name="Rectangle 609"/>
            <p:cNvSpPr>
              <a:spLocks noChangeArrowheads="1"/>
            </p:cNvSpPr>
            <p:nvPr/>
          </p:nvSpPr>
          <p:spPr bwMode="auto">
            <a:xfrm>
              <a:off x="5181" y="3331"/>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70242" name="Rectangle 610"/>
            <p:cNvSpPr>
              <a:spLocks noChangeArrowheads="1"/>
            </p:cNvSpPr>
            <p:nvPr/>
          </p:nvSpPr>
          <p:spPr bwMode="auto">
            <a:xfrm>
              <a:off x="4285" y="3395"/>
              <a:ext cx="458"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pitchFamily="34" charset="0"/>
                </a:rPr>
                <a:t>P.gabonensis </a:t>
              </a:r>
              <a:endParaRPr lang="en-US" sz="2400">
                <a:latin typeface="Times" pitchFamily="18" charset="0"/>
              </a:endParaRPr>
            </a:p>
          </p:txBody>
        </p:sp>
        <p:sp>
          <p:nvSpPr>
            <p:cNvPr id="70243" name="Rectangle 611"/>
            <p:cNvSpPr>
              <a:spLocks noChangeArrowheads="1"/>
            </p:cNvSpPr>
            <p:nvPr/>
          </p:nvSpPr>
          <p:spPr bwMode="auto">
            <a:xfrm>
              <a:off x="4749" y="3395"/>
              <a:ext cx="43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3980(Ntem) </a:t>
              </a:r>
              <a:endParaRPr lang="en-US" sz="2400">
                <a:latin typeface="Times" pitchFamily="18" charset="0"/>
              </a:endParaRPr>
            </a:p>
          </p:txBody>
        </p:sp>
        <p:sp>
          <p:nvSpPr>
            <p:cNvPr id="70244" name="Rectangle 612"/>
            <p:cNvSpPr>
              <a:spLocks noChangeArrowheads="1"/>
            </p:cNvSpPr>
            <p:nvPr/>
          </p:nvSpPr>
          <p:spPr bwMode="auto">
            <a:xfrm>
              <a:off x="4285" y="3467"/>
              <a:ext cx="458"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pitchFamily="34" charset="0"/>
                </a:rPr>
                <a:t>P.gabonensis </a:t>
              </a:r>
              <a:endParaRPr lang="en-US" sz="2400">
                <a:latin typeface="Times" pitchFamily="18" charset="0"/>
              </a:endParaRPr>
            </a:p>
          </p:txBody>
        </p:sp>
        <p:sp>
          <p:nvSpPr>
            <p:cNvPr id="70245" name="Rectangle 613"/>
            <p:cNvSpPr>
              <a:spLocks noChangeArrowheads="1"/>
            </p:cNvSpPr>
            <p:nvPr/>
          </p:nvSpPr>
          <p:spPr bwMode="auto">
            <a:xfrm>
              <a:off x="4749" y="3467"/>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4185(Wole</a:t>
              </a:r>
              <a:endParaRPr lang="en-US" sz="2400">
                <a:latin typeface="Times" pitchFamily="18" charset="0"/>
              </a:endParaRPr>
            </a:p>
          </p:txBody>
        </p:sp>
        <p:sp>
          <p:nvSpPr>
            <p:cNvPr id="70246" name="Rectangle 614"/>
            <p:cNvSpPr>
              <a:spLocks noChangeArrowheads="1"/>
            </p:cNvSpPr>
            <p:nvPr/>
          </p:nvSpPr>
          <p:spPr bwMode="auto">
            <a:xfrm>
              <a:off x="5101" y="346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u</a:t>
              </a:r>
              <a:endParaRPr lang="en-US" sz="2400">
                <a:latin typeface="Times" pitchFamily="18" charset="0"/>
              </a:endParaRPr>
            </a:p>
          </p:txBody>
        </p:sp>
        <p:sp>
          <p:nvSpPr>
            <p:cNvPr id="70247" name="Rectangle 615"/>
            <p:cNvSpPr>
              <a:spLocks noChangeArrowheads="1"/>
            </p:cNvSpPr>
            <p:nvPr/>
          </p:nvSpPr>
          <p:spPr bwMode="auto">
            <a:xfrm>
              <a:off x="5141" y="346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70248" name="Rectangle 616"/>
            <p:cNvSpPr>
              <a:spLocks noChangeArrowheads="1"/>
            </p:cNvSpPr>
            <p:nvPr/>
          </p:nvSpPr>
          <p:spPr bwMode="auto">
            <a:xfrm>
              <a:off x="4285" y="3539"/>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SN8</a:t>
              </a:r>
              <a:endParaRPr lang="en-US" sz="2400">
                <a:latin typeface="Times" pitchFamily="18" charset="0"/>
              </a:endParaRPr>
            </a:p>
          </p:txBody>
        </p:sp>
        <p:sp>
          <p:nvSpPr>
            <p:cNvPr id="70249" name="Rectangle 617"/>
            <p:cNvSpPr>
              <a:spLocks noChangeArrowheads="1"/>
            </p:cNvSpPr>
            <p:nvPr/>
          </p:nvSpPr>
          <p:spPr bwMode="auto">
            <a:xfrm>
              <a:off x="4405" y="3539"/>
              <a:ext cx="21"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pitchFamily="34" charset="0"/>
                </a:rPr>
                <a:t> </a:t>
              </a:r>
              <a:endParaRPr lang="en-US" sz="2400">
                <a:latin typeface="Times" pitchFamily="18" charset="0"/>
              </a:endParaRPr>
            </a:p>
          </p:txBody>
        </p:sp>
        <p:sp>
          <p:nvSpPr>
            <p:cNvPr id="70250" name="Rectangle 618"/>
            <p:cNvSpPr>
              <a:spLocks noChangeArrowheads="1"/>
            </p:cNvSpPr>
            <p:nvPr/>
          </p:nvSpPr>
          <p:spPr bwMode="auto">
            <a:xfrm>
              <a:off x="4421" y="3539"/>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1611(Ntem)</a:t>
              </a:r>
              <a:endParaRPr lang="en-US" sz="2400">
                <a:latin typeface="Times" pitchFamily="18" charset="0"/>
              </a:endParaRPr>
            </a:p>
          </p:txBody>
        </p:sp>
        <p:sp>
          <p:nvSpPr>
            <p:cNvPr id="70251" name="Rectangle 619"/>
            <p:cNvSpPr>
              <a:spLocks noChangeArrowheads="1"/>
            </p:cNvSpPr>
            <p:nvPr/>
          </p:nvSpPr>
          <p:spPr bwMode="auto">
            <a:xfrm>
              <a:off x="4285" y="3603"/>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SN8</a:t>
              </a:r>
              <a:endParaRPr lang="en-US" sz="2400">
                <a:latin typeface="Times" pitchFamily="18" charset="0"/>
              </a:endParaRPr>
            </a:p>
          </p:txBody>
        </p:sp>
        <p:sp>
          <p:nvSpPr>
            <p:cNvPr id="70252" name="Rectangle 620"/>
            <p:cNvSpPr>
              <a:spLocks noChangeArrowheads="1"/>
            </p:cNvSpPr>
            <p:nvPr/>
          </p:nvSpPr>
          <p:spPr bwMode="auto">
            <a:xfrm>
              <a:off x="4405" y="3603"/>
              <a:ext cx="21"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pitchFamily="34" charset="0"/>
                </a:rPr>
                <a:t> </a:t>
              </a:r>
              <a:endParaRPr lang="en-US" sz="2400">
                <a:latin typeface="Times" pitchFamily="18" charset="0"/>
              </a:endParaRPr>
            </a:p>
          </p:txBody>
        </p:sp>
        <p:sp>
          <p:nvSpPr>
            <p:cNvPr id="70253" name="Rectangle 621"/>
            <p:cNvSpPr>
              <a:spLocks noChangeArrowheads="1"/>
            </p:cNvSpPr>
            <p:nvPr/>
          </p:nvSpPr>
          <p:spPr bwMode="auto">
            <a:xfrm>
              <a:off x="4421" y="3603"/>
              <a:ext cx="43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4210(Ntem) </a:t>
              </a:r>
              <a:endParaRPr lang="en-US" sz="2400">
                <a:latin typeface="Times" pitchFamily="18" charset="0"/>
              </a:endParaRPr>
            </a:p>
          </p:txBody>
        </p:sp>
        <p:sp>
          <p:nvSpPr>
            <p:cNvPr id="70254" name="Rectangle 622"/>
            <p:cNvSpPr>
              <a:spLocks noChangeArrowheads="1"/>
            </p:cNvSpPr>
            <p:nvPr/>
          </p:nvSpPr>
          <p:spPr bwMode="auto">
            <a:xfrm>
              <a:off x="4285" y="3675"/>
              <a:ext cx="367"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pitchFamily="34" charset="0"/>
                </a:rPr>
                <a:t>B.hopkinsi </a:t>
              </a:r>
              <a:endParaRPr lang="en-US" sz="2400">
                <a:latin typeface="Times" pitchFamily="18" charset="0"/>
              </a:endParaRPr>
            </a:p>
          </p:txBody>
        </p:sp>
        <p:sp>
          <p:nvSpPr>
            <p:cNvPr id="70255" name="Rectangle 623"/>
            <p:cNvSpPr>
              <a:spLocks noChangeArrowheads="1"/>
            </p:cNvSpPr>
            <p:nvPr/>
          </p:nvSpPr>
          <p:spPr bwMode="auto">
            <a:xfrm>
              <a:off x="4653" y="3675"/>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2285(Ivin</a:t>
              </a:r>
              <a:endParaRPr lang="en-US" sz="2400">
                <a:latin typeface="Times" pitchFamily="18" charset="0"/>
              </a:endParaRPr>
            </a:p>
          </p:txBody>
        </p:sp>
        <p:sp>
          <p:nvSpPr>
            <p:cNvPr id="70256" name="Rectangle 624"/>
            <p:cNvSpPr>
              <a:spLocks noChangeArrowheads="1"/>
            </p:cNvSpPr>
            <p:nvPr/>
          </p:nvSpPr>
          <p:spPr bwMode="auto">
            <a:xfrm>
              <a:off x="5013" y="3675"/>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do</a:t>
              </a:r>
              <a:endParaRPr lang="en-US" sz="2400">
                <a:latin typeface="Times" pitchFamily="18" charset="0"/>
              </a:endParaRPr>
            </a:p>
          </p:txBody>
        </p:sp>
        <p:sp>
          <p:nvSpPr>
            <p:cNvPr id="70257" name="Rectangle 625"/>
            <p:cNvSpPr>
              <a:spLocks noChangeArrowheads="1"/>
            </p:cNvSpPr>
            <p:nvPr/>
          </p:nvSpPr>
          <p:spPr bwMode="auto">
            <a:xfrm>
              <a:off x="5093" y="3675"/>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258" name="Rectangle 626"/>
            <p:cNvSpPr>
              <a:spLocks noChangeArrowheads="1"/>
            </p:cNvSpPr>
            <p:nvPr/>
          </p:nvSpPr>
          <p:spPr bwMode="auto">
            <a:xfrm>
              <a:off x="4285" y="3739"/>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BON</a:t>
              </a:r>
              <a:endParaRPr lang="en-US" sz="2400">
                <a:latin typeface="Times" pitchFamily="18" charset="0"/>
              </a:endParaRPr>
            </a:p>
          </p:txBody>
        </p:sp>
        <p:sp>
          <p:nvSpPr>
            <p:cNvPr id="70259" name="Rectangle 627"/>
            <p:cNvSpPr>
              <a:spLocks noChangeArrowheads="1"/>
            </p:cNvSpPr>
            <p:nvPr/>
          </p:nvSpPr>
          <p:spPr bwMode="auto">
            <a:xfrm>
              <a:off x="4405" y="3739"/>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2659(Lou</a:t>
              </a:r>
              <a:endParaRPr lang="en-US" sz="2400">
                <a:latin typeface="Times" pitchFamily="18" charset="0"/>
              </a:endParaRPr>
            </a:p>
          </p:txBody>
        </p:sp>
        <p:sp>
          <p:nvSpPr>
            <p:cNvPr id="70260" name="Rectangle 628"/>
            <p:cNvSpPr>
              <a:spLocks noChangeArrowheads="1"/>
            </p:cNvSpPr>
            <p:nvPr/>
          </p:nvSpPr>
          <p:spPr bwMode="auto">
            <a:xfrm>
              <a:off x="4757" y="3739"/>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70261" name="Rectangle 629"/>
            <p:cNvSpPr>
              <a:spLocks noChangeArrowheads="1"/>
            </p:cNvSpPr>
            <p:nvPr/>
          </p:nvSpPr>
          <p:spPr bwMode="auto">
            <a:xfrm>
              <a:off x="4797" y="3739"/>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tsi</a:t>
              </a:r>
              <a:endParaRPr lang="en-US" sz="2400">
                <a:latin typeface="Times" pitchFamily="18" charset="0"/>
              </a:endParaRPr>
            </a:p>
          </p:txBody>
        </p:sp>
        <p:sp>
          <p:nvSpPr>
            <p:cNvPr id="70262" name="Rectangle 630"/>
            <p:cNvSpPr>
              <a:spLocks noChangeArrowheads="1"/>
            </p:cNvSpPr>
            <p:nvPr/>
          </p:nvSpPr>
          <p:spPr bwMode="auto">
            <a:xfrm>
              <a:off x="4917" y="3739"/>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70263" name="Rectangle 631"/>
            <p:cNvSpPr>
              <a:spLocks noChangeArrowheads="1"/>
            </p:cNvSpPr>
            <p:nvPr/>
          </p:nvSpPr>
          <p:spPr bwMode="auto">
            <a:xfrm>
              <a:off x="4285" y="3811"/>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SZA</a:t>
              </a:r>
              <a:endParaRPr lang="en-US" sz="2400">
                <a:latin typeface="Times" pitchFamily="18" charset="0"/>
              </a:endParaRPr>
            </a:p>
          </p:txBody>
        </p:sp>
        <p:sp>
          <p:nvSpPr>
            <p:cNvPr id="70264" name="Rectangle 632"/>
            <p:cNvSpPr>
              <a:spLocks noChangeArrowheads="1"/>
            </p:cNvSpPr>
            <p:nvPr/>
          </p:nvSpPr>
          <p:spPr bwMode="auto">
            <a:xfrm>
              <a:off x="4405" y="3811"/>
              <a:ext cx="473"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3839(Ntem) </a:t>
              </a:r>
              <a:endParaRPr lang="en-US" sz="2400">
                <a:latin typeface="Times" pitchFamily="18" charset="0"/>
              </a:endParaRPr>
            </a:p>
          </p:txBody>
        </p:sp>
        <p:sp>
          <p:nvSpPr>
            <p:cNvPr id="70265" name="Rectangle 633"/>
            <p:cNvSpPr>
              <a:spLocks noChangeArrowheads="1"/>
            </p:cNvSpPr>
            <p:nvPr/>
          </p:nvSpPr>
          <p:spPr bwMode="auto">
            <a:xfrm>
              <a:off x="4285" y="3883"/>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SZA</a:t>
              </a:r>
              <a:endParaRPr lang="en-US" sz="2400">
                <a:latin typeface="Times" pitchFamily="18" charset="0"/>
              </a:endParaRPr>
            </a:p>
          </p:txBody>
        </p:sp>
        <p:sp>
          <p:nvSpPr>
            <p:cNvPr id="70266" name="Rectangle 634"/>
            <p:cNvSpPr>
              <a:spLocks noChangeArrowheads="1"/>
            </p:cNvSpPr>
            <p:nvPr/>
          </p:nvSpPr>
          <p:spPr bwMode="auto">
            <a:xfrm>
              <a:off x="4405" y="3883"/>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2008(Ivin</a:t>
              </a:r>
              <a:endParaRPr lang="en-US" sz="2400">
                <a:latin typeface="Times" pitchFamily="18" charset="0"/>
              </a:endParaRPr>
            </a:p>
          </p:txBody>
        </p:sp>
        <p:sp>
          <p:nvSpPr>
            <p:cNvPr id="70267" name="Rectangle 635"/>
            <p:cNvSpPr>
              <a:spLocks noChangeArrowheads="1"/>
            </p:cNvSpPr>
            <p:nvPr/>
          </p:nvSpPr>
          <p:spPr bwMode="auto">
            <a:xfrm>
              <a:off x="4797" y="3883"/>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do</a:t>
              </a:r>
              <a:endParaRPr lang="en-US" sz="2400">
                <a:latin typeface="Times" pitchFamily="18" charset="0"/>
              </a:endParaRPr>
            </a:p>
          </p:txBody>
        </p:sp>
        <p:sp>
          <p:nvSpPr>
            <p:cNvPr id="70268" name="Rectangle 636"/>
            <p:cNvSpPr>
              <a:spLocks noChangeArrowheads="1"/>
            </p:cNvSpPr>
            <p:nvPr/>
          </p:nvSpPr>
          <p:spPr bwMode="auto">
            <a:xfrm>
              <a:off x="4877" y="3883"/>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70269" name="Rectangle 637"/>
            <p:cNvSpPr>
              <a:spLocks noChangeArrowheads="1"/>
            </p:cNvSpPr>
            <p:nvPr/>
          </p:nvSpPr>
          <p:spPr bwMode="auto">
            <a:xfrm>
              <a:off x="4285" y="3947"/>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LIS</a:t>
              </a:r>
              <a:endParaRPr lang="en-US" sz="2400">
                <a:latin typeface="Times" pitchFamily="18" charset="0"/>
              </a:endParaRPr>
            </a:p>
          </p:txBody>
        </p:sp>
        <p:sp>
          <p:nvSpPr>
            <p:cNvPr id="70270" name="Rectangle 638"/>
            <p:cNvSpPr>
              <a:spLocks noChangeArrowheads="1"/>
            </p:cNvSpPr>
            <p:nvPr/>
          </p:nvSpPr>
          <p:spPr bwMode="auto">
            <a:xfrm>
              <a:off x="4405" y="3947"/>
              <a:ext cx="27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3366(U</a:t>
              </a:r>
              <a:endParaRPr lang="en-US" sz="2400">
                <a:latin typeface="Times" pitchFamily="18" charset="0"/>
              </a:endParaRPr>
            </a:p>
          </p:txBody>
        </p:sp>
        <p:sp>
          <p:nvSpPr>
            <p:cNvPr id="70271" name="Rectangle 639"/>
            <p:cNvSpPr>
              <a:spLocks noChangeArrowheads="1"/>
            </p:cNvSpPr>
            <p:nvPr/>
          </p:nvSpPr>
          <p:spPr bwMode="auto">
            <a:xfrm>
              <a:off x="4677" y="3947"/>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pper </a:t>
              </a:r>
              <a:endParaRPr lang="en-US" sz="2400">
                <a:latin typeface="Times" pitchFamily="18" charset="0"/>
              </a:endParaRPr>
            </a:p>
          </p:txBody>
        </p:sp>
        <p:sp>
          <p:nvSpPr>
            <p:cNvPr id="70272" name="Rectangle 640"/>
            <p:cNvSpPr>
              <a:spLocks noChangeArrowheads="1"/>
            </p:cNvSpPr>
            <p:nvPr/>
          </p:nvSpPr>
          <p:spPr bwMode="auto">
            <a:xfrm>
              <a:off x="4877" y="3947"/>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Ogo</a:t>
              </a:r>
              <a:endParaRPr lang="en-US" sz="2400">
                <a:latin typeface="Times" pitchFamily="18" charset="0"/>
              </a:endParaRPr>
            </a:p>
          </p:txBody>
        </p:sp>
        <p:sp>
          <p:nvSpPr>
            <p:cNvPr id="70273" name="Rectangle 641"/>
            <p:cNvSpPr>
              <a:spLocks noChangeArrowheads="1"/>
            </p:cNvSpPr>
            <p:nvPr/>
          </p:nvSpPr>
          <p:spPr bwMode="auto">
            <a:xfrm>
              <a:off x="4997" y="394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ou</a:t>
              </a:r>
              <a:endParaRPr lang="en-US" sz="2400">
                <a:latin typeface="Times" pitchFamily="18" charset="0"/>
              </a:endParaRPr>
            </a:p>
          </p:txBody>
        </p:sp>
        <p:sp>
          <p:nvSpPr>
            <p:cNvPr id="70274" name="Rectangle 642"/>
            <p:cNvSpPr>
              <a:spLocks noChangeArrowheads="1"/>
            </p:cNvSpPr>
            <p:nvPr/>
          </p:nvSpPr>
          <p:spPr bwMode="auto">
            <a:xfrm>
              <a:off x="5077" y="394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é</a:t>
              </a:r>
              <a:endParaRPr lang="en-US" sz="2400">
                <a:latin typeface="Times" pitchFamily="18" charset="0"/>
              </a:endParaRPr>
            </a:p>
          </p:txBody>
        </p:sp>
        <p:sp>
          <p:nvSpPr>
            <p:cNvPr id="70275" name="Rectangle 643"/>
            <p:cNvSpPr>
              <a:spLocks noChangeArrowheads="1"/>
            </p:cNvSpPr>
            <p:nvPr/>
          </p:nvSpPr>
          <p:spPr bwMode="auto">
            <a:xfrm>
              <a:off x="5117" y="3947"/>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276" name="Rectangle 644"/>
            <p:cNvSpPr>
              <a:spLocks noChangeArrowheads="1"/>
            </p:cNvSpPr>
            <p:nvPr/>
          </p:nvSpPr>
          <p:spPr bwMode="auto">
            <a:xfrm>
              <a:off x="4285" y="4019"/>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VAD</a:t>
              </a:r>
              <a:endParaRPr lang="en-US" sz="2400">
                <a:latin typeface="Times" pitchFamily="18" charset="0"/>
              </a:endParaRPr>
            </a:p>
          </p:txBody>
        </p:sp>
        <p:sp>
          <p:nvSpPr>
            <p:cNvPr id="70277" name="Rectangle 645"/>
            <p:cNvSpPr>
              <a:spLocks noChangeArrowheads="1"/>
            </p:cNvSpPr>
            <p:nvPr/>
          </p:nvSpPr>
          <p:spPr bwMode="auto">
            <a:xfrm>
              <a:off x="4405" y="4019"/>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2425(Ivin</a:t>
              </a:r>
              <a:endParaRPr lang="en-US" sz="2400">
                <a:latin typeface="Times" pitchFamily="18" charset="0"/>
              </a:endParaRPr>
            </a:p>
          </p:txBody>
        </p:sp>
        <p:sp>
          <p:nvSpPr>
            <p:cNvPr id="70278" name="Rectangle 646"/>
            <p:cNvSpPr>
              <a:spLocks noChangeArrowheads="1"/>
            </p:cNvSpPr>
            <p:nvPr/>
          </p:nvSpPr>
          <p:spPr bwMode="auto">
            <a:xfrm>
              <a:off x="4797" y="4019"/>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do</a:t>
              </a:r>
              <a:endParaRPr lang="en-US" sz="2400">
                <a:latin typeface="Times" pitchFamily="18" charset="0"/>
              </a:endParaRPr>
            </a:p>
          </p:txBody>
        </p:sp>
        <p:sp>
          <p:nvSpPr>
            <p:cNvPr id="70279" name="Rectangle 647"/>
            <p:cNvSpPr>
              <a:spLocks noChangeArrowheads="1"/>
            </p:cNvSpPr>
            <p:nvPr/>
          </p:nvSpPr>
          <p:spPr bwMode="auto">
            <a:xfrm>
              <a:off x="4877" y="4019"/>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70280" name="Rectangle 648"/>
            <p:cNvSpPr>
              <a:spLocks noChangeArrowheads="1"/>
            </p:cNvSpPr>
            <p:nvPr/>
          </p:nvSpPr>
          <p:spPr bwMode="auto">
            <a:xfrm>
              <a:off x="4285" y="4091"/>
              <a:ext cx="118" cy="78"/>
            </a:xfrm>
            <a:prstGeom prst="rect">
              <a:avLst/>
            </a:prstGeom>
            <a:noFill/>
            <a:ln w="9525">
              <a:noFill/>
              <a:miter lim="800000"/>
              <a:headEnd/>
              <a:tailEnd/>
            </a:ln>
          </p:spPr>
          <p:txBody>
            <a:bodyPr wrap="none" lIns="0" tIns="0" rIns="0" bIns="0">
              <a:spAutoFit/>
            </a:bodyPr>
            <a:lstStyle/>
            <a:p>
              <a:pPr eaLnBrk="0" hangingPunct="0"/>
              <a:r>
                <a:rPr lang="en-US" sz="800" b="1">
                  <a:solidFill>
                    <a:srgbClr val="FFFFFF"/>
                  </a:solidFill>
                  <a:latin typeface="Lucida Sans Typewriter" pitchFamily="49" charset="0"/>
                </a:rPr>
                <a:t>VAD</a:t>
              </a:r>
              <a:endParaRPr lang="en-US" sz="2400">
                <a:latin typeface="Times" pitchFamily="18" charset="0"/>
              </a:endParaRPr>
            </a:p>
          </p:txBody>
        </p:sp>
        <p:sp>
          <p:nvSpPr>
            <p:cNvPr id="70281" name="Rectangle 649"/>
            <p:cNvSpPr>
              <a:spLocks noChangeArrowheads="1"/>
            </p:cNvSpPr>
            <p:nvPr/>
          </p:nvSpPr>
          <p:spPr bwMode="auto">
            <a:xfrm>
              <a:off x="4405" y="4091"/>
              <a:ext cx="39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3814(Wole</a:t>
              </a:r>
              <a:endParaRPr lang="en-US" sz="2400">
                <a:latin typeface="Times" pitchFamily="18" charset="0"/>
              </a:endParaRPr>
            </a:p>
          </p:txBody>
        </p:sp>
        <p:sp>
          <p:nvSpPr>
            <p:cNvPr id="70282" name="Rectangle 650"/>
            <p:cNvSpPr>
              <a:spLocks noChangeArrowheads="1"/>
            </p:cNvSpPr>
            <p:nvPr/>
          </p:nvSpPr>
          <p:spPr bwMode="auto">
            <a:xfrm>
              <a:off x="4797" y="4091"/>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u</a:t>
              </a:r>
              <a:endParaRPr lang="en-US" sz="2400">
                <a:latin typeface="Times" pitchFamily="18" charset="0"/>
              </a:endParaRPr>
            </a:p>
          </p:txBody>
        </p:sp>
        <p:sp>
          <p:nvSpPr>
            <p:cNvPr id="70283" name="Rectangle 651"/>
            <p:cNvSpPr>
              <a:spLocks noChangeArrowheads="1"/>
            </p:cNvSpPr>
            <p:nvPr/>
          </p:nvSpPr>
          <p:spPr bwMode="auto">
            <a:xfrm>
              <a:off x="4837" y="4091"/>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70284" name="Rectangle 652"/>
            <p:cNvSpPr>
              <a:spLocks noChangeArrowheads="1"/>
            </p:cNvSpPr>
            <p:nvPr/>
          </p:nvSpPr>
          <p:spPr bwMode="auto">
            <a:xfrm>
              <a:off x="4285" y="4155"/>
              <a:ext cx="807"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pitchFamily="34" charset="0"/>
                </a:rPr>
                <a:t>Marcusenius ntemesnis </a:t>
              </a:r>
              <a:endParaRPr lang="en-US" sz="2400">
                <a:latin typeface="Times" pitchFamily="18" charset="0"/>
              </a:endParaRPr>
            </a:p>
          </p:txBody>
        </p:sp>
        <p:sp>
          <p:nvSpPr>
            <p:cNvPr id="70285" name="Rectangle 653"/>
            <p:cNvSpPr>
              <a:spLocks noChangeArrowheads="1"/>
            </p:cNvSpPr>
            <p:nvPr/>
          </p:nvSpPr>
          <p:spPr bwMode="auto">
            <a:xfrm>
              <a:off x="5093" y="4155"/>
              <a:ext cx="354"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2186(Ivin</a:t>
              </a:r>
              <a:endParaRPr lang="en-US" sz="2400">
                <a:latin typeface="Times" pitchFamily="18" charset="0"/>
              </a:endParaRPr>
            </a:p>
          </p:txBody>
        </p:sp>
        <p:sp>
          <p:nvSpPr>
            <p:cNvPr id="70286" name="Rectangle 654"/>
            <p:cNvSpPr>
              <a:spLocks noChangeArrowheads="1"/>
            </p:cNvSpPr>
            <p:nvPr/>
          </p:nvSpPr>
          <p:spPr bwMode="auto">
            <a:xfrm>
              <a:off x="5445" y="4155"/>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do</a:t>
              </a:r>
              <a:endParaRPr lang="en-US" sz="2400">
                <a:latin typeface="Times" pitchFamily="18" charset="0"/>
              </a:endParaRPr>
            </a:p>
          </p:txBody>
        </p:sp>
        <p:sp>
          <p:nvSpPr>
            <p:cNvPr id="70287" name="Rectangle 655"/>
            <p:cNvSpPr>
              <a:spLocks noChangeArrowheads="1"/>
            </p:cNvSpPr>
            <p:nvPr/>
          </p:nvSpPr>
          <p:spPr bwMode="auto">
            <a:xfrm>
              <a:off x="5525" y="4155"/>
              <a:ext cx="7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 </a:t>
              </a:r>
              <a:endParaRPr lang="en-US" sz="2400">
                <a:latin typeface="Times" pitchFamily="18" charset="0"/>
              </a:endParaRPr>
            </a:p>
          </p:txBody>
        </p:sp>
        <p:sp>
          <p:nvSpPr>
            <p:cNvPr id="70288" name="Rectangle 656"/>
            <p:cNvSpPr>
              <a:spLocks noChangeArrowheads="1"/>
            </p:cNvSpPr>
            <p:nvPr/>
          </p:nvSpPr>
          <p:spPr bwMode="auto">
            <a:xfrm>
              <a:off x="4285" y="4227"/>
              <a:ext cx="661" cy="78"/>
            </a:xfrm>
            <a:prstGeom prst="rect">
              <a:avLst/>
            </a:prstGeom>
            <a:noFill/>
            <a:ln w="9525">
              <a:noFill/>
              <a:miter lim="800000"/>
              <a:headEnd/>
              <a:tailEnd/>
            </a:ln>
          </p:spPr>
          <p:txBody>
            <a:bodyPr wrap="none" lIns="0" tIns="0" rIns="0" bIns="0">
              <a:spAutoFit/>
            </a:bodyPr>
            <a:lstStyle/>
            <a:p>
              <a:pPr eaLnBrk="0" hangingPunct="0"/>
              <a:r>
                <a:rPr lang="en-US" sz="800" b="1" i="1">
                  <a:solidFill>
                    <a:srgbClr val="FFFFFF"/>
                  </a:solidFill>
                  <a:latin typeface="Lucida Sans" pitchFamily="34" charset="0"/>
                </a:rPr>
                <a:t>Pollimyrus marchei </a:t>
              </a:r>
              <a:endParaRPr lang="en-US" sz="2400">
                <a:latin typeface="Times" pitchFamily="18" charset="0"/>
              </a:endParaRPr>
            </a:p>
          </p:txBody>
        </p:sp>
        <p:sp>
          <p:nvSpPr>
            <p:cNvPr id="70289" name="Rectangle 657"/>
            <p:cNvSpPr>
              <a:spLocks noChangeArrowheads="1"/>
            </p:cNvSpPr>
            <p:nvPr/>
          </p:nvSpPr>
          <p:spPr bwMode="auto">
            <a:xfrm>
              <a:off x="4957" y="4227"/>
              <a:ext cx="276"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03-0425</a:t>
              </a:r>
              <a:endParaRPr lang="en-US" sz="2400">
                <a:latin typeface="Times" pitchFamily="18" charset="0"/>
              </a:endParaRPr>
            </a:p>
          </p:txBody>
        </p:sp>
        <p:sp>
          <p:nvSpPr>
            <p:cNvPr id="70290" name="Rectangle 658"/>
            <p:cNvSpPr>
              <a:spLocks noChangeArrowheads="1"/>
            </p:cNvSpPr>
            <p:nvPr/>
          </p:nvSpPr>
          <p:spPr bwMode="auto">
            <a:xfrm>
              <a:off x="5237" y="4227"/>
              <a:ext cx="197"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(Mayu</a:t>
              </a:r>
              <a:endParaRPr lang="en-US" sz="2400">
                <a:latin typeface="Times" pitchFamily="18" charset="0"/>
              </a:endParaRPr>
            </a:p>
          </p:txBody>
        </p:sp>
        <p:sp>
          <p:nvSpPr>
            <p:cNvPr id="70291" name="Rectangle 659"/>
            <p:cNvSpPr>
              <a:spLocks noChangeArrowheads="1"/>
            </p:cNvSpPr>
            <p:nvPr/>
          </p:nvSpPr>
          <p:spPr bwMode="auto">
            <a:xfrm>
              <a:off x="5437" y="4227"/>
              <a:ext cx="118"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mba</a:t>
              </a:r>
              <a:endParaRPr lang="en-US" sz="2400">
                <a:latin typeface="Times" pitchFamily="18" charset="0"/>
              </a:endParaRPr>
            </a:p>
          </p:txBody>
        </p:sp>
        <p:sp>
          <p:nvSpPr>
            <p:cNvPr id="70292" name="Rectangle 660"/>
            <p:cNvSpPr>
              <a:spLocks noChangeArrowheads="1"/>
            </p:cNvSpPr>
            <p:nvPr/>
          </p:nvSpPr>
          <p:spPr bwMode="auto">
            <a:xfrm>
              <a:off x="5557" y="4227"/>
              <a:ext cx="39" cy="78"/>
            </a:xfrm>
            <a:prstGeom prst="rect">
              <a:avLst/>
            </a:prstGeom>
            <a:noFill/>
            <a:ln w="9525">
              <a:noFill/>
              <a:miter lim="800000"/>
              <a:headEnd/>
              <a:tailEnd/>
            </a:ln>
          </p:spPr>
          <p:txBody>
            <a:bodyPr wrap="none" lIns="0" tIns="0" rIns="0" bIns="0">
              <a:spAutoFit/>
            </a:bodyPr>
            <a:lstStyle/>
            <a:p>
              <a:pPr eaLnBrk="0" hangingPunct="0"/>
              <a:r>
                <a:rPr lang="en-US" sz="800">
                  <a:solidFill>
                    <a:srgbClr val="FFFFFF"/>
                  </a:solidFill>
                  <a:latin typeface="Lucida Sans Typewriter" pitchFamily="49" charset="0"/>
                </a:rPr>
                <a:t>)</a:t>
              </a:r>
              <a:endParaRPr lang="en-US" sz="2400">
                <a:latin typeface="Times" pitchFamily="18" charset="0"/>
              </a:endParaRPr>
            </a:p>
          </p:txBody>
        </p:sp>
        <p:sp>
          <p:nvSpPr>
            <p:cNvPr id="70293" name="Freeform 661"/>
            <p:cNvSpPr>
              <a:spLocks/>
            </p:cNvSpPr>
            <p:nvPr/>
          </p:nvSpPr>
          <p:spPr bwMode="auto">
            <a:xfrm>
              <a:off x="4129" y="167"/>
              <a:ext cx="128" cy="32"/>
            </a:xfrm>
            <a:custGeom>
              <a:avLst/>
              <a:gdLst>
                <a:gd name="T0" fmla="*/ 0 w 128"/>
                <a:gd name="T1" fmla="*/ 0 h 32"/>
                <a:gd name="T2" fmla="*/ 0 w 128"/>
                <a:gd name="T3" fmla="*/ 32 h 32"/>
                <a:gd name="T4" fmla="*/ 128 w 128"/>
                <a:gd name="T5" fmla="*/ 32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0"/>
                  </a:moveTo>
                  <a:lnTo>
                    <a:pt x="0" y="32"/>
                  </a:lnTo>
                  <a:lnTo>
                    <a:pt x="128" y="32"/>
                  </a:lnTo>
                </a:path>
              </a:pathLst>
            </a:custGeom>
            <a:noFill/>
            <a:ln w="12700">
              <a:solidFill>
                <a:srgbClr val="FFFFFF"/>
              </a:solidFill>
              <a:prstDash val="solid"/>
              <a:round/>
              <a:headEnd/>
              <a:tailEnd/>
            </a:ln>
          </p:spPr>
          <p:txBody>
            <a:bodyPr/>
            <a:lstStyle/>
            <a:p>
              <a:endParaRPr lang="en-US"/>
            </a:p>
          </p:txBody>
        </p:sp>
        <p:sp>
          <p:nvSpPr>
            <p:cNvPr id="70294" name="Freeform 662"/>
            <p:cNvSpPr>
              <a:spLocks/>
            </p:cNvSpPr>
            <p:nvPr/>
          </p:nvSpPr>
          <p:spPr bwMode="auto">
            <a:xfrm>
              <a:off x="4129" y="167"/>
              <a:ext cx="128" cy="104"/>
            </a:xfrm>
            <a:custGeom>
              <a:avLst/>
              <a:gdLst>
                <a:gd name="T0" fmla="*/ 0 w 128"/>
                <a:gd name="T1" fmla="*/ 0 h 104"/>
                <a:gd name="T2" fmla="*/ 0 w 128"/>
                <a:gd name="T3" fmla="*/ 104 h 104"/>
                <a:gd name="T4" fmla="*/ 128 w 128"/>
                <a:gd name="T5" fmla="*/ 104 h 104"/>
                <a:gd name="T6" fmla="*/ 0 60000 65536"/>
                <a:gd name="T7" fmla="*/ 0 60000 65536"/>
                <a:gd name="T8" fmla="*/ 0 60000 65536"/>
                <a:gd name="T9" fmla="*/ 0 w 128"/>
                <a:gd name="T10" fmla="*/ 0 h 104"/>
                <a:gd name="T11" fmla="*/ 128 w 128"/>
                <a:gd name="T12" fmla="*/ 104 h 104"/>
              </a:gdLst>
              <a:ahLst/>
              <a:cxnLst>
                <a:cxn ang="T6">
                  <a:pos x="T0" y="T1"/>
                </a:cxn>
                <a:cxn ang="T7">
                  <a:pos x="T2" y="T3"/>
                </a:cxn>
                <a:cxn ang="T8">
                  <a:pos x="T4" y="T5"/>
                </a:cxn>
              </a:cxnLst>
              <a:rect l="T9" t="T10" r="T11" b="T12"/>
              <a:pathLst>
                <a:path w="128" h="104">
                  <a:moveTo>
                    <a:pt x="0" y="0"/>
                  </a:moveTo>
                  <a:lnTo>
                    <a:pt x="0" y="104"/>
                  </a:lnTo>
                  <a:lnTo>
                    <a:pt x="128" y="104"/>
                  </a:lnTo>
                </a:path>
              </a:pathLst>
            </a:custGeom>
            <a:noFill/>
            <a:ln w="12700">
              <a:solidFill>
                <a:srgbClr val="FFFFFF"/>
              </a:solidFill>
              <a:prstDash val="solid"/>
              <a:round/>
              <a:headEnd/>
              <a:tailEnd/>
            </a:ln>
          </p:spPr>
          <p:txBody>
            <a:bodyPr/>
            <a:lstStyle/>
            <a:p>
              <a:endParaRPr lang="en-US"/>
            </a:p>
          </p:txBody>
        </p:sp>
        <p:sp>
          <p:nvSpPr>
            <p:cNvPr id="70295" name="Freeform 663"/>
            <p:cNvSpPr>
              <a:spLocks/>
            </p:cNvSpPr>
            <p:nvPr/>
          </p:nvSpPr>
          <p:spPr bwMode="auto">
            <a:xfrm>
              <a:off x="4129" y="135"/>
              <a:ext cx="128" cy="32"/>
            </a:xfrm>
            <a:custGeom>
              <a:avLst/>
              <a:gdLst>
                <a:gd name="T0" fmla="*/ 0 w 128"/>
                <a:gd name="T1" fmla="*/ 32 h 32"/>
                <a:gd name="T2" fmla="*/ 0 w 128"/>
                <a:gd name="T3" fmla="*/ 0 h 32"/>
                <a:gd name="T4" fmla="*/ 128 w 128"/>
                <a:gd name="T5" fmla="*/ 0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32"/>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296" name="Freeform 664"/>
            <p:cNvSpPr>
              <a:spLocks/>
            </p:cNvSpPr>
            <p:nvPr/>
          </p:nvSpPr>
          <p:spPr bwMode="auto">
            <a:xfrm>
              <a:off x="4129" y="63"/>
              <a:ext cx="128" cy="104"/>
            </a:xfrm>
            <a:custGeom>
              <a:avLst/>
              <a:gdLst>
                <a:gd name="T0" fmla="*/ 0 w 128"/>
                <a:gd name="T1" fmla="*/ 104 h 104"/>
                <a:gd name="T2" fmla="*/ 0 w 128"/>
                <a:gd name="T3" fmla="*/ 0 h 104"/>
                <a:gd name="T4" fmla="*/ 128 w 128"/>
                <a:gd name="T5" fmla="*/ 0 h 104"/>
                <a:gd name="T6" fmla="*/ 0 60000 65536"/>
                <a:gd name="T7" fmla="*/ 0 60000 65536"/>
                <a:gd name="T8" fmla="*/ 0 60000 65536"/>
                <a:gd name="T9" fmla="*/ 0 w 128"/>
                <a:gd name="T10" fmla="*/ 0 h 104"/>
                <a:gd name="T11" fmla="*/ 128 w 128"/>
                <a:gd name="T12" fmla="*/ 104 h 104"/>
              </a:gdLst>
              <a:ahLst/>
              <a:cxnLst>
                <a:cxn ang="T6">
                  <a:pos x="T0" y="T1"/>
                </a:cxn>
                <a:cxn ang="T7">
                  <a:pos x="T2" y="T3"/>
                </a:cxn>
                <a:cxn ang="T8">
                  <a:pos x="T4" y="T5"/>
                </a:cxn>
              </a:cxnLst>
              <a:rect l="T9" t="T10" r="T11" b="T12"/>
              <a:pathLst>
                <a:path w="128" h="104">
                  <a:moveTo>
                    <a:pt x="0" y="104"/>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297" name="Freeform 665"/>
            <p:cNvSpPr>
              <a:spLocks/>
            </p:cNvSpPr>
            <p:nvPr/>
          </p:nvSpPr>
          <p:spPr bwMode="auto">
            <a:xfrm>
              <a:off x="4129" y="543"/>
              <a:ext cx="128" cy="40"/>
            </a:xfrm>
            <a:custGeom>
              <a:avLst/>
              <a:gdLst>
                <a:gd name="T0" fmla="*/ 0 w 128"/>
                <a:gd name="T1" fmla="*/ 40 h 40"/>
                <a:gd name="T2" fmla="*/ 0 w 128"/>
                <a:gd name="T3" fmla="*/ 0 h 40"/>
                <a:gd name="T4" fmla="*/ 128 w 128"/>
                <a:gd name="T5" fmla="*/ 0 h 40"/>
                <a:gd name="T6" fmla="*/ 0 60000 65536"/>
                <a:gd name="T7" fmla="*/ 0 60000 65536"/>
                <a:gd name="T8" fmla="*/ 0 60000 65536"/>
                <a:gd name="T9" fmla="*/ 0 w 128"/>
                <a:gd name="T10" fmla="*/ 0 h 40"/>
                <a:gd name="T11" fmla="*/ 128 w 128"/>
                <a:gd name="T12" fmla="*/ 40 h 40"/>
              </a:gdLst>
              <a:ahLst/>
              <a:cxnLst>
                <a:cxn ang="T6">
                  <a:pos x="T0" y="T1"/>
                </a:cxn>
                <a:cxn ang="T7">
                  <a:pos x="T2" y="T3"/>
                </a:cxn>
                <a:cxn ang="T8">
                  <a:pos x="T4" y="T5"/>
                </a:cxn>
              </a:cxnLst>
              <a:rect l="T9" t="T10" r="T11" b="T12"/>
              <a:pathLst>
                <a:path w="128" h="40">
                  <a:moveTo>
                    <a:pt x="0" y="40"/>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298" name="Freeform 666"/>
            <p:cNvSpPr>
              <a:spLocks/>
            </p:cNvSpPr>
            <p:nvPr/>
          </p:nvSpPr>
          <p:spPr bwMode="auto">
            <a:xfrm>
              <a:off x="4129" y="583"/>
              <a:ext cx="128" cy="32"/>
            </a:xfrm>
            <a:custGeom>
              <a:avLst/>
              <a:gdLst>
                <a:gd name="T0" fmla="*/ 0 w 128"/>
                <a:gd name="T1" fmla="*/ 0 h 32"/>
                <a:gd name="T2" fmla="*/ 0 w 128"/>
                <a:gd name="T3" fmla="*/ 32 h 32"/>
                <a:gd name="T4" fmla="*/ 128 w 128"/>
                <a:gd name="T5" fmla="*/ 32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0"/>
                  </a:moveTo>
                  <a:lnTo>
                    <a:pt x="0" y="32"/>
                  </a:lnTo>
                  <a:lnTo>
                    <a:pt x="128" y="32"/>
                  </a:lnTo>
                </a:path>
              </a:pathLst>
            </a:custGeom>
            <a:noFill/>
            <a:ln w="12700">
              <a:solidFill>
                <a:srgbClr val="FFFFFF"/>
              </a:solidFill>
              <a:prstDash val="solid"/>
              <a:round/>
              <a:headEnd/>
              <a:tailEnd/>
            </a:ln>
          </p:spPr>
          <p:txBody>
            <a:bodyPr/>
            <a:lstStyle/>
            <a:p>
              <a:endParaRPr lang="en-US"/>
            </a:p>
          </p:txBody>
        </p:sp>
        <p:sp>
          <p:nvSpPr>
            <p:cNvPr id="70299" name="Freeform 667"/>
            <p:cNvSpPr>
              <a:spLocks/>
            </p:cNvSpPr>
            <p:nvPr/>
          </p:nvSpPr>
          <p:spPr bwMode="auto">
            <a:xfrm>
              <a:off x="4129" y="823"/>
              <a:ext cx="128" cy="32"/>
            </a:xfrm>
            <a:custGeom>
              <a:avLst/>
              <a:gdLst>
                <a:gd name="T0" fmla="*/ 0 w 128"/>
                <a:gd name="T1" fmla="*/ 32 h 32"/>
                <a:gd name="T2" fmla="*/ 0 w 128"/>
                <a:gd name="T3" fmla="*/ 0 h 32"/>
                <a:gd name="T4" fmla="*/ 128 w 128"/>
                <a:gd name="T5" fmla="*/ 0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32"/>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300" name="Freeform 668"/>
            <p:cNvSpPr>
              <a:spLocks/>
            </p:cNvSpPr>
            <p:nvPr/>
          </p:nvSpPr>
          <p:spPr bwMode="auto">
            <a:xfrm>
              <a:off x="4129" y="855"/>
              <a:ext cx="128" cy="40"/>
            </a:xfrm>
            <a:custGeom>
              <a:avLst/>
              <a:gdLst>
                <a:gd name="T0" fmla="*/ 0 w 128"/>
                <a:gd name="T1" fmla="*/ 0 h 40"/>
                <a:gd name="T2" fmla="*/ 0 w 128"/>
                <a:gd name="T3" fmla="*/ 40 h 40"/>
                <a:gd name="T4" fmla="*/ 128 w 128"/>
                <a:gd name="T5" fmla="*/ 40 h 40"/>
                <a:gd name="T6" fmla="*/ 0 60000 65536"/>
                <a:gd name="T7" fmla="*/ 0 60000 65536"/>
                <a:gd name="T8" fmla="*/ 0 60000 65536"/>
                <a:gd name="T9" fmla="*/ 0 w 128"/>
                <a:gd name="T10" fmla="*/ 0 h 40"/>
                <a:gd name="T11" fmla="*/ 128 w 128"/>
                <a:gd name="T12" fmla="*/ 40 h 40"/>
              </a:gdLst>
              <a:ahLst/>
              <a:cxnLst>
                <a:cxn ang="T6">
                  <a:pos x="T0" y="T1"/>
                </a:cxn>
                <a:cxn ang="T7">
                  <a:pos x="T2" y="T3"/>
                </a:cxn>
                <a:cxn ang="T8">
                  <a:pos x="T4" y="T5"/>
                </a:cxn>
              </a:cxnLst>
              <a:rect l="T9" t="T10" r="T11" b="T12"/>
              <a:pathLst>
                <a:path w="128" h="40">
                  <a:moveTo>
                    <a:pt x="0" y="0"/>
                  </a:moveTo>
                  <a:lnTo>
                    <a:pt x="0" y="40"/>
                  </a:lnTo>
                  <a:lnTo>
                    <a:pt x="128" y="40"/>
                  </a:lnTo>
                </a:path>
              </a:pathLst>
            </a:custGeom>
            <a:noFill/>
            <a:ln w="12700">
              <a:solidFill>
                <a:srgbClr val="FFFFFF"/>
              </a:solidFill>
              <a:prstDash val="solid"/>
              <a:round/>
              <a:headEnd/>
              <a:tailEnd/>
            </a:ln>
          </p:spPr>
          <p:txBody>
            <a:bodyPr/>
            <a:lstStyle/>
            <a:p>
              <a:endParaRPr lang="en-US"/>
            </a:p>
          </p:txBody>
        </p:sp>
        <p:sp>
          <p:nvSpPr>
            <p:cNvPr id="70301" name="Freeform 669"/>
            <p:cNvSpPr>
              <a:spLocks/>
            </p:cNvSpPr>
            <p:nvPr/>
          </p:nvSpPr>
          <p:spPr bwMode="auto">
            <a:xfrm>
              <a:off x="4009" y="511"/>
              <a:ext cx="248" cy="240"/>
            </a:xfrm>
            <a:custGeom>
              <a:avLst/>
              <a:gdLst>
                <a:gd name="T0" fmla="*/ 0 w 248"/>
                <a:gd name="T1" fmla="*/ 0 h 240"/>
                <a:gd name="T2" fmla="*/ 0 w 248"/>
                <a:gd name="T3" fmla="*/ 240 h 240"/>
                <a:gd name="T4" fmla="*/ 248 w 248"/>
                <a:gd name="T5" fmla="*/ 240 h 240"/>
                <a:gd name="T6" fmla="*/ 0 60000 65536"/>
                <a:gd name="T7" fmla="*/ 0 60000 65536"/>
                <a:gd name="T8" fmla="*/ 0 60000 65536"/>
                <a:gd name="T9" fmla="*/ 0 w 248"/>
                <a:gd name="T10" fmla="*/ 0 h 240"/>
                <a:gd name="T11" fmla="*/ 248 w 248"/>
                <a:gd name="T12" fmla="*/ 240 h 240"/>
              </a:gdLst>
              <a:ahLst/>
              <a:cxnLst>
                <a:cxn ang="T6">
                  <a:pos x="T0" y="T1"/>
                </a:cxn>
                <a:cxn ang="T7">
                  <a:pos x="T2" y="T3"/>
                </a:cxn>
                <a:cxn ang="T8">
                  <a:pos x="T4" y="T5"/>
                </a:cxn>
              </a:cxnLst>
              <a:rect l="T9" t="T10" r="T11" b="T12"/>
              <a:pathLst>
                <a:path w="248" h="240">
                  <a:moveTo>
                    <a:pt x="0" y="0"/>
                  </a:moveTo>
                  <a:lnTo>
                    <a:pt x="0" y="240"/>
                  </a:lnTo>
                  <a:lnTo>
                    <a:pt x="248" y="240"/>
                  </a:lnTo>
                </a:path>
              </a:pathLst>
            </a:custGeom>
            <a:noFill/>
            <a:ln w="12700">
              <a:solidFill>
                <a:srgbClr val="FFFFFF"/>
              </a:solidFill>
              <a:prstDash val="solid"/>
              <a:round/>
              <a:headEnd/>
              <a:tailEnd/>
            </a:ln>
          </p:spPr>
          <p:txBody>
            <a:bodyPr/>
            <a:lstStyle/>
            <a:p>
              <a:endParaRPr lang="en-US"/>
            </a:p>
          </p:txBody>
        </p:sp>
        <p:sp>
          <p:nvSpPr>
            <p:cNvPr id="70302" name="Freeform 670"/>
            <p:cNvSpPr>
              <a:spLocks/>
            </p:cNvSpPr>
            <p:nvPr/>
          </p:nvSpPr>
          <p:spPr bwMode="auto">
            <a:xfrm>
              <a:off x="4009" y="511"/>
              <a:ext cx="120" cy="344"/>
            </a:xfrm>
            <a:custGeom>
              <a:avLst/>
              <a:gdLst>
                <a:gd name="T0" fmla="*/ 0 w 120"/>
                <a:gd name="T1" fmla="*/ 0 h 344"/>
                <a:gd name="T2" fmla="*/ 0 w 120"/>
                <a:gd name="T3" fmla="*/ 344 h 344"/>
                <a:gd name="T4" fmla="*/ 120 w 120"/>
                <a:gd name="T5" fmla="*/ 344 h 344"/>
                <a:gd name="T6" fmla="*/ 0 60000 65536"/>
                <a:gd name="T7" fmla="*/ 0 60000 65536"/>
                <a:gd name="T8" fmla="*/ 0 60000 65536"/>
                <a:gd name="T9" fmla="*/ 0 w 120"/>
                <a:gd name="T10" fmla="*/ 0 h 344"/>
                <a:gd name="T11" fmla="*/ 120 w 120"/>
                <a:gd name="T12" fmla="*/ 344 h 344"/>
              </a:gdLst>
              <a:ahLst/>
              <a:cxnLst>
                <a:cxn ang="T6">
                  <a:pos x="T0" y="T1"/>
                </a:cxn>
                <a:cxn ang="T7">
                  <a:pos x="T2" y="T3"/>
                </a:cxn>
                <a:cxn ang="T8">
                  <a:pos x="T4" y="T5"/>
                </a:cxn>
              </a:cxnLst>
              <a:rect l="T9" t="T10" r="T11" b="T12"/>
              <a:pathLst>
                <a:path w="120" h="344">
                  <a:moveTo>
                    <a:pt x="0" y="0"/>
                  </a:moveTo>
                  <a:lnTo>
                    <a:pt x="0" y="344"/>
                  </a:lnTo>
                  <a:lnTo>
                    <a:pt x="120" y="344"/>
                  </a:lnTo>
                </a:path>
              </a:pathLst>
            </a:custGeom>
            <a:noFill/>
            <a:ln w="12700">
              <a:solidFill>
                <a:srgbClr val="FFFFFF"/>
              </a:solidFill>
              <a:prstDash val="solid"/>
              <a:round/>
              <a:headEnd/>
              <a:tailEnd/>
            </a:ln>
          </p:spPr>
          <p:txBody>
            <a:bodyPr/>
            <a:lstStyle/>
            <a:p>
              <a:endParaRPr lang="en-US"/>
            </a:p>
          </p:txBody>
        </p:sp>
        <p:sp>
          <p:nvSpPr>
            <p:cNvPr id="70303" name="Freeform 671"/>
            <p:cNvSpPr>
              <a:spLocks/>
            </p:cNvSpPr>
            <p:nvPr/>
          </p:nvSpPr>
          <p:spPr bwMode="auto">
            <a:xfrm>
              <a:off x="4009" y="511"/>
              <a:ext cx="248" cy="176"/>
            </a:xfrm>
            <a:custGeom>
              <a:avLst/>
              <a:gdLst>
                <a:gd name="T0" fmla="*/ 0 w 248"/>
                <a:gd name="T1" fmla="*/ 0 h 176"/>
                <a:gd name="T2" fmla="*/ 0 w 248"/>
                <a:gd name="T3" fmla="*/ 176 h 176"/>
                <a:gd name="T4" fmla="*/ 248 w 248"/>
                <a:gd name="T5" fmla="*/ 176 h 176"/>
                <a:gd name="T6" fmla="*/ 0 60000 65536"/>
                <a:gd name="T7" fmla="*/ 0 60000 65536"/>
                <a:gd name="T8" fmla="*/ 0 60000 65536"/>
                <a:gd name="T9" fmla="*/ 0 w 248"/>
                <a:gd name="T10" fmla="*/ 0 h 176"/>
                <a:gd name="T11" fmla="*/ 248 w 248"/>
                <a:gd name="T12" fmla="*/ 176 h 176"/>
              </a:gdLst>
              <a:ahLst/>
              <a:cxnLst>
                <a:cxn ang="T6">
                  <a:pos x="T0" y="T1"/>
                </a:cxn>
                <a:cxn ang="T7">
                  <a:pos x="T2" y="T3"/>
                </a:cxn>
                <a:cxn ang="T8">
                  <a:pos x="T4" y="T5"/>
                </a:cxn>
              </a:cxnLst>
              <a:rect l="T9" t="T10" r="T11" b="T12"/>
              <a:pathLst>
                <a:path w="248" h="176">
                  <a:moveTo>
                    <a:pt x="0" y="0"/>
                  </a:moveTo>
                  <a:lnTo>
                    <a:pt x="0" y="176"/>
                  </a:lnTo>
                  <a:lnTo>
                    <a:pt x="248" y="176"/>
                  </a:lnTo>
                </a:path>
              </a:pathLst>
            </a:custGeom>
            <a:noFill/>
            <a:ln w="12700">
              <a:solidFill>
                <a:srgbClr val="FFFFFF"/>
              </a:solidFill>
              <a:prstDash val="solid"/>
              <a:round/>
              <a:headEnd/>
              <a:tailEnd/>
            </a:ln>
          </p:spPr>
          <p:txBody>
            <a:bodyPr/>
            <a:lstStyle/>
            <a:p>
              <a:endParaRPr lang="en-US"/>
            </a:p>
          </p:txBody>
        </p:sp>
        <p:sp>
          <p:nvSpPr>
            <p:cNvPr id="70304" name="Freeform 672"/>
            <p:cNvSpPr>
              <a:spLocks/>
            </p:cNvSpPr>
            <p:nvPr/>
          </p:nvSpPr>
          <p:spPr bwMode="auto">
            <a:xfrm>
              <a:off x="4009" y="511"/>
              <a:ext cx="120" cy="72"/>
            </a:xfrm>
            <a:custGeom>
              <a:avLst/>
              <a:gdLst>
                <a:gd name="T0" fmla="*/ 0 w 120"/>
                <a:gd name="T1" fmla="*/ 0 h 72"/>
                <a:gd name="T2" fmla="*/ 0 w 120"/>
                <a:gd name="T3" fmla="*/ 72 h 72"/>
                <a:gd name="T4" fmla="*/ 120 w 120"/>
                <a:gd name="T5" fmla="*/ 72 h 72"/>
                <a:gd name="T6" fmla="*/ 0 60000 65536"/>
                <a:gd name="T7" fmla="*/ 0 60000 65536"/>
                <a:gd name="T8" fmla="*/ 0 60000 65536"/>
                <a:gd name="T9" fmla="*/ 0 w 120"/>
                <a:gd name="T10" fmla="*/ 0 h 72"/>
                <a:gd name="T11" fmla="*/ 120 w 120"/>
                <a:gd name="T12" fmla="*/ 72 h 72"/>
              </a:gdLst>
              <a:ahLst/>
              <a:cxnLst>
                <a:cxn ang="T6">
                  <a:pos x="T0" y="T1"/>
                </a:cxn>
                <a:cxn ang="T7">
                  <a:pos x="T2" y="T3"/>
                </a:cxn>
                <a:cxn ang="T8">
                  <a:pos x="T4" y="T5"/>
                </a:cxn>
              </a:cxnLst>
              <a:rect l="T9" t="T10" r="T11" b="T12"/>
              <a:pathLst>
                <a:path w="120" h="72">
                  <a:moveTo>
                    <a:pt x="0" y="0"/>
                  </a:moveTo>
                  <a:lnTo>
                    <a:pt x="0" y="72"/>
                  </a:lnTo>
                  <a:lnTo>
                    <a:pt x="120" y="72"/>
                  </a:lnTo>
                </a:path>
              </a:pathLst>
            </a:custGeom>
            <a:noFill/>
            <a:ln w="12700">
              <a:solidFill>
                <a:srgbClr val="FFFFFF"/>
              </a:solidFill>
              <a:prstDash val="solid"/>
              <a:round/>
              <a:headEnd/>
              <a:tailEnd/>
            </a:ln>
          </p:spPr>
          <p:txBody>
            <a:bodyPr/>
            <a:lstStyle/>
            <a:p>
              <a:endParaRPr lang="en-US"/>
            </a:p>
          </p:txBody>
        </p:sp>
        <p:sp>
          <p:nvSpPr>
            <p:cNvPr id="70305" name="Freeform 673"/>
            <p:cNvSpPr>
              <a:spLocks/>
            </p:cNvSpPr>
            <p:nvPr/>
          </p:nvSpPr>
          <p:spPr bwMode="auto">
            <a:xfrm>
              <a:off x="4009" y="479"/>
              <a:ext cx="248" cy="32"/>
            </a:xfrm>
            <a:custGeom>
              <a:avLst/>
              <a:gdLst>
                <a:gd name="T0" fmla="*/ 0 w 248"/>
                <a:gd name="T1" fmla="*/ 32 h 32"/>
                <a:gd name="T2" fmla="*/ 0 w 248"/>
                <a:gd name="T3" fmla="*/ 0 h 32"/>
                <a:gd name="T4" fmla="*/ 248 w 248"/>
                <a:gd name="T5" fmla="*/ 0 h 32"/>
                <a:gd name="T6" fmla="*/ 0 60000 65536"/>
                <a:gd name="T7" fmla="*/ 0 60000 65536"/>
                <a:gd name="T8" fmla="*/ 0 60000 65536"/>
                <a:gd name="T9" fmla="*/ 0 w 248"/>
                <a:gd name="T10" fmla="*/ 0 h 32"/>
                <a:gd name="T11" fmla="*/ 248 w 248"/>
                <a:gd name="T12" fmla="*/ 32 h 32"/>
              </a:gdLst>
              <a:ahLst/>
              <a:cxnLst>
                <a:cxn ang="T6">
                  <a:pos x="T0" y="T1"/>
                </a:cxn>
                <a:cxn ang="T7">
                  <a:pos x="T2" y="T3"/>
                </a:cxn>
                <a:cxn ang="T8">
                  <a:pos x="T4" y="T5"/>
                </a:cxn>
              </a:cxnLst>
              <a:rect l="T9" t="T10" r="T11" b="T12"/>
              <a:pathLst>
                <a:path w="248" h="32">
                  <a:moveTo>
                    <a:pt x="0" y="32"/>
                  </a:moveTo>
                  <a:lnTo>
                    <a:pt x="0" y="0"/>
                  </a:lnTo>
                  <a:lnTo>
                    <a:pt x="248" y="0"/>
                  </a:lnTo>
                </a:path>
              </a:pathLst>
            </a:custGeom>
            <a:noFill/>
            <a:ln w="12700">
              <a:solidFill>
                <a:srgbClr val="FFFFFF"/>
              </a:solidFill>
              <a:prstDash val="solid"/>
              <a:round/>
              <a:headEnd/>
              <a:tailEnd/>
            </a:ln>
          </p:spPr>
          <p:txBody>
            <a:bodyPr/>
            <a:lstStyle/>
            <a:p>
              <a:endParaRPr lang="en-US"/>
            </a:p>
          </p:txBody>
        </p:sp>
        <p:sp>
          <p:nvSpPr>
            <p:cNvPr id="70306" name="Freeform 674"/>
            <p:cNvSpPr>
              <a:spLocks/>
            </p:cNvSpPr>
            <p:nvPr/>
          </p:nvSpPr>
          <p:spPr bwMode="auto">
            <a:xfrm>
              <a:off x="4009" y="407"/>
              <a:ext cx="248" cy="104"/>
            </a:xfrm>
            <a:custGeom>
              <a:avLst/>
              <a:gdLst>
                <a:gd name="T0" fmla="*/ 0 w 248"/>
                <a:gd name="T1" fmla="*/ 104 h 104"/>
                <a:gd name="T2" fmla="*/ 0 w 248"/>
                <a:gd name="T3" fmla="*/ 0 h 104"/>
                <a:gd name="T4" fmla="*/ 248 w 248"/>
                <a:gd name="T5" fmla="*/ 0 h 104"/>
                <a:gd name="T6" fmla="*/ 0 60000 65536"/>
                <a:gd name="T7" fmla="*/ 0 60000 65536"/>
                <a:gd name="T8" fmla="*/ 0 60000 65536"/>
                <a:gd name="T9" fmla="*/ 0 w 248"/>
                <a:gd name="T10" fmla="*/ 0 h 104"/>
                <a:gd name="T11" fmla="*/ 248 w 248"/>
                <a:gd name="T12" fmla="*/ 104 h 104"/>
              </a:gdLst>
              <a:ahLst/>
              <a:cxnLst>
                <a:cxn ang="T6">
                  <a:pos x="T0" y="T1"/>
                </a:cxn>
                <a:cxn ang="T7">
                  <a:pos x="T2" y="T3"/>
                </a:cxn>
                <a:cxn ang="T8">
                  <a:pos x="T4" y="T5"/>
                </a:cxn>
              </a:cxnLst>
              <a:rect l="T9" t="T10" r="T11" b="T12"/>
              <a:pathLst>
                <a:path w="248" h="104">
                  <a:moveTo>
                    <a:pt x="0" y="104"/>
                  </a:moveTo>
                  <a:lnTo>
                    <a:pt x="0" y="0"/>
                  </a:lnTo>
                  <a:lnTo>
                    <a:pt x="248" y="0"/>
                  </a:lnTo>
                </a:path>
              </a:pathLst>
            </a:custGeom>
            <a:noFill/>
            <a:ln w="12700">
              <a:solidFill>
                <a:srgbClr val="FFFFFF"/>
              </a:solidFill>
              <a:prstDash val="solid"/>
              <a:round/>
              <a:headEnd/>
              <a:tailEnd/>
            </a:ln>
          </p:spPr>
          <p:txBody>
            <a:bodyPr/>
            <a:lstStyle/>
            <a:p>
              <a:endParaRPr lang="en-US"/>
            </a:p>
          </p:txBody>
        </p:sp>
        <p:sp>
          <p:nvSpPr>
            <p:cNvPr id="70307" name="Freeform 675"/>
            <p:cNvSpPr>
              <a:spLocks/>
            </p:cNvSpPr>
            <p:nvPr/>
          </p:nvSpPr>
          <p:spPr bwMode="auto">
            <a:xfrm>
              <a:off x="4009" y="343"/>
              <a:ext cx="248" cy="168"/>
            </a:xfrm>
            <a:custGeom>
              <a:avLst/>
              <a:gdLst>
                <a:gd name="T0" fmla="*/ 0 w 248"/>
                <a:gd name="T1" fmla="*/ 168 h 168"/>
                <a:gd name="T2" fmla="*/ 0 w 248"/>
                <a:gd name="T3" fmla="*/ 0 h 168"/>
                <a:gd name="T4" fmla="*/ 248 w 248"/>
                <a:gd name="T5" fmla="*/ 0 h 168"/>
                <a:gd name="T6" fmla="*/ 0 60000 65536"/>
                <a:gd name="T7" fmla="*/ 0 60000 65536"/>
                <a:gd name="T8" fmla="*/ 0 60000 65536"/>
                <a:gd name="T9" fmla="*/ 0 w 248"/>
                <a:gd name="T10" fmla="*/ 0 h 168"/>
                <a:gd name="T11" fmla="*/ 248 w 248"/>
                <a:gd name="T12" fmla="*/ 168 h 168"/>
              </a:gdLst>
              <a:ahLst/>
              <a:cxnLst>
                <a:cxn ang="T6">
                  <a:pos x="T0" y="T1"/>
                </a:cxn>
                <a:cxn ang="T7">
                  <a:pos x="T2" y="T3"/>
                </a:cxn>
                <a:cxn ang="T8">
                  <a:pos x="T4" y="T5"/>
                </a:cxn>
              </a:cxnLst>
              <a:rect l="T9" t="T10" r="T11" b="T12"/>
              <a:pathLst>
                <a:path w="248" h="168">
                  <a:moveTo>
                    <a:pt x="0" y="168"/>
                  </a:moveTo>
                  <a:lnTo>
                    <a:pt x="0" y="0"/>
                  </a:lnTo>
                  <a:lnTo>
                    <a:pt x="248" y="0"/>
                  </a:lnTo>
                </a:path>
              </a:pathLst>
            </a:custGeom>
            <a:noFill/>
            <a:ln w="12700">
              <a:solidFill>
                <a:srgbClr val="FFFFFF"/>
              </a:solidFill>
              <a:prstDash val="solid"/>
              <a:round/>
              <a:headEnd/>
              <a:tailEnd/>
            </a:ln>
          </p:spPr>
          <p:txBody>
            <a:bodyPr/>
            <a:lstStyle/>
            <a:p>
              <a:endParaRPr lang="en-US"/>
            </a:p>
          </p:txBody>
        </p:sp>
        <p:sp>
          <p:nvSpPr>
            <p:cNvPr id="70308" name="Freeform 676"/>
            <p:cNvSpPr>
              <a:spLocks/>
            </p:cNvSpPr>
            <p:nvPr/>
          </p:nvSpPr>
          <p:spPr bwMode="auto">
            <a:xfrm>
              <a:off x="4009" y="167"/>
              <a:ext cx="120" cy="344"/>
            </a:xfrm>
            <a:custGeom>
              <a:avLst/>
              <a:gdLst>
                <a:gd name="T0" fmla="*/ 0 w 120"/>
                <a:gd name="T1" fmla="*/ 344 h 344"/>
                <a:gd name="T2" fmla="*/ 0 w 120"/>
                <a:gd name="T3" fmla="*/ 0 h 344"/>
                <a:gd name="T4" fmla="*/ 120 w 120"/>
                <a:gd name="T5" fmla="*/ 0 h 344"/>
                <a:gd name="T6" fmla="*/ 0 60000 65536"/>
                <a:gd name="T7" fmla="*/ 0 60000 65536"/>
                <a:gd name="T8" fmla="*/ 0 60000 65536"/>
                <a:gd name="T9" fmla="*/ 0 w 120"/>
                <a:gd name="T10" fmla="*/ 0 h 344"/>
                <a:gd name="T11" fmla="*/ 120 w 120"/>
                <a:gd name="T12" fmla="*/ 344 h 344"/>
              </a:gdLst>
              <a:ahLst/>
              <a:cxnLst>
                <a:cxn ang="T6">
                  <a:pos x="T0" y="T1"/>
                </a:cxn>
                <a:cxn ang="T7">
                  <a:pos x="T2" y="T3"/>
                </a:cxn>
                <a:cxn ang="T8">
                  <a:pos x="T4" y="T5"/>
                </a:cxn>
              </a:cxnLst>
              <a:rect l="T9" t="T10" r="T11" b="T12"/>
              <a:pathLst>
                <a:path w="120" h="344">
                  <a:moveTo>
                    <a:pt x="0" y="344"/>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70309" name="Freeform 677"/>
            <p:cNvSpPr>
              <a:spLocks/>
            </p:cNvSpPr>
            <p:nvPr/>
          </p:nvSpPr>
          <p:spPr bwMode="auto">
            <a:xfrm>
              <a:off x="4129" y="959"/>
              <a:ext cx="128" cy="40"/>
            </a:xfrm>
            <a:custGeom>
              <a:avLst/>
              <a:gdLst>
                <a:gd name="T0" fmla="*/ 0 w 128"/>
                <a:gd name="T1" fmla="*/ 40 h 40"/>
                <a:gd name="T2" fmla="*/ 0 w 128"/>
                <a:gd name="T3" fmla="*/ 0 h 40"/>
                <a:gd name="T4" fmla="*/ 128 w 128"/>
                <a:gd name="T5" fmla="*/ 0 h 40"/>
                <a:gd name="T6" fmla="*/ 0 60000 65536"/>
                <a:gd name="T7" fmla="*/ 0 60000 65536"/>
                <a:gd name="T8" fmla="*/ 0 60000 65536"/>
                <a:gd name="T9" fmla="*/ 0 w 128"/>
                <a:gd name="T10" fmla="*/ 0 h 40"/>
                <a:gd name="T11" fmla="*/ 128 w 128"/>
                <a:gd name="T12" fmla="*/ 40 h 40"/>
              </a:gdLst>
              <a:ahLst/>
              <a:cxnLst>
                <a:cxn ang="T6">
                  <a:pos x="T0" y="T1"/>
                </a:cxn>
                <a:cxn ang="T7">
                  <a:pos x="T2" y="T3"/>
                </a:cxn>
                <a:cxn ang="T8">
                  <a:pos x="T4" y="T5"/>
                </a:cxn>
              </a:cxnLst>
              <a:rect l="T9" t="T10" r="T11" b="T12"/>
              <a:pathLst>
                <a:path w="128" h="40">
                  <a:moveTo>
                    <a:pt x="0" y="40"/>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310" name="Freeform 678"/>
            <p:cNvSpPr>
              <a:spLocks/>
            </p:cNvSpPr>
            <p:nvPr/>
          </p:nvSpPr>
          <p:spPr bwMode="auto">
            <a:xfrm>
              <a:off x="4129" y="999"/>
              <a:ext cx="128" cy="32"/>
            </a:xfrm>
            <a:custGeom>
              <a:avLst/>
              <a:gdLst>
                <a:gd name="T0" fmla="*/ 0 w 128"/>
                <a:gd name="T1" fmla="*/ 0 h 32"/>
                <a:gd name="T2" fmla="*/ 0 w 128"/>
                <a:gd name="T3" fmla="*/ 32 h 32"/>
                <a:gd name="T4" fmla="*/ 128 w 128"/>
                <a:gd name="T5" fmla="*/ 32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0"/>
                  </a:moveTo>
                  <a:lnTo>
                    <a:pt x="0" y="32"/>
                  </a:lnTo>
                  <a:lnTo>
                    <a:pt x="128" y="32"/>
                  </a:lnTo>
                </a:path>
              </a:pathLst>
            </a:custGeom>
            <a:noFill/>
            <a:ln w="12700">
              <a:solidFill>
                <a:srgbClr val="FFFFFF"/>
              </a:solidFill>
              <a:prstDash val="solid"/>
              <a:round/>
              <a:headEnd/>
              <a:tailEnd/>
            </a:ln>
          </p:spPr>
          <p:txBody>
            <a:bodyPr/>
            <a:lstStyle/>
            <a:p>
              <a:endParaRPr lang="en-US"/>
            </a:p>
          </p:txBody>
        </p:sp>
        <p:sp>
          <p:nvSpPr>
            <p:cNvPr id="70311" name="Freeform 679"/>
            <p:cNvSpPr>
              <a:spLocks/>
            </p:cNvSpPr>
            <p:nvPr/>
          </p:nvSpPr>
          <p:spPr bwMode="auto">
            <a:xfrm>
              <a:off x="4009" y="999"/>
              <a:ext cx="120" cy="48"/>
            </a:xfrm>
            <a:custGeom>
              <a:avLst/>
              <a:gdLst>
                <a:gd name="T0" fmla="*/ 0 w 120"/>
                <a:gd name="T1" fmla="*/ 48 h 48"/>
                <a:gd name="T2" fmla="*/ 0 w 120"/>
                <a:gd name="T3" fmla="*/ 0 h 48"/>
                <a:gd name="T4" fmla="*/ 120 w 120"/>
                <a:gd name="T5" fmla="*/ 0 h 48"/>
                <a:gd name="T6" fmla="*/ 0 60000 65536"/>
                <a:gd name="T7" fmla="*/ 0 60000 65536"/>
                <a:gd name="T8" fmla="*/ 0 60000 65536"/>
                <a:gd name="T9" fmla="*/ 0 w 120"/>
                <a:gd name="T10" fmla="*/ 0 h 48"/>
                <a:gd name="T11" fmla="*/ 120 w 120"/>
                <a:gd name="T12" fmla="*/ 48 h 48"/>
              </a:gdLst>
              <a:ahLst/>
              <a:cxnLst>
                <a:cxn ang="T6">
                  <a:pos x="T0" y="T1"/>
                </a:cxn>
                <a:cxn ang="T7">
                  <a:pos x="T2" y="T3"/>
                </a:cxn>
                <a:cxn ang="T8">
                  <a:pos x="T4" y="T5"/>
                </a:cxn>
              </a:cxnLst>
              <a:rect l="T9" t="T10" r="T11" b="T12"/>
              <a:pathLst>
                <a:path w="120" h="48">
                  <a:moveTo>
                    <a:pt x="0" y="48"/>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70312" name="Freeform 680"/>
            <p:cNvSpPr>
              <a:spLocks/>
            </p:cNvSpPr>
            <p:nvPr/>
          </p:nvSpPr>
          <p:spPr bwMode="auto">
            <a:xfrm>
              <a:off x="4009" y="1047"/>
              <a:ext cx="248" cy="48"/>
            </a:xfrm>
            <a:custGeom>
              <a:avLst/>
              <a:gdLst>
                <a:gd name="T0" fmla="*/ 0 w 248"/>
                <a:gd name="T1" fmla="*/ 0 h 48"/>
                <a:gd name="T2" fmla="*/ 0 w 248"/>
                <a:gd name="T3" fmla="*/ 48 h 48"/>
                <a:gd name="T4" fmla="*/ 248 w 248"/>
                <a:gd name="T5" fmla="*/ 48 h 48"/>
                <a:gd name="T6" fmla="*/ 0 60000 65536"/>
                <a:gd name="T7" fmla="*/ 0 60000 65536"/>
                <a:gd name="T8" fmla="*/ 0 60000 65536"/>
                <a:gd name="T9" fmla="*/ 0 w 248"/>
                <a:gd name="T10" fmla="*/ 0 h 48"/>
                <a:gd name="T11" fmla="*/ 248 w 248"/>
                <a:gd name="T12" fmla="*/ 48 h 48"/>
              </a:gdLst>
              <a:ahLst/>
              <a:cxnLst>
                <a:cxn ang="T6">
                  <a:pos x="T0" y="T1"/>
                </a:cxn>
                <a:cxn ang="T7">
                  <a:pos x="T2" y="T3"/>
                </a:cxn>
                <a:cxn ang="T8">
                  <a:pos x="T4" y="T5"/>
                </a:cxn>
              </a:cxnLst>
              <a:rect l="T9" t="T10" r="T11" b="T12"/>
              <a:pathLst>
                <a:path w="248" h="48">
                  <a:moveTo>
                    <a:pt x="0" y="0"/>
                  </a:moveTo>
                  <a:lnTo>
                    <a:pt x="0" y="48"/>
                  </a:lnTo>
                  <a:lnTo>
                    <a:pt x="248" y="48"/>
                  </a:lnTo>
                </a:path>
              </a:pathLst>
            </a:custGeom>
            <a:noFill/>
            <a:ln w="12700">
              <a:solidFill>
                <a:srgbClr val="FFFFFF"/>
              </a:solidFill>
              <a:prstDash val="solid"/>
              <a:round/>
              <a:headEnd/>
              <a:tailEnd/>
            </a:ln>
          </p:spPr>
          <p:txBody>
            <a:bodyPr/>
            <a:lstStyle/>
            <a:p>
              <a:endParaRPr lang="en-US"/>
            </a:p>
          </p:txBody>
        </p:sp>
        <p:sp>
          <p:nvSpPr>
            <p:cNvPr id="70313" name="Freeform 681"/>
            <p:cNvSpPr>
              <a:spLocks/>
            </p:cNvSpPr>
            <p:nvPr/>
          </p:nvSpPr>
          <p:spPr bwMode="auto">
            <a:xfrm>
              <a:off x="3881" y="511"/>
              <a:ext cx="128" cy="264"/>
            </a:xfrm>
            <a:custGeom>
              <a:avLst/>
              <a:gdLst>
                <a:gd name="T0" fmla="*/ 0 w 128"/>
                <a:gd name="T1" fmla="*/ 264 h 264"/>
                <a:gd name="T2" fmla="*/ 0 w 128"/>
                <a:gd name="T3" fmla="*/ 0 h 264"/>
                <a:gd name="T4" fmla="*/ 128 w 128"/>
                <a:gd name="T5" fmla="*/ 0 h 264"/>
                <a:gd name="T6" fmla="*/ 0 60000 65536"/>
                <a:gd name="T7" fmla="*/ 0 60000 65536"/>
                <a:gd name="T8" fmla="*/ 0 60000 65536"/>
                <a:gd name="T9" fmla="*/ 0 w 128"/>
                <a:gd name="T10" fmla="*/ 0 h 264"/>
                <a:gd name="T11" fmla="*/ 128 w 128"/>
                <a:gd name="T12" fmla="*/ 264 h 264"/>
              </a:gdLst>
              <a:ahLst/>
              <a:cxnLst>
                <a:cxn ang="T6">
                  <a:pos x="T0" y="T1"/>
                </a:cxn>
                <a:cxn ang="T7">
                  <a:pos x="T2" y="T3"/>
                </a:cxn>
                <a:cxn ang="T8">
                  <a:pos x="T4" y="T5"/>
                </a:cxn>
              </a:cxnLst>
              <a:rect l="T9" t="T10" r="T11" b="T12"/>
              <a:pathLst>
                <a:path w="128" h="264">
                  <a:moveTo>
                    <a:pt x="0" y="264"/>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314" name="Freeform 682"/>
            <p:cNvSpPr>
              <a:spLocks/>
            </p:cNvSpPr>
            <p:nvPr/>
          </p:nvSpPr>
          <p:spPr bwMode="auto">
            <a:xfrm>
              <a:off x="3881" y="775"/>
              <a:ext cx="128" cy="272"/>
            </a:xfrm>
            <a:custGeom>
              <a:avLst/>
              <a:gdLst>
                <a:gd name="T0" fmla="*/ 0 w 128"/>
                <a:gd name="T1" fmla="*/ 0 h 272"/>
                <a:gd name="T2" fmla="*/ 0 w 128"/>
                <a:gd name="T3" fmla="*/ 272 h 272"/>
                <a:gd name="T4" fmla="*/ 128 w 128"/>
                <a:gd name="T5" fmla="*/ 272 h 272"/>
                <a:gd name="T6" fmla="*/ 0 60000 65536"/>
                <a:gd name="T7" fmla="*/ 0 60000 65536"/>
                <a:gd name="T8" fmla="*/ 0 60000 65536"/>
                <a:gd name="T9" fmla="*/ 0 w 128"/>
                <a:gd name="T10" fmla="*/ 0 h 272"/>
                <a:gd name="T11" fmla="*/ 128 w 128"/>
                <a:gd name="T12" fmla="*/ 272 h 272"/>
              </a:gdLst>
              <a:ahLst/>
              <a:cxnLst>
                <a:cxn ang="T6">
                  <a:pos x="T0" y="T1"/>
                </a:cxn>
                <a:cxn ang="T7">
                  <a:pos x="T2" y="T3"/>
                </a:cxn>
                <a:cxn ang="T8">
                  <a:pos x="T4" y="T5"/>
                </a:cxn>
              </a:cxnLst>
              <a:rect l="T9" t="T10" r="T11" b="T12"/>
              <a:pathLst>
                <a:path w="128" h="272">
                  <a:moveTo>
                    <a:pt x="0" y="0"/>
                  </a:moveTo>
                  <a:lnTo>
                    <a:pt x="0" y="272"/>
                  </a:lnTo>
                  <a:lnTo>
                    <a:pt x="128" y="272"/>
                  </a:lnTo>
                </a:path>
              </a:pathLst>
            </a:custGeom>
            <a:noFill/>
            <a:ln w="12700">
              <a:solidFill>
                <a:srgbClr val="FFFFFF"/>
              </a:solidFill>
              <a:prstDash val="solid"/>
              <a:round/>
              <a:headEnd/>
              <a:tailEnd/>
            </a:ln>
          </p:spPr>
          <p:txBody>
            <a:bodyPr/>
            <a:lstStyle/>
            <a:p>
              <a:endParaRPr lang="en-US"/>
            </a:p>
          </p:txBody>
        </p:sp>
        <p:sp>
          <p:nvSpPr>
            <p:cNvPr id="70315" name="Freeform 683"/>
            <p:cNvSpPr>
              <a:spLocks/>
            </p:cNvSpPr>
            <p:nvPr/>
          </p:nvSpPr>
          <p:spPr bwMode="auto">
            <a:xfrm>
              <a:off x="4129" y="1167"/>
              <a:ext cx="128" cy="32"/>
            </a:xfrm>
            <a:custGeom>
              <a:avLst/>
              <a:gdLst>
                <a:gd name="T0" fmla="*/ 0 w 128"/>
                <a:gd name="T1" fmla="*/ 32 h 32"/>
                <a:gd name="T2" fmla="*/ 0 w 128"/>
                <a:gd name="T3" fmla="*/ 0 h 32"/>
                <a:gd name="T4" fmla="*/ 128 w 128"/>
                <a:gd name="T5" fmla="*/ 0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32"/>
                  </a:moveTo>
                  <a:lnTo>
                    <a:pt x="0" y="0"/>
                  </a:lnTo>
                  <a:lnTo>
                    <a:pt x="128" y="0"/>
                  </a:lnTo>
                </a:path>
              </a:pathLst>
            </a:custGeom>
            <a:noFill/>
            <a:ln w="12700">
              <a:solidFill>
                <a:srgbClr val="FF0080"/>
              </a:solidFill>
              <a:prstDash val="solid"/>
              <a:round/>
              <a:headEnd/>
              <a:tailEnd/>
            </a:ln>
          </p:spPr>
          <p:txBody>
            <a:bodyPr/>
            <a:lstStyle/>
            <a:p>
              <a:endParaRPr lang="en-US"/>
            </a:p>
          </p:txBody>
        </p:sp>
        <p:sp>
          <p:nvSpPr>
            <p:cNvPr id="70316" name="Freeform 684"/>
            <p:cNvSpPr>
              <a:spLocks/>
            </p:cNvSpPr>
            <p:nvPr/>
          </p:nvSpPr>
          <p:spPr bwMode="auto">
            <a:xfrm>
              <a:off x="4129" y="1199"/>
              <a:ext cx="128" cy="40"/>
            </a:xfrm>
            <a:custGeom>
              <a:avLst/>
              <a:gdLst>
                <a:gd name="T0" fmla="*/ 0 w 128"/>
                <a:gd name="T1" fmla="*/ 0 h 40"/>
                <a:gd name="T2" fmla="*/ 0 w 128"/>
                <a:gd name="T3" fmla="*/ 40 h 40"/>
                <a:gd name="T4" fmla="*/ 128 w 128"/>
                <a:gd name="T5" fmla="*/ 40 h 40"/>
                <a:gd name="T6" fmla="*/ 0 60000 65536"/>
                <a:gd name="T7" fmla="*/ 0 60000 65536"/>
                <a:gd name="T8" fmla="*/ 0 60000 65536"/>
                <a:gd name="T9" fmla="*/ 0 w 128"/>
                <a:gd name="T10" fmla="*/ 0 h 40"/>
                <a:gd name="T11" fmla="*/ 128 w 128"/>
                <a:gd name="T12" fmla="*/ 40 h 40"/>
              </a:gdLst>
              <a:ahLst/>
              <a:cxnLst>
                <a:cxn ang="T6">
                  <a:pos x="T0" y="T1"/>
                </a:cxn>
                <a:cxn ang="T7">
                  <a:pos x="T2" y="T3"/>
                </a:cxn>
                <a:cxn ang="T8">
                  <a:pos x="T4" y="T5"/>
                </a:cxn>
              </a:cxnLst>
              <a:rect l="T9" t="T10" r="T11" b="T12"/>
              <a:pathLst>
                <a:path w="128" h="40">
                  <a:moveTo>
                    <a:pt x="0" y="0"/>
                  </a:moveTo>
                  <a:lnTo>
                    <a:pt x="0" y="40"/>
                  </a:lnTo>
                  <a:lnTo>
                    <a:pt x="128" y="40"/>
                  </a:lnTo>
                </a:path>
              </a:pathLst>
            </a:custGeom>
            <a:noFill/>
            <a:ln w="12700">
              <a:solidFill>
                <a:srgbClr val="FF0080"/>
              </a:solidFill>
              <a:prstDash val="solid"/>
              <a:round/>
              <a:headEnd/>
              <a:tailEnd/>
            </a:ln>
          </p:spPr>
          <p:txBody>
            <a:bodyPr/>
            <a:lstStyle/>
            <a:p>
              <a:endParaRPr lang="en-US"/>
            </a:p>
          </p:txBody>
        </p:sp>
        <p:sp>
          <p:nvSpPr>
            <p:cNvPr id="70317" name="Freeform 685"/>
            <p:cNvSpPr>
              <a:spLocks/>
            </p:cNvSpPr>
            <p:nvPr/>
          </p:nvSpPr>
          <p:spPr bwMode="auto">
            <a:xfrm>
              <a:off x="4129" y="1303"/>
              <a:ext cx="128" cy="40"/>
            </a:xfrm>
            <a:custGeom>
              <a:avLst/>
              <a:gdLst>
                <a:gd name="T0" fmla="*/ 0 w 128"/>
                <a:gd name="T1" fmla="*/ 40 h 40"/>
                <a:gd name="T2" fmla="*/ 0 w 128"/>
                <a:gd name="T3" fmla="*/ 0 h 40"/>
                <a:gd name="T4" fmla="*/ 128 w 128"/>
                <a:gd name="T5" fmla="*/ 0 h 40"/>
                <a:gd name="T6" fmla="*/ 0 60000 65536"/>
                <a:gd name="T7" fmla="*/ 0 60000 65536"/>
                <a:gd name="T8" fmla="*/ 0 60000 65536"/>
                <a:gd name="T9" fmla="*/ 0 w 128"/>
                <a:gd name="T10" fmla="*/ 0 h 40"/>
                <a:gd name="T11" fmla="*/ 128 w 128"/>
                <a:gd name="T12" fmla="*/ 40 h 40"/>
              </a:gdLst>
              <a:ahLst/>
              <a:cxnLst>
                <a:cxn ang="T6">
                  <a:pos x="T0" y="T1"/>
                </a:cxn>
                <a:cxn ang="T7">
                  <a:pos x="T2" y="T3"/>
                </a:cxn>
                <a:cxn ang="T8">
                  <a:pos x="T4" y="T5"/>
                </a:cxn>
              </a:cxnLst>
              <a:rect l="T9" t="T10" r="T11" b="T12"/>
              <a:pathLst>
                <a:path w="128" h="40">
                  <a:moveTo>
                    <a:pt x="0" y="40"/>
                  </a:moveTo>
                  <a:lnTo>
                    <a:pt x="0" y="0"/>
                  </a:lnTo>
                  <a:lnTo>
                    <a:pt x="128" y="0"/>
                  </a:lnTo>
                </a:path>
              </a:pathLst>
            </a:custGeom>
            <a:noFill/>
            <a:ln w="12700">
              <a:solidFill>
                <a:srgbClr val="FF0080"/>
              </a:solidFill>
              <a:prstDash val="solid"/>
              <a:round/>
              <a:headEnd/>
              <a:tailEnd/>
            </a:ln>
          </p:spPr>
          <p:txBody>
            <a:bodyPr/>
            <a:lstStyle/>
            <a:p>
              <a:endParaRPr lang="en-US"/>
            </a:p>
          </p:txBody>
        </p:sp>
        <p:sp>
          <p:nvSpPr>
            <p:cNvPr id="70318" name="Freeform 686"/>
            <p:cNvSpPr>
              <a:spLocks/>
            </p:cNvSpPr>
            <p:nvPr/>
          </p:nvSpPr>
          <p:spPr bwMode="auto">
            <a:xfrm>
              <a:off x="4129" y="1343"/>
              <a:ext cx="128" cy="32"/>
            </a:xfrm>
            <a:custGeom>
              <a:avLst/>
              <a:gdLst>
                <a:gd name="T0" fmla="*/ 0 w 128"/>
                <a:gd name="T1" fmla="*/ 0 h 32"/>
                <a:gd name="T2" fmla="*/ 0 w 128"/>
                <a:gd name="T3" fmla="*/ 32 h 32"/>
                <a:gd name="T4" fmla="*/ 128 w 128"/>
                <a:gd name="T5" fmla="*/ 32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0"/>
                  </a:moveTo>
                  <a:lnTo>
                    <a:pt x="0" y="32"/>
                  </a:lnTo>
                  <a:lnTo>
                    <a:pt x="128" y="32"/>
                  </a:lnTo>
                </a:path>
              </a:pathLst>
            </a:custGeom>
            <a:noFill/>
            <a:ln w="12700">
              <a:solidFill>
                <a:srgbClr val="FF0080"/>
              </a:solidFill>
              <a:prstDash val="solid"/>
              <a:round/>
              <a:headEnd/>
              <a:tailEnd/>
            </a:ln>
          </p:spPr>
          <p:txBody>
            <a:bodyPr/>
            <a:lstStyle/>
            <a:p>
              <a:endParaRPr lang="en-US"/>
            </a:p>
          </p:txBody>
        </p:sp>
        <p:sp>
          <p:nvSpPr>
            <p:cNvPr id="70319" name="Freeform 687"/>
            <p:cNvSpPr>
              <a:spLocks/>
            </p:cNvSpPr>
            <p:nvPr/>
          </p:nvSpPr>
          <p:spPr bwMode="auto">
            <a:xfrm>
              <a:off x="4129" y="1447"/>
              <a:ext cx="128" cy="32"/>
            </a:xfrm>
            <a:custGeom>
              <a:avLst/>
              <a:gdLst>
                <a:gd name="T0" fmla="*/ 0 w 128"/>
                <a:gd name="T1" fmla="*/ 32 h 32"/>
                <a:gd name="T2" fmla="*/ 0 w 128"/>
                <a:gd name="T3" fmla="*/ 0 h 32"/>
                <a:gd name="T4" fmla="*/ 128 w 128"/>
                <a:gd name="T5" fmla="*/ 0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32"/>
                  </a:moveTo>
                  <a:lnTo>
                    <a:pt x="0" y="0"/>
                  </a:lnTo>
                  <a:lnTo>
                    <a:pt x="128" y="0"/>
                  </a:lnTo>
                </a:path>
              </a:pathLst>
            </a:custGeom>
            <a:noFill/>
            <a:ln w="12700">
              <a:solidFill>
                <a:srgbClr val="FF0080"/>
              </a:solidFill>
              <a:prstDash val="solid"/>
              <a:round/>
              <a:headEnd/>
              <a:tailEnd/>
            </a:ln>
          </p:spPr>
          <p:txBody>
            <a:bodyPr/>
            <a:lstStyle/>
            <a:p>
              <a:endParaRPr lang="en-US"/>
            </a:p>
          </p:txBody>
        </p:sp>
        <p:sp>
          <p:nvSpPr>
            <p:cNvPr id="70320" name="Freeform 688"/>
            <p:cNvSpPr>
              <a:spLocks/>
            </p:cNvSpPr>
            <p:nvPr/>
          </p:nvSpPr>
          <p:spPr bwMode="auto">
            <a:xfrm>
              <a:off x="4129" y="1479"/>
              <a:ext cx="128" cy="32"/>
            </a:xfrm>
            <a:custGeom>
              <a:avLst/>
              <a:gdLst>
                <a:gd name="T0" fmla="*/ 0 w 128"/>
                <a:gd name="T1" fmla="*/ 0 h 32"/>
                <a:gd name="T2" fmla="*/ 0 w 128"/>
                <a:gd name="T3" fmla="*/ 32 h 32"/>
                <a:gd name="T4" fmla="*/ 128 w 128"/>
                <a:gd name="T5" fmla="*/ 32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0"/>
                  </a:moveTo>
                  <a:lnTo>
                    <a:pt x="0" y="32"/>
                  </a:lnTo>
                  <a:lnTo>
                    <a:pt x="128" y="32"/>
                  </a:lnTo>
                </a:path>
              </a:pathLst>
            </a:custGeom>
            <a:noFill/>
            <a:ln w="12700">
              <a:solidFill>
                <a:srgbClr val="FF0080"/>
              </a:solidFill>
              <a:prstDash val="solid"/>
              <a:round/>
              <a:headEnd/>
              <a:tailEnd/>
            </a:ln>
          </p:spPr>
          <p:txBody>
            <a:bodyPr/>
            <a:lstStyle/>
            <a:p>
              <a:endParaRPr lang="en-US"/>
            </a:p>
          </p:txBody>
        </p:sp>
        <p:sp>
          <p:nvSpPr>
            <p:cNvPr id="70321" name="Freeform 689"/>
            <p:cNvSpPr>
              <a:spLocks/>
            </p:cNvSpPr>
            <p:nvPr/>
          </p:nvSpPr>
          <p:spPr bwMode="auto">
            <a:xfrm>
              <a:off x="4129" y="1583"/>
              <a:ext cx="128" cy="32"/>
            </a:xfrm>
            <a:custGeom>
              <a:avLst/>
              <a:gdLst>
                <a:gd name="T0" fmla="*/ 0 w 128"/>
                <a:gd name="T1" fmla="*/ 32 h 32"/>
                <a:gd name="T2" fmla="*/ 0 w 128"/>
                <a:gd name="T3" fmla="*/ 0 h 32"/>
                <a:gd name="T4" fmla="*/ 128 w 128"/>
                <a:gd name="T5" fmla="*/ 0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32"/>
                  </a:moveTo>
                  <a:lnTo>
                    <a:pt x="0" y="0"/>
                  </a:lnTo>
                  <a:lnTo>
                    <a:pt x="128" y="0"/>
                  </a:lnTo>
                </a:path>
              </a:pathLst>
            </a:custGeom>
            <a:noFill/>
            <a:ln w="12700">
              <a:solidFill>
                <a:srgbClr val="FF0080"/>
              </a:solidFill>
              <a:prstDash val="solid"/>
              <a:round/>
              <a:headEnd/>
              <a:tailEnd/>
            </a:ln>
          </p:spPr>
          <p:txBody>
            <a:bodyPr/>
            <a:lstStyle/>
            <a:p>
              <a:endParaRPr lang="en-US"/>
            </a:p>
          </p:txBody>
        </p:sp>
        <p:sp>
          <p:nvSpPr>
            <p:cNvPr id="70322" name="Freeform 690"/>
            <p:cNvSpPr>
              <a:spLocks/>
            </p:cNvSpPr>
            <p:nvPr/>
          </p:nvSpPr>
          <p:spPr bwMode="auto">
            <a:xfrm>
              <a:off x="4129" y="1615"/>
              <a:ext cx="128" cy="32"/>
            </a:xfrm>
            <a:custGeom>
              <a:avLst/>
              <a:gdLst>
                <a:gd name="T0" fmla="*/ 0 w 128"/>
                <a:gd name="T1" fmla="*/ 0 h 32"/>
                <a:gd name="T2" fmla="*/ 0 w 128"/>
                <a:gd name="T3" fmla="*/ 32 h 32"/>
                <a:gd name="T4" fmla="*/ 128 w 128"/>
                <a:gd name="T5" fmla="*/ 32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0"/>
                  </a:moveTo>
                  <a:lnTo>
                    <a:pt x="0" y="32"/>
                  </a:lnTo>
                  <a:lnTo>
                    <a:pt x="128" y="32"/>
                  </a:lnTo>
                </a:path>
              </a:pathLst>
            </a:custGeom>
            <a:noFill/>
            <a:ln w="12700">
              <a:solidFill>
                <a:srgbClr val="FF0080"/>
              </a:solidFill>
              <a:prstDash val="solid"/>
              <a:round/>
              <a:headEnd/>
              <a:tailEnd/>
            </a:ln>
          </p:spPr>
          <p:txBody>
            <a:bodyPr/>
            <a:lstStyle/>
            <a:p>
              <a:endParaRPr lang="en-US"/>
            </a:p>
          </p:txBody>
        </p:sp>
        <p:sp>
          <p:nvSpPr>
            <p:cNvPr id="70323" name="Freeform 691"/>
            <p:cNvSpPr>
              <a:spLocks/>
            </p:cNvSpPr>
            <p:nvPr/>
          </p:nvSpPr>
          <p:spPr bwMode="auto">
            <a:xfrm>
              <a:off x="4009" y="1615"/>
              <a:ext cx="120" cy="48"/>
            </a:xfrm>
            <a:custGeom>
              <a:avLst/>
              <a:gdLst>
                <a:gd name="T0" fmla="*/ 0 w 120"/>
                <a:gd name="T1" fmla="*/ 48 h 48"/>
                <a:gd name="T2" fmla="*/ 0 w 120"/>
                <a:gd name="T3" fmla="*/ 0 h 48"/>
                <a:gd name="T4" fmla="*/ 120 w 120"/>
                <a:gd name="T5" fmla="*/ 0 h 48"/>
                <a:gd name="T6" fmla="*/ 0 60000 65536"/>
                <a:gd name="T7" fmla="*/ 0 60000 65536"/>
                <a:gd name="T8" fmla="*/ 0 60000 65536"/>
                <a:gd name="T9" fmla="*/ 0 w 120"/>
                <a:gd name="T10" fmla="*/ 0 h 48"/>
                <a:gd name="T11" fmla="*/ 120 w 120"/>
                <a:gd name="T12" fmla="*/ 48 h 48"/>
              </a:gdLst>
              <a:ahLst/>
              <a:cxnLst>
                <a:cxn ang="T6">
                  <a:pos x="T0" y="T1"/>
                </a:cxn>
                <a:cxn ang="T7">
                  <a:pos x="T2" y="T3"/>
                </a:cxn>
                <a:cxn ang="T8">
                  <a:pos x="T4" y="T5"/>
                </a:cxn>
              </a:cxnLst>
              <a:rect l="T9" t="T10" r="T11" b="T12"/>
              <a:pathLst>
                <a:path w="120" h="48">
                  <a:moveTo>
                    <a:pt x="0" y="48"/>
                  </a:moveTo>
                  <a:lnTo>
                    <a:pt x="0" y="0"/>
                  </a:lnTo>
                  <a:lnTo>
                    <a:pt x="120" y="0"/>
                  </a:lnTo>
                </a:path>
              </a:pathLst>
            </a:custGeom>
            <a:noFill/>
            <a:ln w="12700">
              <a:solidFill>
                <a:srgbClr val="FF0080"/>
              </a:solidFill>
              <a:prstDash val="solid"/>
              <a:round/>
              <a:headEnd/>
              <a:tailEnd/>
            </a:ln>
          </p:spPr>
          <p:txBody>
            <a:bodyPr/>
            <a:lstStyle/>
            <a:p>
              <a:endParaRPr lang="en-US"/>
            </a:p>
          </p:txBody>
        </p:sp>
        <p:sp>
          <p:nvSpPr>
            <p:cNvPr id="70324" name="Freeform 692"/>
            <p:cNvSpPr>
              <a:spLocks/>
            </p:cNvSpPr>
            <p:nvPr/>
          </p:nvSpPr>
          <p:spPr bwMode="auto">
            <a:xfrm>
              <a:off x="4009" y="1663"/>
              <a:ext cx="248" cy="56"/>
            </a:xfrm>
            <a:custGeom>
              <a:avLst/>
              <a:gdLst>
                <a:gd name="T0" fmla="*/ 0 w 248"/>
                <a:gd name="T1" fmla="*/ 0 h 56"/>
                <a:gd name="T2" fmla="*/ 0 w 248"/>
                <a:gd name="T3" fmla="*/ 56 h 56"/>
                <a:gd name="T4" fmla="*/ 248 w 248"/>
                <a:gd name="T5" fmla="*/ 56 h 56"/>
                <a:gd name="T6" fmla="*/ 0 60000 65536"/>
                <a:gd name="T7" fmla="*/ 0 60000 65536"/>
                <a:gd name="T8" fmla="*/ 0 60000 65536"/>
                <a:gd name="T9" fmla="*/ 0 w 248"/>
                <a:gd name="T10" fmla="*/ 0 h 56"/>
                <a:gd name="T11" fmla="*/ 248 w 248"/>
                <a:gd name="T12" fmla="*/ 56 h 56"/>
              </a:gdLst>
              <a:ahLst/>
              <a:cxnLst>
                <a:cxn ang="T6">
                  <a:pos x="T0" y="T1"/>
                </a:cxn>
                <a:cxn ang="T7">
                  <a:pos x="T2" y="T3"/>
                </a:cxn>
                <a:cxn ang="T8">
                  <a:pos x="T4" y="T5"/>
                </a:cxn>
              </a:cxnLst>
              <a:rect l="T9" t="T10" r="T11" b="T12"/>
              <a:pathLst>
                <a:path w="248" h="56">
                  <a:moveTo>
                    <a:pt x="0" y="0"/>
                  </a:moveTo>
                  <a:lnTo>
                    <a:pt x="0" y="56"/>
                  </a:lnTo>
                  <a:lnTo>
                    <a:pt x="248" y="56"/>
                  </a:lnTo>
                </a:path>
              </a:pathLst>
            </a:custGeom>
            <a:noFill/>
            <a:ln w="12700">
              <a:solidFill>
                <a:srgbClr val="FF0080"/>
              </a:solidFill>
              <a:prstDash val="solid"/>
              <a:round/>
              <a:headEnd/>
              <a:tailEnd/>
            </a:ln>
          </p:spPr>
          <p:txBody>
            <a:bodyPr/>
            <a:lstStyle/>
            <a:p>
              <a:endParaRPr lang="en-US"/>
            </a:p>
          </p:txBody>
        </p:sp>
        <p:sp>
          <p:nvSpPr>
            <p:cNvPr id="70325" name="Freeform 693"/>
            <p:cNvSpPr>
              <a:spLocks/>
            </p:cNvSpPr>
            <p:nvPr/>
          </p:nvSpPr>
          <p:spPr bwMode="auto">
            <a:xfrm>
              <a:off x="3881" y="1663"/>
              <a:ext cx="128" cy="64"/>
            </a:xfrm>
            <a:custGeom>
              <a:avLst/>
              <a:gdLst>
                <a:gd name="T0" fmla="*/ 0 w 128"/>
                <a:gd name="T1" fmla="*/ 64 h 64"/>
                <a:gd name="T2" fmla="*/ 0 w 128"/>
                <a:gd name="T3" fmla="*/ 0 h 64"/>
                <a:gd name="T4" fmla="*/ 128 w 128"/>
                <a:gd name="T5" fmla="*/ 0 h 64"/>
                <a:gd name="T6" fmla="*/ 0 60000 65536"/>
                <a:gd name="T7" fmla="*/ 0 60000 65536"/>
                <a:gd name="T8" fmla="*/ 0 60000 65536"/>
                <a:gd name="T9" fmla="*/ 0 w 128"/>
                <a:gd name="T10" fmla="*/ 0 h 64"/>
                <a:gd name="T11" fmla="*/ 128 w 128"/>
                <a:gd name="T12" fmla="*/ 64 h 64"/>
              </a:gdLst>
              <a:ahLst/>
              <a:cxnLst>
                <a:cxn ang="T6">
                  <a:pos x="T0" y="T1"/>
                </a:cxn>
                <a:cxn ang="T7">
                  <a:pos x="T2" y="T3"/>
                </a:cxn>
                <a:cxn ang="T8">
                  <a:pos x="T4" y="T5"/>
                </a:cxn>
              </a:cxnLst>
              <a:rect l="T9" t="T10" r="T11" b="T12"/>
              <a:pathLst>
                <a:path w="128" h="64">
                  <a:moveTo>
                    <a:pt x="0" y="64"/>
                  </a:moveTo>
                  <a:lnTo>
                    <a:pt x="0" y="0"/>
                  </a:lnTo>
                  <a:lnTo>
                    <a:pt x="128" y="0"/>
                  </a:lnTo>
                </a:path>
              </a:pathLst>
            </a:custGeom>
            <a:noFill/>
            <a:ln w="12700">
              <a:solidFill>
                <a:srgbClr val="FF0080"/>
              </a:solidFill>
              <a:prstDash val="solid"/>
              <a:round/>
              <a:headEnd/>
              <a:tailEnd/>
            </a:ln>
          </p:spPr>
          <p:txBody>
            <a:bodyPr/>
            <a:lstStyle/>
            <a:p>
              <a:endParaRPr lang="en-US"/>
            </a:p>
          </p:txBody>
        </p:sp>
        <p:sp>
          <p:nvSpPr>
            <p:cNvPr id="70326" name="Freeform 694"/>
            <p:cNvSpPr>
              <a:spLocks/>
            </p:cNvSpPr>
            <p:nvPr/>
          </p:nvSpPr>
          <p:spPr bwMode="auto">
            <a:xfrm>
              <a:off x="3881" y="1727"/>
              <a:ext cx="376" cy="64"/>
            </a:xfrm>
            <a:custGeom>
              <a:avLst/>
              <a:gdLst>
                <a:gd name="T0" fmla="*/ 0 w 376"/>
                <a:gd name="T1" fmla="*/ 0 h 64"/>
                <a:gd name="T2" fmla="*/ 0 w 376"/>
                <a:gd name="T3" fmla="*/ 64 h 64"/>
                <a:gd name="T4" fmla="*/ 376 w 376"/>
                <a:gd name="T5" fmla="*/ 64 h 64"/>
                <a:gd name="T6" fmla="*/ 0 60000 65536"/>
                <a:gd name="T7" fmla="*/ 0 60000 65536"/>
                <a:gd name="T8" fmla="*/ 0 60000 65536"/>
                <a:gd name="T9" fmla="*/ 0 w 376"/>
                <a:gd name="T10" fmla="*/ 0 h 64"/>
                <a:gd name="T11" fmla="*/ 376 w 376"/>
                <a:gd name="T12" fmla="*/ 64 h 64"/>
              </a:gdLst>
              <a:ahLst/>
              <a:cxnLst>
                <a:cxn ang="T6">
                  <a:pos x="T0" y="T1"/>
                </a:cxn>
                <a:cxn ang="T7">
                  <a:pos x="T2" y="T3"/>
                </a:cxn>
                <a:cxn ang="T8">
                  <a:pos x="T4" y="T5"/>
                </a:cxn>
              </a:cxnLst>
              <a:rect l="T9" t="T10" r="T11" b="T12"/>
              <a:pathLst>
                <a:path w="376" h="64">
                  <a:moveTo>
                    <a:pt x="0" y="0"/>
                  </a:moveTo>
                  <a:lnTo>
                    <a:pt x="0" y="64"/>
                  </a:lnTo>
                  <a:lnTo>
                    <a:pt x="376" y="64"/>
                  </a:lnTo>
                </a:path>
              </a:pathLst>
            </a:custGeom>
            <a:noFill/>
            <a:ln w="12700">
              <a:solidFill>
                <a:srgbClr val="FF0080"/>
              </a:solidFill>
              <a:prstDash val="solid"/>
              <a:round/>
              <a:headEnd/>
              <a:tailEnd/>
            </a:ln>
          </p:spPr>
          <p:txBody>
            <a:bodyPr/>
            <a:lstStyle/>
            <a:p>
              <a:endParaRPr lang="en-US"/>
            </a:p>
          </p:txBody>
        </p:sp>
        <p:sp>
          <p:nvSpPr>
            <p:cNvPr id="70327" name="Freeform 695"/>
            <p:cNvSpPr>
              <a:spLocks/>
            </p:cNvSpPr>
            <p:nvPr/>
          </p:nvSpPr>
          <p:spPr bwMode="auto">
            <a:xfrm>
              <a:off x="3761" y="1463"/>
              <a:ext cx="368" cy="16"/>
            </a:xfrm>
            <a:custGeom>
              <a:avLst/>
              <a:gdLst>
                <a:gd name="T0" fmla="*/ 0 w 368"/>
                <a:gd name="T1" fmla="*/ 0 h 16"/>
                <a:gd name="T2" fmla="*/ 0 w 368"/>
                <a:gd name="T3" fmla="*/ 16 h 16"/>
                <a:gd name="T4" fmla="*/ 368 w 368"/>
                <a:gd name="T5" fmla="*/ 16 h 16"/>
                <a:gd name="T6" fmla="*/ 0 60000 65536"/>
                <a:gd name="T7" fmla="*/ 0 60000 65536"/>
                <a:gd name="T8" fmla="*/ 0 60000 65536"/>
                <a:gd name="T9" fmla="*/ 0 w 368"/>
                <a:gd name="T10" fmla="*/ 0 h 16"/>
                <a:gd name="T11" fmla="*/ 368 w 368"/>
                <a:gd name="T12" fmla="*/ 16 h 16"/>
              </a:gdLst>
              <a:ahLst/>
              <a:cxnLst>
                <a:cxn ang="T6">
                  <a:pos x="T0" y="T1"/>
                </a:cxn>
                <a:cxn ang="T7">
                  <a:pos x="T2" y="T3"/>
                </a:cxn>
                <a:cxn ang="T8">
                  <a:pos x="T4" y="T5"/>
                </a:cxn>
              </a:cxnLst>
              <a:rect l="T9" t="T10" r="T11" b="T12"/>
              <a:pathLst>
                <a:path w="368" h="16">
                  <a:moveTo>
                    <a:pt x="0" y="0"/>
                  </a:moveTo>
                  <a:lnTo>
                    <a:pt x="0" y="16"/>
                  </a:lnTo>
                  <a:lnTo>
                    <a:pt x="368" y="16"/>
                  </a:lnTo>
                </a:path>
              </a:pathLst>
            </a:custGeom>
            <a:noFill/>
            <a:ln w="12700">
              <a:solidFill>
                <a:srgbClr val="FF0080"/>
              </a:solidFill>
              <a:prstDash val="solid"/>
              <a:round/>
              <a:headEnd/>
              <a:tailEnd/>
            </a:ln>
          </p:spPr>
          <p:txBody>
            <a:bodyPr/>
            <a:lstStyle/>
            <a:p>
              <a:endParaRPr lang="en-US"/>
            </a:p>
          </p:txBody>
        </p:sp>
        <p:sp>
          <p:nvSpPr>
            <p:cNvPr id="70328" name="Freeform 696"/>
            <p:cNvSpPr>
              <a:spLocks/>
            </p:cNvSpPr>
            <p:nvPr/>
          </p:nvSpPr>
          <p:spPr bwMode="auto">
            <a:xfrm>
              <a:off x="3761" y="1463"/>
              <a:ext cx="120" cy="264"/>
            </a:xfrm>
            <a:custGeom>
              <a:avLst/>
              <a:gdLst>
                <a:gd name="T0" fmla="*/ 0 w 120"/>
                <a:gd name="T1" fmla="*/ 0 h 264"/>
                <a:gd name="T2" fmla="*/ 0 w 120"/>
                <a:gd name="T3" fmla="*/ 264 h 264"/>
                <a:gd name="T4" fmla="*/ 120 w 120"/>
                <a:gd name="T5" fmla="*/ 264 h 264"/>
                <a:gd name="T6" fmla="*/ 0 60000 65536"/>
                <a:gd name="T7" fmla="*/ 0 60000 65536"/>
                <a:gd name="T8" fmla="*/ 0 60000 65536"/>
                <a:gd name="T9" fmla="*/ 0 w 120"/>
                <a:gd name="T10" fmla="*/ 0 h 264"/>
                <a:gd name="T11" fmla="*/ 120 w 120"/>
                <a:gd name="T12" fmla="*/ 264 h 264"/>
              </a:gdLst>
              <a:ahLst/>
              <a:cxnLst>
                <a:cxn ang="T6">
                  <a:pos x="T0" y="T1"/>
                </a:cxn>
                <a:cxn ang="T7">
                  <a:pos x="T2" y="T3"/>
                </a:cxn>
                <a:cxn ang="T8">
                  <a:pos x="T4" y="T5"/>
                </a:cxn>
              </a:cxnLst>
              <a:rect l="T9" t="T10" r="T11" b="T12"/>
              <a:pathLst>
                <a:path w="120" h="264">
                  <a:moveTo>
                    <a:pt x="0" y="0"/>
                  </a:moveTo>
                  <a:lnTo>
                    <a:pt x="0" y="264"/>
                  </a:lnTo>
                  <a:lnTo>
                    <a:pt x="120" y="264"/>
                  </a:lnTo>
                </a:path>
              </a:pathLst>
            </a:custGeom>
            <a:noFill/>
            <a:ln w="12700">
              <a:solidFill>
                <a:srgbClr val="FF0080"/>
              </a:solidFill>
              <a:prstDash val="solid"/>
              <a:round/>
              <a:headEnd/>
              <a:tailEnd/>
            </a:ln>
          </p:spPr>
          <p:txBody>
            <a:bodyPr/>
            <a:lstStyle/>
            <a:p>
              <a:endParaRPr lang="en-US"/>
            </a:p>
          </p:txBody>
        </p:sp>
        <p:sp>
          <p:nvSpPr>
            <p:cNvPr id="70329" name="Freeform 697"/>
            <p:cNvSpPr>
              <a:spLocks/>
            </p:cNvSpPr>
            <p:nvPr/>
          </p:nvSpPr>
          <p:spPr bwMode="auto">
            <a:xfrm>
              <a:off x="3761" y="1343"/>
              <a:ext cx="368" cy="120"/>
            </a:xfrm>
            <a:custGeom>
              <a:avLst/>
              <a:gdLst>
                <a:gd name="T0" fmla="*/ 0 w 368"/>
                <a:gd name="T1" fmla="*/ 120 h 120"/>
                <a:gd name="T2" fmla="*/ 0 w 368"/>
                <a:gd name="T3" fmla="*/ 0 h 120"/>
                <a:gd name="T4" fmla="*/ 368 w 368"/>
                <a:gd name="T5" fmla="*/ 0 h 120"/>
                <a:gd name="T6" fmla="*/ 0 60000 65536"/>
                <a:gd name="T7" fmla="*/ 0 60000 65536"/>
                <a:gd name="T8" fmla="*/ 0 60000 65536"/>
                <a:gd name="T9" fmla="*/ 0 w 368"/>
                <a:gd name="T10" fmla="*/ 0 h 120"/>
                <a:gd name="T11" fmla="*/ 368 w 368"/>
                <a:gd name="T12" fmla="*/ 120 h 120"/>
              </a:gdLst>
              <a:ahLst/>
              <a:cxnLst>
                <a:cxn ang="T6">
                  <a:pos x="T0" y="T1"/>
                </a:cxn>
                <a:cxn ang="T7">
                  <a:pos x="T2" y="T3"/>
                </a:cxn>
                <a:cxn ang="T8">
                  <a:pos x="T4" y="T5"/>
                </a:cxn>
              </a:cxnLst>
              <a:rect l="T9" t="T10" r="T11" b="T12"/>
              <a:pathLst>
                <a:path w="368" h="120">
                  <a:moveTo>
                    <a:pt x="0" y="120"/>
                  </a:moveTo>
                  <a:lnTo>
                    <a:pt x="0" y="0"/>
                  </a:lnTo>
                  <a:lnTo>
                    <a:pt x="368" y="0"/>
                  </a:lnTo>
                </a:path>
              </a:pathLst>
            </a:custGeom>
            <a:noFill/>
            <a:ln w="12700">
              <a:solidFill>
                <a:srgbClr val="FF0080"/>
              </a:solidFill>
              <a:prstDash val="solid"/>
              <a:round/>
              <a:headEnd/>
              <a:tailEnd/>
            </a:ln>
          </p:spPr>
          <p:txBody>
            <a:bodyPr/>
            <a:lstStyle/>
            <a:p>
              <a:endParaRPr lang="en-US"/>
            </a:p>
          </p:txBody>
        </p:sp>
        <p:sp>
          <p:nvSpPr>
            <p:cNvPr id="70330" name="Freeform 698"/>
            <p:cNvSpPr>
              <a:spLocks/>
            </p:cNvSpPr>
            <p:nvPr/>
          </p:nvSpPr>
          <p:spPr bwMode="auto">
            <a:xfrm>
              <a:off x="3761" y="1199"/>
              <a:ext cx="368" cy="264"/>
            </a:xfrm>
            <a:custGeom>
              <a:avLst/>
              <a:gdLst>
                <a:gd name="T0" fmla="*/ 0 w 368"/>
                <a:gd name="T1" fmla="*/ 264 h 264"/>
                <a:gd name="T2" fmla="*/ 0 w 368"/>
                <a:gd name="T3" fmla="*/ 0 h 264"/>
                <a:gd name="T4" fmla="*/ 368 w 368"/>
                <a:gd name="T5" fmla="*/ 0 h 264"/>
                <a:gd name="T6" fmla="*/ 0 60000 65536"/>
                <a:gd name="T7" fmla="*/ 0 60000 65536"/>
                <a:gd name="T8" fmla="*/ 0 60000 65536"/>
                <a:gd name="T9" fmla="*/ 0 w 368"/>
                <a:gd name="T10" fmla="*/ 0 h 264"/>
                <a:gd name="T11" fmla="*/ 368 w 368"/>
                <a:gd name="T12" fmla="*/ 264 h 264"/>
              </a:gdLst>
              <a:ahLst/>
              <a:cxnLst>
                <a:cxn ang="T6">
                  <a:pos x="T0" y="T1"/>
                </a:cxn>
                <a:cxn ang="T7">
                  <a:pos x="T2" y="T3"/>
                </a:cxn>
                <a:cxn ang="T8">
                  <a:pos x="T4" y="T5"/>
                </a:cxn>
              </a:cxnLst>
              <a:rect l="T9" t="T10" r="T11" b="T12"/>
              <a:pathLst>
                <a:path w="368" h="264">
                  <a:moveTo>
                    <a:pt x="0" y="264"/>
                  </a:moveTo>
                  <a:lnTo>
                    <a:pt x="0" y="0"/>
                  </a:lnTo>
                  <a:lnTo>
                    <a:pt x="368" y="0"/>
                  </a:lnTo>
                </a:path>
              </a:pathLst>
            </a:custGeom>
            <a:noFill/>
            <a:ln w="12700">
              <a:solidFill>
                <a:srgbClr val="FF0080"/>
              </a:solidFill>
              <a:prstDash val="solid"/>
              <a:round/>
              <a:headEnd/>
              <a:tailEnd/>
            </a:ln>
          </p:spPr>
          <p:txBody>
            <a:bodyPr/>
            <a:lstStyle/>
            <a:p>
              <a:endParaRPr lang="en-US"/>
            </a:p>
          </p:txBody>
        </p:sp>
        <p:sp>
          <p:nvSpPr>
            <p:cNvPr id="70331" name="Freeform 699"/>
            <p:cNvSpPr>
              <a:spLocks/>
            </p:cNvSpPr>
            <p:nvPr/>
          </p:nvSpPr>
          <p:spPr bwMode="auto">
            <a:xfrm>
              <a:off x="3633" y="775"/>
              <a:ext cx="248" cy="344"/>
            </a:xfrm>
            <a:custGeom>
              <a:avLst/>
              <a:gdLst>
                <a:gd name="T0" fmla="*/ 0 w 248"/>
                <a:gd name="T1" fmla="*/ 344 h 344"/>
                <a:gd name="T2" fmla="*/ 0 w 248"/>
                <a:gd name="T3" fmla="*/ 0 h 344"/>
                <a:gd name="T4" fmla="*/ 248 w 248"/>
                <a:gd name="T5" fmla="*/ 0 h 344"/>
                <a:gd name="T6" fmla="*/ 0 60000 65536"/>
                <a:gd name="T7" fmla="*/ 0 60000 65536"/>
                <a:gd name="T8" fmla="*/ 0 60000 65536"/>
                <a:gd name="T9" fmla="*/ 0 w 248"/>
                <a:gd name="T10" fmla="*/ 0 h 344"/>
                <a:gd name="T11" fmla="*/ 248 w 248"/>
                <a:gd name="T12" fmla="*/ 344 h 344"/>
              </a:gdLst>
              <a:ahLst/>
              <a:cxnLst>
                <a:cxn ang="T6">
                  <a:pos x="T0" y="T1"/>
                </a:cxn>
                <a:cxn ang="T7">
                  <a:pos x="T2" y="T3"/>
                </a:cxn>
                <a:cxn ang="T8">
                  <a:pos x="T4" y="T5"/>
                </a:cxn>
              </a:cxnLst>
              <a:rect l="T9" t="T10" r="T11" b="T12"/>
              <a:pathLst>
                <a:path w="248" h="344">
                  <a:moveTo>
                    <a:pt x="0" y="344"/>
                  </a:moveTo>
                  <a:lnTo>
                    <a:pt x="0" y="0"/>
                  </a:lnTo>
                  <a:lnTo>
                    <a:pt x="248" y="0"/>
                  </a:lnTo>
                </a:path>
              </a:pathLst>
            </a:custGeom>
            <a:noFill/>
            <a:ln w="12700">
              <a:solidFill>
                <a:srgbClr val="FFFFFF"/>
              </a:solidFill>
              <a:prstDash val="solid"/>
              <a:round/>
              <a:headEnd/>
              <a:tailEnd/>
            </a:ln>
          </p:spPr>
          <p:txBody>
            <a:bodyPr/>
            <a:lstStyle/>
            <a:p>
              <a:endParaRPr lang="en-US"/>
            </a:p>
          </p:txBody>
        </p:sp>
        <p:sp>
          <p:nvSpPr>
            <p:cNvPr id="70332" name="Freeform 700"/>
            <p:cNvSpPr>
              <a:spLocks/>
            </p:cNvSpPr>
            <p:nvPr/>
          </p:nvSpPr>
          <p:spPr bwMode="auto">
            <a:xfrm>
              <a:off x="3633" y="1119"/>
              <a:ext cx="128" cy="344"/>
            </a:xfrm>
            <a:custGeom>
              <a:avLst/>
              <a:gdLst>
                <a:gd name="T0" fmla="*/ 0 w 128"/>
                <a:gd name="T1" fmla="*/ 0 h 344"/>
                <a:gd name="T2" fmla="*/ 0 w 128"/>
                <a:gd name="T3" fmla="*/ 344 h 344"/>
                <a:gd name="T4" fmla="*/ 128 w 128"/>
                <a:gd name="T5" fmla="*/ 344 h 344"/>
                <a:gd name="T6" fmla="*/ 0 60000 65536"/>
                <a:gd name="T7" fmla="*/ 0 60000 65536"/>
                <a:gd name="T8" fmla="*/ 0 60000 65536"/>
                <a:gd name="T9" fmla="*/ 0 w 128"/>
                <a:gd name="T10" fmla="*/ 0 h 344"/>
                <a:gd name="T11" fmla="*/ 128 w 128"/>
                <a:gd name="T12" fmla="*/ 344 h 344"/>
              </a:gdLst>
              <a:ahLst/>
              <a:cxnLst>
                <a:cxn ang="T6">
                  <a:pos x="T0" y="T1"/>
                </a:cxn>
                <a:cxn ang="T7">
                  <a:pos x="T2" y="T3"/>
                </a:cxn>
                <a:cxn ang="T8">
                  <a:pos x="T4" y="T5"/>
                </a:cxn>
              </a:cxnLst>
              <a:rect l="T9" t="T10" r="T11" b="T12"/>
              <a:pathLst>
                <a:path w="128" h="344">
                  <a:moveTo>
                    <a:pt x="0" y="0"/>
                  </a:moveTo>
                  <a:lnTo>
                    <a:pt x="0" y="344"/>
                  </a:lnTo>
                  <a:lnTo>
                    <a:pt x="128" y="344"/>
                  </a:lnTo>
                </a:path>
              </a:pathLst>
            </a:custGeom>
            <a:noFill/>
            <a:ln w="12700">
              <a:solidFill>
                <a:srgbClr val="FFFFFF"/>
              </a:solidFill>
              <a:prstDash val="solid"/>
              <a:round/>
              <a:headEnd/>
              <a:tailEnd/>
            </a:ln>
          </p:spPr>
          <p:txBody>
            <a:bodyPr/>
            <a:lstStyle/>
            <a:p>
              <a:endParaRPr lang="en-US"/>
            </a:p>
          </p:txBody>
        </p:sp>
        <p:sp>
          <p:nvSpPr>
            <p:cNvPr id="70333" name="Freeform 701"/>
            <p:cNvSpPr>
              <a:spLocks/>
            </p:cNvSpPr>
            <p:nvPr/>
          </p:nvSpPr>
          <p:spPr bwMode="auto">
            <a:xfrm>
              <a:off x="4129" y="1855"/>
              <a:ext cx="128" cy="40"/>
            </a:xfrm>
            <a:custGeom>
              <a:avLst/>
              <a:gdLst>
                <a:gd name="T0" fmla="*/ 0 w 128"/>
                <a:gd name="T1" fmla="*/ 40 h 40"/>
                <a:gd name="T2" fmla="*/ 0 w 128"/>
                <a:gd name="T3" fmla="*/ 0 h 40"/>
                <a:gd name="T4" fmla="*/ 128 w 128"/>
                <a:gd name="T5" fmla="*/ 0 h 40"/>
                <a:gd name="T6" fmla="*/ 0 60000 65536"/>
                <a:gd name="T7" fmla="*/ 0 60000 65536"/>
                <a:gd name="T8" fmla="*/ 0 60000 65536"/>
                <a:gd name="T9" fmla="*/ 0 w 128"/>
                <a:gd name="T10" fmla="*/ 0 h 40"/>
                <a:gd name="T11" fmla="*/ 128 w 128"/>
                <a:gd name="T12" fmla="*/ 40 h 40"/>
              </a:gdLst>
              <a:ahLst/>
              <a:cxnLst>
                <a:cxn ang="T6">
                  <a:pos x="T0" y="T1"/>
                </a:cxn>
                <a:cxn ang="T7">
                  <a:pos x="T2" y="T3"/>
                </a:cxn>
                <a:cxn ang="T8">
                  <a:pos x="T4" y="T5"/>
                </a:cxn>
              </a:cxnLst>
              <a:rect l="T9" t="T10" r="T11" b="T12"/>
              <a:pathLst>
                <a:path w="128" h="40">
                  <a:moveTo>
                    <a:pt x="0" y="40"/>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334" name="Freeform 702"/>
            <p:cNvSpPr>
              <a:spLocks/>
            </p:cNvSpPr>
            <p:nvPr/>
          </p:nvSpPr>
          <p:spPr bwMode="auto">
            <a:xfrm>
              <a:off x="4129" y="1895"/>
              <a:ext cx="128" cy="32"/>
            </a:xfrm>
            <a:custGeom>
              <a:avLst/>
              <a:gdLst>
                <a:gd name="T0" fmla="*/ 0 w 128"/>
                <a:gd name="T1" fmla="*/ 0 h 32"/>
                <a:gd name="T2" fmla="*/ 0 w 128"/>
                <a:gd name="T3" fmla="*/ 32 h 32"/>
                <a:gd name="T4" fmla="*/ 128 w 128"/>
                <a:gd name="T5" fmla="*/ 32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0"/>
                  </a:moveTo>
                  <a:lnTo>
                    <a:pt x="0" y="32"/>
                  </a:lnTo>
                  <a:lnTo>
                    <a:pt x="128" y="32"/>
                  </a:lnTo>
                </a:path>
              </a:pathLst>
            </a:custGeom>
            <a:noFill/>
            <a:ln w="12700">
              <a:solidFill>
                <a:srgbClr val="FFFFFF"/>
              </a:solidFill>
              <a:prstDash val="solid"/>
              <a:round/>
              <a:headEnd/>
              <a:tailEnd/>
            </a:ln>
          </p:spPr>
          <p:txBody>
            <a:bodyPr/>
            <a:lstStyle/>
            <a:p>
              <a:endParaRPr lang="en-US"/>
            </a:p>
          </p:txBody>
        </p:sp>
        <p:sp>
          <p:nvSpPr>
            <p:cNvPr id="70335" name="Freeform 703"/>
            <p:cNvSpPr>
              <a:spLocks/>
            </p:cNvSpPr>
            <p:nvPr/>
          </p:nvSpPr>
          <p:spPr bwMode="auto">
            <a:xfrm>
              <a:off x="3505" y="1119"/>
              <a:ext cx="128" cy="384"/>
            </a:xfrm>
            <a:custGeom>
              <a:avLst/>
              <a:gdLst>
                <a:gd name="T0" fmla="*/ 0 w 128"/>
                <a:gd name="T1" fmla="*/ 384 h 384"/>
                <a:gd name="T2" fmla="*/ 0 w 128"/>
                <a:gd name="T3" fmla="*/ 0 h 384"/>
                <a:gd name="T4" fmla="*/ 128 w 128"/>
                <a:gd name="T5" fmla="*/ 0 h 384"/>
                <a:gd name="T6" fmla="*/ 0 60000 65536"/>
                <a:gd name="T7" fmla="*/ 0 60000 65536"/>
                <a:gd name="T8" fmla="*/ 0 60000 65536"/>
                <a:gd name="T9" fmla="*/ 0 w 128"/>
                <a:gd name="T10" fmla="*/ 0 h 384"/>
                <a:gd name="T11" fmla="*/ 128 w 128"/>
                <a:gd name="T12" fmla="*/ 384 h 384"/>
              </a:gdLst>
              <a:ahLst/>
              <a:cxnLst>
                <a:cxn ang="T6">
                  <a:pos x="T0" y="T1"/>
                </a:cxn>
                <a:cxn ang="T7">
                  <a:pos x="T2" y="T3"/>
                </a:cxn>
                <a:cxn ang="T8">
                  <a:pos x="T4" y="T5"/>
                </a:cxn>
              </a:cxnLst>
              <a:rect l="T9" t="T10" r="T11" b="T12"/>
              <a:pathLst>
                <a:path w="128" h="384">
                  <a:moveTo>
                    <a:pt x="0" y="384"/>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336" name="Freeform 704"/>
            <p:cNvSpPr>
              <a:spLocks/>
            </p:cNvSpPr>
            <p:nvPr/>
          </p:nvSpPr>
          <p:spPr bwMode="auto">
            <a:xfrm>
              <a:off x="3505" y="1503"/>
              <a:ext cx="624" cy="392"/>
            </a:xfrm>
            <a:custGeom>
              <a:avLst/>
              <a:gdLst>
                <a:gd name="T0" fmla="*/ 0 w 624"/>
                <a:gd name="T1" fmla="*/ 0 h 392"/>
                <a:gd name="T2" fmla="*/ 0 w 624"/>
                <a:gd name="T3" fmla="*/ 392 h 392"/>
                <a:gd name="T4" fmla="*/ 624 w 624"/>
                <a:gd name="T5" fmla="*/ 392 h 392"/>
                <a:gd name="T6" fmla="*/ 0 60000 65536"/>
                <a:gd name="T7" fmla="*/ 0 60000 65536"/>
                <a:gd name="T8" fmla="*/ 0 60000 65536"/>
                <a:gd name="T9" fmla="*/ 0 w 624"/>
                <a:gd name="T10" fmla="*/ 0 h 392"/>
                <a:gd name="T11" fmla="*/ 624 w 624"/>
                <a:gd name="T12" fmla="*/ 392 h 392"/>
              </a:gdLst>
              <a:ahLst/>
              <a:cxnLst>
                <a:cxn ang="T6">
                  <a:pos x="T0" y="T1"/>
                </a:cxn>
                <a:cxn ang="T7">
                  <a:pos x="T2" y="T3"/>
                </a:cxn>
                <a:cxn ang="T8">
                  <a:pos x="T4" y="T5"/>
                </a:cxn>
              </a:cxnLst>
              <a:rect l="T9" t="T10" r="T11" b="T12"/>
              <a:pathLst>
                <a:path w="624" h="392">
                  <a:moveTo>
                    <a:pt x="0" y="0"/>
                  </a:moveTo>
                  <a:lnTo>
                    <a:pt x="0" y="392"/>
                  </a:lnTo>
                  <a:lnTo>
                    <a:pt x="624" y="392"/>
                  </a:lnTo>
                </a:path>
              </a:pathLst>
            </a:custGeom>
            <a:noFill/>
            <a:ln w="12700">
              <a:solidFill>
                <a:srgbClr val="FFFFFF"/>
              </a:solidFill>
              <a:prstDash val="solid"/>
              <a:round/>
              <a:headEnd/>
              <a:tailEnd/>
            </a:ln>
          </p:spPr>
          <p:txBody>
            <a:bodyPr/>
            <a:lstStyle/>
            <a:p>
              <a:endParaRPr lang="en-US"/>
            </a:p>
          </p:txBody>
        </p:sp>
        <p:sp>
          <p:nvSpPr>
            <p:cNvPr id="70337" name="Freeform 705"/>
            <p:cNvSpPr>
              <a:spLocks/>
            </p:cNvSpPr>
            <p:nvPr/>
          </p:nvSpPr>
          <p:spPr bwMode="auto">
            <a:xfrm>
              <a:off x="4129" y="1999"/>
              <a:ext cx="128" cy="32"/>
            </a:xfrm>
            <a:custGeom>
              <a:avLst/>
              <a:gdLst>
                <a:gd name="T0" fmla="*/ 0 w 128"/>
                <a:gd name="T1" fmla="*/ 32 h 32"/>
                <a:gd name="T2" fmla="*/ 0 w 128"/>
                <a:gd name="T3" fmla="*/ 0 h 32"/>
                <a:gd name="T4" fmla="*/ 128 w 128"/>
                <a:gd name="T5" fmla="*/ 0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32"/>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338" name="Freeform 706"/>
            <p:cNvSpPr>
              <a:spLocks/>
            </p:cNvSpPr>
            <p:nvPr/>
          </p:nvSpPr>
          <p:spPr bwMode="auto">
            <a:xfrm>
              <a:off x="4129" y="2031"/>
              <a:ext cx="128" cy="32"/>
            </a:xfrm>
            <a:custGeom>
              <a:avLst/>
              <a:gdLst>
                <a:gd name="T0" fmla="*/ 0 w 128"/>
                <a:gd name="T1" fmla="*/ 0 h 32"/>
                <a:gd name="T2" fmla="*/ 0 w 128"/>
                <a:gd name="T3" fmla="*/ 32 h 32"/>
                <a:gd name="T4" fmla="*/ 128 w 128"/>
                <a:gd name="T5" fmla="*/ 32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0"/>
                  </a:moveTo>
                  <a:lnTo>
                    <a:pt x="0" y="32"/>
                  </a:lnTo>
                  <a:lnTo>
                    <a:pt x="128" y="32"/>
                  </a:lnTo>
                </a:path>
              </a:pathLst>
            </a:custGeom>
            <a:noFill/>
            <a:ln w="12700">
              <a:solidFill>
                <a:srgbClr val="FFFFFF"/>
              </a:solidFill>
              <a:prstDash val="solid"/>
              <a:round/>
              <a:headEnd/>
              <a:tailEnd/>
            </a:ln>
          </p:spPr>
          <p:txBody>
            <a:bodyPr/>
            <a:lstStyle/>
            <a:p>
              <a:endParaRPr lang="en-US"/>
            </a:p>
          </p:txBody>
        </p:sp>
        <p:sp>
          <p:nvSpPr>
            <p:cNvPr id="70339" name="Freeform 707"/>
            <p:cNvSpPr>
              <a:spLocks/>
            </p:cNvSpPr>
            <p:nvPr/>
          </p:nvSpPr>
          <p:spPr bwMode="auto">
            <a:xfrm>
              <a:off x="4009" y="2031"/>
              <a:ext cx="120" cy="48"/>
            </a:xfrm>
            <a:custGeom>
              <a:avLst/>
              <a:gdLst>
                <a:gd name="T0" fmla="*/ 0 w 120"/>
                <a:gd name="T1" fmla="*/ 48 h 48"/>
                <a:gd name="T2" fmla="*/ 0 w 120"/>
                <a:gd name="T3" fmla="*/ 0 h 48"/>
                <a:gd name="T4" fmla="*/ 120 w 120"/>
                <a:gd name="T5" fmla="*/ 0 h 48"/>
                <a:gd name="T6" fmla="*/ 0 60000 65536"/>
                <a:gd name="T7" fmla="*/ 0 60000 65536"/>
                <a:gd name="T8" fmla="*/ 0 60000 65536"/>
                <a:gd name="T9" fmla="*/ 0 w 120"/>
                <a:gd name="T10" fmla="*/ 0 h 48"/>
                <a:gd name="T11" fmla="*/ 120 w 120"/>
                <a:gd name="T12" fmla="*/ 48 h 48"/>
              </a:gdLst>
              <a:ahLst/>
              <a:cxnLst>
                <a:cxn ang="T6">
                  <a:pos x="T0" y="T1"/>
                </a:cxn>
                <a:cxn ang="T7">
                  <a:pos x="T2" y="T3"/>
                </a:cxn>
                <a:cxn ang="T8">
                  <a:pos x="T4" y="T5"/>
                </a:cxn>
              </a:cxnLst>
              <a:rect l="T9" t="T10" r="T11" b="T12"/>
              <a:pathLst>
                <a:path w="120" h="48">
                  <a:moveTo>
                    <a:pt x="0" y="48"/>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70340" name="Freeform 708"/>
            <p:cNvSpPr>
              <a:spLocks/>
            </p:cNvSpPr>
            <p:nvPr/>
          </p:nvSpPr>
          <p:spPr bwMode="auto">
            <a:xfrm>
              <a:off x="4009" y="2079"/>
              <a:ext cx="248" cy="56"/>
            </a:xfrm>
            <a:custGeom>
              <a:avLst/>
              <a:gdLst>
                <a:gd name="T0" fmla="*/ 0 w 248"/>
                <a:gd name="T1" fmla="*/ 0 h 56"/>
                <a:gd name="T2" fmla="*/ 0 w 248"/>
                <a:gd name="T3" fmla="*/ 56 h 56"/>
                <a:gd name="T4" fmla="*/ 248 w 248"/>
                <a:gd name="T5" fmla="*/ 56 h 56"/>
                <a:gd name="T6" fmla="*/ 0 60000 65536"/>
                <a:gd name="T7" fmla="*/ 0 60000 65536"/>
                <a:gd name="T8" fmla="*/ 0 60000 65536"/>
                <a:gd name="T9" fmla="*/ 0 w 248"/>
                <a:gd name="T10" fmla="*/ 0 h 56"/>
                <a:gd name="T11" fmla="*/ 248 w 248"/>
                <a:gd name="T12" fmla="*/ 56 h 56"/>
              </a:gdLst>
              <a:ahLst/>
              <a:cxnLst>
                <a:cxn ang="T6">
                  <a:pos x="T0" y="T1"/>
                </a:cxn>
                <a:cxn ang="T7">
                  <a:pos x="T2" y="T3"/>
                </a:cxn>
                <a:cxn ang="T8">
                  <a:pos x="T4" y="T5"/>
                </a:cxn>
              </a:cxnLst>
              <a:rect l="T9" t="T10" r="T11" b="T12"/>
              <a:pathLst>
                <a:path w="248" h="56">
                  <a:moveTo>
                    <a:pt x="0" y="0"/>
                  </a:moveTo>
                  <a:lnTo>
                    <a:pt x="0" y="56"/>
                  </a:lnTo>
                  <a:lnTo>
                    <a:pt x="248" y="56"/>
                  </a:lnTo>
                </a:path>
              </a:pathLst>
            </a:custGeom>
            <a:noFill/>
            <a:ln w="12700">
              <a:solidFill>
                <a:srgbClr val="FFFFFF"/>
              </a:solidFill>
              <a:prstDash val="solid"/>
              <a:round/>
              <a:headEnd/>
              <a:tailEnd/>
            </a:ln>
          </p:spPr>
          <p:txBody>
            <a:bodyPr/>
            <a:lstStyle/>
            <a:p>
              <a:endParaRPr lang="en-US"/>
            </a:p>
          </p:txBody>
        </p:sp>
        <p:sp>
          <p:nvSpPr>
            <p:cNvPr id="70341" name="Freeform 709"/>
            <p:cNvSpPr>
              <a:spLocks/>
            </p:cNvSpPr>
            <p:nvPr/>
          </p:nvSpPr>
          <p:spPr bwMode="auto">
            <a:xfrm>
              <a:off x="4129" y="2207"/>
              <a:ext cx="128" cy="32"/>
            </a:xfrm>
            <a:custGeom>
              <a:avLst/>
              <a:gdLst>
                <a:gd name="T0" fmla="*/ 0 w 128"/>
                <a:gd name="T1" fmla="*/ 32 h 32"/>
                <a:gd name="T2" fmla="*/ 0 w 128"/>
                <a:gd name="T3" fmla="*/ 0 h 32"/>
                <a:gd name="T4" fmla="*/ 128 w 128"/>
                <a:gd name="T5" fmla="*/ 0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32"/>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342" name="Freeform 710"/>
            <p:cNvSpPr>
              <a:spLocks/>
            </p:cNvSpPr>
            <p:nvPr/>
          </p:nvSpPr>
          <p:spPr bwMode="auto">
            <a:xfrm>
              <a:off x="4129" y="2239"/>
              <a:ext cx="128" cy="32"/>
            </a:xfrm>
            <a:custGeom>
              <a:avLst/>
              <a:gdLst>
                <a:gd name="T0" fmla="*/ 0 w 128"/>
                <a:gd name="T1" fmla="*/ 0 h 32"/>
                <a:gd name="T2" fmla="*/ 0 w 128"/>
                <a:gd name="T3" fmla="*/ 32 h 32"/>
                <a:gd name="T4" fmla="*/ 128 w 128"/>
                <a:gd name="T5" fmla="*/ 32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0"/>
                  </a:moveTo>
                  <a:lnTo>
                    <a:pt x="0" y="32"/>
                  </a:lnTo>
                  <a:lnTo>
                    <a:pt x="128" y="32"/>
                  </a:lnTo>
                </a:path>
              </a:pathLst>
            </a:custGeom>
            <a:noFill/>
            <a:ln w="12700">
              <a:solidFill>
                <a:srgbClr val="FFFFFF"/>
              </a:solidFill>
              <a:prstDash val="solid"/>
              <a:round/>
              <a:headEnd/>
              <a:tailEnd/>
            </a:ln>
          </p:spPr>
          <p:txBody>
            <a:bodyPr/>
            <a:lstStyle/>
            <a:p>
              <a:endParaRPr lang="en-US"/>
            </a:p>
          </p:txBody>
        </p:sp>
        <p:sp>
          <p:nvSpPr>
            <p:cNvPr id="70343" name="Line 711"/>
            <p:cNvSpPr>
              <a:spLocks noChangeShapeType="1"/>
            </p:cNvSpPr>
            <p:nvPr/>
          </p:nvSpPr>
          <p:spPr bwMode="auto">
            <a:xfrm>
              <a:off x="4129" y="2407"/>
              <a:ext cx="128" cy="1"/>
            </a:xfrm>
            <a:prstGeom prst="line">
              <a:avLst/>
            </a:prstGeom>
            <a:noFill/>
            <a:ln w="12700">
              <a:solidFill>
                <a:srgbClr val="FFFFFF"/>
              </a:solidFill>
              <a:round/>
              <a:headEnd/>
              <a:tailEnd/>
            </a:ln>
          </p:spPr>
          <p:txBody>
            <a:bodyPr/>
            <a:lstStyle/>
            <a:p>
              <a:endParaRPr lang="en-US"/>
            </a:p>
          </p:txBody>
        </p:sp>
        <p:sp>
          <p:nvSpPr>
            <p:cNvPr id="70344" name="Freeform 712"/>
            <p:cNvSpPr>
              <a:spLocks/>
            </p:cNvSpPr>
            <p:nvPr/>
          </p:nvSpPr>
          <p:spPr bwMode="auto">
            <a:xfrm>
              <a:off x="4129" y="2407"/>
              <a:ext cx="128" cy="72"/>
            </a:xfrm>
            <a:custGeom>
              <a:avLst/>
              <a:gdLst>
                <a:gd name="T0" fmla="*/ 0 w 128"/>
                <a:gd name="T1" fmla="*/ 0 h 72"/>
                <a:gd name="T2" fmla="*/ 0 w 128"/>
                <a:gd name="T3" fmla="*/ 72 h 72"/>
                <a:gd name="T4" fmla="*/ 128 w 128"/>
                <a:gd name="T5" fmla="*/ 72 h 72"/>
                <a:gd name="T6" fmla="*/ 0 60000 65536"/>
                <a:gd name="T7" fmla="*/ 0 60000 65536"/>
                <a:gd name="T8" fmla="*/ 0 60000 65536"/>
                <a:gd name="T9" fmla="*/ 0 w 128"/>
                <a:gd name="T10" fmla="*/ 0 h 72"/>
                <a:gd name="T11" fmla="*/ 128 w 128"/>
                <a:gd name="T12" fmla="*/ 72 h 72"/>
              </a:gdLst>
              <a:ahLst/>
              <a:cxnLst>
                <a:cxn ang="T6">
                  <a:pos x="T0" y="T1"/>
                </a:cxn>
                <a:cxn ang="T7">
                  <a:pos x="T2" y="T3"/>
                </a:cxn>
                <a:cxn ang="T8">
                  <a:pos x="T4" y="T5"/>
                </a:cxn>
              </a:cxnLst>
              <a:rect l="T9" t="T10" r="T11" b="T12"/>
              <a:pathLst>
                <a:path w="128" h="72">
                  <a:moveTo>
                    <a:pt x="0" y="0"/>
                  </a:moveTo>
                  <a:lnTo>
                    <a:pt x="0" y="72"/>
                  </a:lnTo>
                  <a:lnTo>
                    <a:pt x="128" y="72"/>
                  </a:lnTo>
                </a:path>
              </a:pathLst>
            </a:custGeom>
            <a:noFill/>
            <a:ln w="12700">
              <a:solidFill>
                <a:srgbClr val="FFFFFF"/>
              </a:solidFill>
              <a:prstDash val="solid"/>
              <a:round/>
              <a:headEnd/>
              <a:tailEnd/>
            </a:ln>
          </p:spPr>
          <p:txBody>
            <a:bodyPr/>
            <a:lstStyle/>
            <a:p>
              <a:endParaRPr lang="en-US"/>
            </a:p>
          </p:txBody>
        </p:sp>
        <p:sp>
          <p:nvSpPr>
            <p:cNvPr id="70345" name="Freeform 713"/>
            <p:cNvSpPr>
              <a:spLocks/>
            </p:cNvSpPr>
            <p:nvPr/>
          </p:nvSpPr>
          <p:spPr bwMode="auto">
            <a:xfrm>
              <a:off x="4129" y="2343"/>
              <a:ext cx="128" cy="64"/>
            </a:xfrm>
            <a:custGeom>
              <a:avLst/>
              <a:gdLst>
                <a:gd name="T0" fmla="*/ 0 w 128"/>
                <a:gd name="T1" fmla="*/ 64 h 64"/>
                <a:gd name="T2" fmla="*/ 0 w 128"/>
                <a:gd name="T3" fmla="*/ 0 h 64"/>
                <a:gd name="T4" fmla="*/ 128 w 128"/>
                <a:gd name="T5" fmla="*/ 0 h 64"/>
                <a:gd name="T6" fmla="*/ 0 60000 65536"/>
                <a:gd name="T7" fmla="*/ 0 60000 65536"/>
                <a:gd name="T8" fmla="*/ 0 60000 65536"/>
                <a:gd name="T9" fmla="*/ 0 w 128"/>
                <a:gd name="T10" fmla="*/ 0 h 64"/>
                <a:gd name="T11" fmla="*/ 128 w 128"/>
                <a:gd name="T12" fmla="*/ 64 h 64"/>
              </a:gdLst>
              <a:ahLst/>
              <a:cxnLst>
                <a:cxn ang="T6">
                  <a:pos x="T0" y="T1"/>
                </a:cxn>
                <a:cxn ang="T7">
                  <a:pos x="T2" y="T3"/>
                </a:cxn>
                <a:cxn ang="T8">
                  <a:pos x="T4" y="T5"/>
                </a:cxn>
              </a:cxnLst>
              <a:rect l="T9" t="T10" r="T11" b="T12"/>
              <a:pathLst>
                <a:path w="128" h="64">
                  <a:moveTo>
                    <a:pt x="0" y="64"/>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346" name="Freeform 714"/>
            <p:cNvSpPr>
              <a:spLocks/>
            </p:cNvSpPr>
            <p:nvPr/>
          </p:nvSpPr>
          <p:spPr bwMode="auto">
            <a:xfrm>
              <a:off x="4009" y="2239"/>
              <a:ext cx="120" cy="80"/>
            </a:xfrm>
            <a:custGeom>
              <a:avLst/>
              <a:gdLst>
                <a:gd name="T0" fmla="*/ 0 w 120"/>
                <a:gd name="T1" fmla="*/ 80 h 80"/>
                <a:gd name="T2" fmla="*/ 0 w 120"/>
                <a:gd name="T3" fmla="*/ 0 h 80"/>
                <a:gd name="T4" fmla="*/ 120 w 120"/>
                <a:gd name="T5" fmla="*/ 0 h 80"/>
                <a:gd name="T6" fmla="*/ 0 60000 65536"/>
                <a:gd name="T7" fmla="*/ 0 60000 65536"/>
                <a:gd name="T8" fmla="*/ 0 60000 65536"/>
                <a:gd name="T9" fmla="*/ 0 w 120"/>
                <a:gd name="T10" fmla="*/ 0 h 80"/>
                <a:gd name="T11" fmla="*/ 120 w 120"/>
                <a:gd name="T12" fmla="*/ 80 h 80"/>
              </a:gdLst>
              <a:ahLst/>
              <a:cxnLst>
                <a:cxn ang="T6">
                  <a:pos x="T0" y="T1"/>
                </a:cxn>
                <a:cxn ang="T7">
                  <a:pos x="T2" y="T3"/>
                </a:cxn>
                <a:cxn ang="T8">
                  <a:pos x="T4" y="T5"/>
                </a:cxn>
              </a:cxnLst>
              <a:rect l="T9" t="T10" r="T11" b="T12"/>
              <a:pathLst>
                <a:path w="120" h="80">
                  <a:moveTo>
                    <a:pt x="0" y="80"/>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70347" name="Freeform 715"/>
            <p:cNvSpPr>
              <a:spLocks/>
            </p:cNvSpPr>
            <p:nvPr/>
          </p:nvSpPr>
          <p:spPr bwMode="auto">
            <a:xfrm>
              <a:off x="4009" y="2319"/>
              <a:ext cx="120" cy="88"/>
            </a:xfrm>
            <a:custGeom>
              <a:avLst/>
              <a:gdLst>
                <a:gd name="T0" fmla="*/ 0 w 120"/>
                <a:gd name="T1" fmla="*/ 0 h 88"/>
                <a:gd name="T2" fmla="*/ 0 w 120"/>
                <a:gd name="T3" fmla="*/ 88 h 88"/>
                <a:gd name="T4" fmla="*/ 120 w 120"/>
                <a:gd name="T5" fmla="*/ 88 h 88"/>
                <a:gd name="T6" fmla="*/ 0 60000 65536"/>
                <a:gd name="T7" fmla="*/ 0 60000 65536"/>
                <a:gd name="T8" fmla="*/ 0 60000 65536"/>
                <a:gd name="T9" fmla="*/ 0 w 120"/>
                <a:gd name="T10" fmla="*/ 0 h 88"/>
                <a:gd name="T11" fmla="*/ 120 w 120"/>
                <a:gd name="T12" fmla="*/ 88 h 88"/>
              </a:gdLst>
              <a:ahLst/>
              <a:cxnLst>
                <a:cxn ang="T6">
                  <a:pos x="T0" y="T1"/>
                </a:cxn>
                <a:cxn ang="T7">
                  <a:pos x="T2" y="T3"/>
                </a:cxn>
                <a:cxn ang="T8">
                  <a:pos x="T4" y="T5"/>
                </a:cxn>
              </a:cxnLst>
              <a:rect l="T9" t="T10" r="T11" b="T12"/>
              <a:pathLst>
                <a:path w="120" h="88">
                  <a:moveTo>
                    <a:pt x="0" y="0"/>
                  </a:moveTo>
                  <a:lnTo>
                    <a:pt x="0" y="88"/>
                  </a:lnTo>
                  <a:lnTo>
                    <a:pt x="120" y="88"/>
                  </a:lnTo>
                </a:path>
              </a:pathLst>
            </a:custGeom>
            <a:noFill/>
            <a:ln w="12700">
              <a:solidFill>
                <a:srgbClr val="FFFFFF"/>
              </a:solidFill>
              <a:prstDash val="solid"/>
              <a:round/>
              <a:headEnd/>
              <a:tailEnd/>
            </a:ln>
          </p:spPr>
          <p:txBody>
            <a:bodyPr/>
            <a:lstStyle/>
            <a:p>
              <a:endParaRPr lang="en-US"/>
            </a:p>
          </p:txBody>
        </p:sp>
        <p:sp>
          <p:nvSpPr>
            <p:cNvPr id="70348" name="Freeform 716"/>
            <p:cNvSpPr>
              <a:spLocks/>
            </p:cNvSpPr>
            <p:nvPr/>
          </p:nvSpPr>
          <p:spPr bwMode="auto">
            <a:xfrm>
              <a:off x="3881" y="2079"/>
              <a:ext cx="128" cy="120"/>
            </a:xfrm>
            <a:custGeom>
              <a:avLst/>
              <a:gdLst>
                <a:gd name="T0" fmla="*/ 0 w 128"/>
                <a:gd name="T1" fmla="*/ 120 h 120"/>
                <a:gd name="T2" fmla="*/ 0 w 128"/>
                <a:gd name="T3" fmla="*/ 0 h 120"/>
                <a:gd name="T4" fmla="*/ 128 w 128"/>
                <a:gd name="T5" fmla="*/ 0 h 120"/>
                <a:gd name="T6" fmla="*/ 0 60000 65536"/>
                <a:gd name="T7" fmla="*/ 0 60000 65536"/>
                <a:gd name="T8" fmla="*/ 0 60000 65536"/>
                <a:gd name="T9" fmla="*/ 0 w 128"/>
                <a:gd name="T10" fmla="*/ 0 h 120"/>
                <a:gd name="T11" fmla="*/ 128 w 128"/>
                <a:gd name="T12" fmla="*/ 120 h 120"/>
              </a:gdLst>
              <a:ahLst/>
              <a:cxnLst>
                <a:cxn ang="T6">
                  <a:pos x="T0" y="T1"/>
                </a:cxn>
                <a:cxn ang="T7">
                  <a:pos x="T2" y="T3"/>
                </a:cxn>
                <a:cxn ang="T8">
                  <a:pos x="T4" y="T5"/>
                </a:cxn>
              </a:cxnLst>
              <a:rect l="T9" t="T10" r="T11" b="T12"/>
              <a:pathLst>
                <a:path w="128" h="120">
                  <a:moveTo>
                    <a:pt x="0" y="120"/>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349" name="Freeform 717"/>
            <p:cNvSpPr>
              <a:spLocks/>
            </p:cNvSpPr>
            <p:nvPr/>
          </p:nvSpPr>
          <p:spPr bwMode="auto">
            <a:xfrm>
              <a:off x="3881" y="2199"/>
              <a:ext cx="128" cy="120"/>
            </a:xfrm>
            <a:custGeom>
              <a:avLst/>
              <a:gdLst>
                <a:gd name="T0" fmla="*/ 0 w 128"/>
                <a:gd name="T1" fmla="*/ 0 h 120"/>
                <a:gd name="T2" fmla="*/ 0 w 128"/>
                <a:gd name="T3" fmla="*/ 120 h 120"/>
                <a:gd name="T4" fmla="*/ 128 w 128"/>
                <a:gd name="T5" fmla="*/ 120 h 120"/>
                <a:gd name="T6" fmla="*/ 0 60000 65536"/>
                <a:gd name="T7" fmla="*/ 0 60000 65536"/>
                <a:gd name="T8" fmla="*/ 0 60000 65536"/>
                <a:gd name="T9" fmla="*/ 0 w 128"/>
                <a:gd name="T10" fmla="*/ 0 h 120"/>
                <a:gd name="T11" fmla="*/ 128 w 128"/>
                <a:gd name="T12" fmla="*/ 120 h 120"/>
              </a:gdLst>
              <a:ahLst/>
              <a:cxnLst>
                <a:cxn ang="T6">
                  <a:pos x="T0" y="T1"/>
                </a:cxn>
                <a:cxn ang="T7">
                  <a:pos x="T2" y="T3"/>
                </a:cxn>
                <a:cxn ang="T8">
                  <a:pos x="T4" y="T5"/>
                </a:cxn>
              </a:cxnLst>
              <a:rect l="T9" t="T10" r="T11" b="T12"/>
              <a:pathLst>
                <a:path w="128" h="120">
                  <a:moveTo>
                    <a:pt x="0" y="0"/>
                  </a:moveTo>
                  <a:lnTo>
                    <a:pt x="0" y="120"/>
                  </a:lnTo>
                  <a:lnTo>
                    <a:pt x="128" y="120"/>
                  </a:lnTo>
                </a:path>
              </a:pathLst>
            </a:custGeom>
            <a:noFill/>
            <a:ln w="12700">
              <a:solidFill>
                <a:srgbClr val="FFFFFF"/>
              </a:solidFill>
              <a:prstDash val="solid"/>
              <a:round/>
              <a:headEnd/>
              <a:tailEnd/>
            </a:ln>
          </p:spPr>
          <p:txBody>
            <a:bodyPr/>
            <a:lstStyle/>
            <a:p>
              <a:endParaRPr lang="en-US"/>
            </a:p>
          </p:txBody>
        </p:sp>
        <p:sp>
          <p:nvSpPr>
            <p:cNvPr id="70350" name="Freeform 718"/>
            <p:cNvSpPr>
              <a:spLocks/>
            </p:cNvSpPr>
            <p:nvPr/>
          </p:nvSpPr>
          <p:spPr bwMode="auto">
            <a:xfrm>
              <a:off x="4129" y="2615"/>
              <a:ext cx="128" cy="40"/>
            </a:xfrm>
            <a:custGeom>
              <a:avLst/>
              <a:gdLst>
                <a:gd name="T0" fmla="*/ 0 w 128"/>
                <a:gd name="T1" fmla="*/ 40 h 40"/>
                <a:gd name="T2" fmla="*/ 0 w 128"/>
                <a:gd name="T3" fmla="*/ 0 h 40"/>
                <a:gd name="T4" fmla="*/ 128 w 128"/>
                <a:gd name="T5" fmla="*/ 0 h 40"/>
                <a:gd name="T6" fmla="*/ 0 60000 65536"/>
                <a:gd name="T7" fmla="*/ 0 60000 65536"/>
                <a:gd name="T8" fmla="*/ 0 60000 65536"/>
                <a:gd name="T9" fmla="*/ 0 w 128"/>
                <a:gd name="T10" fmla="*/ 0 h 40"/>
                <a:gd name="T11" fmla="*/ 128 w 128"/>
                <a:gd name="T12" fmla="*/ 40 h 40"/>
              </a:gdLst>
              <a:ahLst/>
              <a:cxnLst>
                <a:cxn ang="T6">
                  <a:pos x="T0" y="T1"/>
                </a:cxn>
                <a:cxn ang="T7">
                  <a:pos x="T2" y="T3"/>
                </a:cxn>
                <a:cxn ang="T8">
                  <a:pos x="T4" y="T5"/>
                </a:cxn>
              </a:cxnLst>
              <a:rect l="T9" t="T10" r="T11" b="T12"/>
              <a:pathLst>
                <a:path w="128" h="40">
                  <a:moveTo>
                    <a:pt x="0" y="40"/>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351" name="Freeform 719"/>
            <p:cNvSpPr>
              <a:spLocks/>
            </p:cNvSpPr>
            <p:nvPr/>
          </p:nvSpPr>
          <p:spPr bwMode="auto">
            <a:xfrm>
              <a:off x="4129" y="2655"/>
              <a:ext cx="128" cy="32"/>
            </a:xfrm>
            <a:custGeom>
              <a:avLst/>
              <a:gdLst>
                <a:gd name="T0" fmla="*/ 0 w 128"/>
                <a:gd name="T1" fmla="*/ 0 h 32"/>
                <a:gd name="T2" fmla="*/ 0 w 128"/>
                <a:gd name="T3" fmla="*/ 32 h 32"/>
                <a:gd name="T4" fmla="*/ 128 w 128"/>
                <a:gd name="T5" fmla="*/ 32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0"/>
                  </a:moveTo>
                  <a:lnTo>
                    <a:pt x="0" y="32"/>
                  </a:lnTo>
                  <a:lnTo>
                    <a:pt x="128" y="32"/>
                  </a:lnTo>
                </a:path>
              </a:pathLst>
            </a:custGeom>
            <a:noFill/>
            <a:ln w="12700">
              <a:solidFill>
                <a:srgbClr val="FFFFFF"/>
              </a:solidFill>
              <a:prstDash val="solid"/>
              <a:round/>
              <a:headEnd/>
              <a:tailEnd/>
            </a:ln>
          </p:spPr>
          <p:txBody>
            <a:bodyPr/>
            <a:lstStyle/>
            <a:p>
              <a:endParaRPr lang="en-US"/>
            </a:p>
          </p:txBody>
        </p:sp>
        <p:sp>
          <p:nvSpPr>
            <p:cNvPr id="70352" name="Freeform 720"/>
            <p:cNvSpPr>
              <a:spLocks/>
            </p:cNvSpPr>
            <p:nvPr/>
          </p:nvSpPr>
          <p:spPr bwMode="auto">
            <a:xfrm>
              <a:off x="3761" y="2423"/>
              <a:ext cx="496" cy="128"/>
            </a:xfrm>
            <a:custGeom>
              <a:avLst/>
              <a:gdLst>
                <a:gd name="T0" fmla="*/ 0 w 496"/>
                <a:gd name="T1" fmla="*/ 0 h 128"/>
                <a:gd name="T2" fmla="*/ 0 w 496"/>
                <a:gd name="T3" fmla="*/ 128 h 128"/>
                <a:gd name="T4" fmla="*/ 496 w 496"/>
                <a:gd name="T5" fmla="*/ 128 h 128"/>
                <a:gd name="T6" fmla="*/ 0 60000 65536"/>
                <a:gd name="T7" fmla="*/ 0 60000 65536"/>
                <a:gd name="T8" fmla="*/ 0 60000 65536"/>
                <a:gd name="T9" fmla="*/ 0 w 496"/>
                <a:gd name="T10" fmla="*/ 0 h 128"/>
                <a:gd name="T11" fmla="*/ 496 w 496"/>
                <a:gd name="T12" fmla="*/ 128 h 128"/>
              </a:gdLst>
              <a:ahLst/>
              <a:cxnLst>
                <a:cxn ang="T6">
                  <a:pos x="T0" y="T1"/>
                </a:cxn>
                <a:cxn ang="T7">
                  <a:pos x="T2" y="T3"/>
                </a:cxn>
                <a:cxn ang="T8">
                  <a:pos x="T4" y="T5"/>
                </a:cxn>
              </a:cxnLst>
              <a:rect l="T9" t="T10" r="T11" b="T12"/>
              <a:pathLst>
                <a:path w="496" h="128">
                  <a:moveTo>
                    <a:pt x="0" y="0"/>
                  </a:moveTo>
                  <a:lnTo>
                    <a:pt x="0" y="128"/>
                  </a:lnTo>
                  <a:lnTo>
                    <a:pt x="496" y="128"/>
                  </a:lnTo>
                </a:path>
              </a:pathLst>
            </a:custGeom>
            <a:noFill/>
            <a:ln w="12700">
              <a:solidFill>
                <a:srgbClr val="FFFFFF"/>
              </a:solidFill>
              <a:prstDash val="solid"/>
              <a:round/>
              <a:headEnd/>
              <a:tailEnd/>
            </a:ln>
          </p:spPr>
          <p:txBody>
            <a:bodyPr/>
            <a:lstStyle/>
            <a:p>
              <a:endParaRPr lang="en-US"/>
            </a:p>
          </p:txBody>
        </p:sp>
        <p:sp>
          <p:nvSpPr>
            <p:cNvPr id="70353" name="Freeform 721"/>
            <p:cNvSpPr>
              <a:spLocks/>
            </p:cNvSpPr>
            <p:nvPr/>
          </p:nvSpPr>
          <p:spPr bwMode="auto">
            <a:xfrm>
              <a:off x="3761" y="2423"/>
              <a:ext cx="368" cy="232"/>
            </a:xfrm>
            <a:custGeom>
              <a:avLst/>
              <a:gdLst>
                <a:gd name="T0" fmla="*/ 0 w 368"/>
                <a:gd name="T1" fmla="*/ 0 h 232"/>
                <a:gd name="T2" fmla="*/ 0 w 368"/>
                <a:gd name="T3" fmla="*/ 232 h 232"/>
                <a:gd name="T4" fmla="*/ 368 w 368"/>
                <a:gd name="T5" fmla="*/ 232 h 232"/>
                <a:gd name="T6" fmla="*/ 0 60000 65536"/>
                <a:gd name="T7" fmla="*/ 0 60000 65536"/>
                <a:gd name="T8" fmla="*/ 0 60000 65536"/>
                <a:gd name="T9" fmla="*/ 0 w 368"/>
                <a:gd name="T10" fmla="*/ 0 h 232"/>
                <a:gd name="T11" fmla="*/ 368 w 368"/>
                <a:gd name="T12" fmla="*/ 232 h 232"/>
              </a:gdLst>
              <a:ahLst/>
              <a:cxnLst>
                <a:cxn ang="T6">
                  <a:pos x="T0" y="T1"/>
                </a:cxn>
                <a:cxn ang="T7">
                  <a:pos x="T2" y="T3"/>
                </a:cxn>
                <a:cxn ang="T8">
                  <a:pos x="T4" y="T5"/>
                </a:cxn>
              </a:cxnLst>
              <a:rect l="T9" t="T10" r="T11" b="T12"/>
              <a:pathLst>
                <a:path w="368" h="232">
                  <a:moveTo>
                    <a:pt x="0" y="0"/>
                  </a:moveTo>
                  <a:lnTo>
                    <a:pt x="0" y="232"/>
                  </a:lnTo>
                  <a:lnTo>
                    <a:pt x="368" y="232"/>
                  </a:lnTo>
                </a:path>
              </a:pathLst>
            </a:custGeom>
            <a:noFill/>
            <a:ln w="12700">
              <a:solidFill>
                <a:srgbClr val="FFFFFF"/>
              </a:solidFill>
              <a:prstDash val="solid"/>
              <a:round/>
              <a:headEnd/>
              <a:tailEnd/>
            </a:ln>
          </p:spPr>
          <p:txBody>
            <a:bodyPr/>
            <a:lstStyle/>
            <a:p>
              <a:endParaRPr lang="en-US"/>
            </a:p>
          </p:txBody>
        </p:sp>
        <p:sp>
          <p:nvSpPr>
            <p:cNvPr id="70354" name="Freeform 722"/>
            <p:cNvSpPr>
              <a:spLocks/>
            </p:cNvSpPr>
            <p:nvPr/>
          </p:nvSpPr>
          <p:spPr bwMode="auto">
            <a:xfrm>
              <a:off x="3761" y="2199"/>
              <a:ext cx="120" cy="224"/>
            </a:xfrm>
            <a:custGeom>
              <a:avLst/>
              <a:gdLst>
                <a:gd name="T0" fmla="*/ 0 w 120"/>
                <a:gd name="T1" fmla="*/ 224 h 224"/>
                <a:gd name="T2" fmla="*/ 0 w 120"/>
                <a:gd name="T3" fmla="*/ 0 h 224"/>
                <a:gd name="T4" fmla="*/ 120 w 120"/>
                <a:gd name="T5" fmla="*/ 0 h 224"/>
                <a:gd name="T6" fmla="*/ 0 60000 65536"/>
                <a:gd name="T7" fmla="*/ 0 60000 65536"/>
                <a:gd name="T8" fmla="*/ 0 60000 65536"/>
                <a:gd name="T9" fmla="*/ 0 w 120"/>
                <a:gd name="T10" fmla="*/ 0 h 224"/>
                <a:gd name="T11" fmla="*/ 120 w 120"/>
                <a:gd name="T12" fmla="*/ 224 h 224"/>
              </a:gdLst>
              <a:ahLst/>
              <a:cxnLst>
                <a:cxn ang="T6">
                  <a:pos x="T0" y="T1"/>
                </a:cxn>
                <a:cxn ang="T7">
                  <a:pos x="T2" y="T3"/>
                </a:cxn>
                <a:cxn ang="T8">
                  <a:pos x="T4" y="T5"/>
                </a:cxn>
              </a:cxnLst>
              <a:rect l="T9" t="T10" r="T11" b="T12"/>
              <a:pathLst>
                <a:path w="120" h="224">
                  <a:moveTo>
                    <a:pt x="0" y="224"/>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70355" name="Freeform 723"/>
            <p:cNvSpPr>
              <a:spLocks/>
            </p:cNvSpPr>
            <p:nvPr/>
          </p:nvSpPr>
          <p:spPr bwMode="auto">
            <a:xfrm>
              <a:off x="4129" y="2759"/>
              <a:ext cx="128" cy="32"/>
            </a:xfrm>
            <a:custGeom>
              <a:avLst/>
              <a:gdLst>
                <a:gd name="T0" fmla="*/ 0 w 128"/>
                <a:gd name="T1" fmla="*/ 32 h 32"/>
                <a:gd name="T2" fmla="*/ 0 w 128"/>
                <a:gd name="T3" fmla="*/ 0 h 32"/>
                <a:gd name="T4" fmla="*/ 128 w 128"/>
                <a:gd name="T5" fmla="*/ 0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32"/>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356" name="Freeform 724"/>
            <p:cNvSpPr>
              <a:spLocks/>
            </p:cNvSpPr>
            <p:nvPr/>
          </p:nvSpPr>
          <p:spPr bwMode="auto">
            <a:xfrm>
              <a:off x="4129" y="2791"/>
              <a:ext cx="128" cy="32"/>
            </a:xfrm>
            <a:custGeom>
              <a:avLst/>
              <a:gdLst>
                <a:gd name="T0" fmla="*/ 0 w 128"/>
                <a:gd name="T1" fmla="*/ 0 h 32"/>
                <a:gd name="T2" fmla="*/ 0 w 128"/>
                <a:gd name="T3" fmla="*/ 32 h 32"/>
                <a:gd name="T4" fmla="*/ 128 w 128"/>
                <a:gd name="T5" fmla="*/ 32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0"/>
                  </a:moveTo>
                  <a:lnTo>
                    <a:pt x="0" y="32"/>
                  </a:lnTo>
                  <a:lnTo>
                    <a:pt x="128" y="32"/>
                  </a:lnTo>
                </a:path>
              </a:pathLst>
            </a:custGeom>
            <a:noFill/>
            <a:ln w="12700">
              <a:solidFill>
                <a:srgbClr val="FFFFFF"/>
              </a:solidFill>
              <a:prstDash val="solid"/>
              <a:round/>
              <a:headEnd/>
              <a:tailEnd/>
            </a:ln>
          </p:spPr>
          <p:txBody>
            <a:bodyPr/>
            <a:lstStyle/>
            <a:p>
              <a:endParaRPr lang="en-US"/>
            </a:p>
          </p:txBody>
        </p:sp>
        <p:sp>
          <p:nvSpPr>
            <p:cNvPr id="70357" name="Freeform 725"/>
            <p:cNvSpPr>
              <a:spLocks/>
            </p:cNvSpPr>
            <p:nvPr/>
          </p:nvSpPr>
          <p:spPr bwMode="auto">
            <a:xfrm>
              <a:off x="4129" y="2895"/>
              <a:ext cx="128" cy="32"/>
            </a:xfrm>
            <a:custGeom>
              <a:avLst/>
              <a:gdLst>
                <a:gd name="T0" fmla="*/ 0 w 128"/>
                <a:gd name="T1" fmla="*/ 32 h 32"/>
                <a:gd name="T2" fmla="*/ 0 w 128"/>
                <a:gd name="T3" fmla="*/ 0 h 32"/>
                <a:gd name="T4" fmla="*/ 128 w 128"/>
                <a:gd name="T5" fmla="*/ 0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32"/>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358" name="Freeform 726"/>
            <p:cNvSpPr>
              <a:spLocks/>
            </p:cNvSpPr>
            <p:nvPr/>
          </p:nvSpPr>
          <p:spPr bwMode="auto">
            <a:xfrm>
              <a:off x="4129" y="2927"/>
              <a:ext cx="128" cy="32"/>
            </a:xfrm>
            <a:custGeom>
              <a:avLst/>
              <a:gdLst>
                <a:gd name="T0" fmla="*/ 0 w 128"/>
                <a:gd name="T1" fmla="*/ 0 h 32"/>
                <a:gd name="T2" fmla="*/ 0 w 128"/>
                <a:gd name="T3" fmla="*/ 32 h 32"/>
                <a:gd name="T4" fmla="*/ 128 w 128"/>
                <a:gd name="T5" fmla="*/ 32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0"/>
                  </a:moveTo>
                  <a:lnTo>
                    <a:pt x="0" y="32"/>
                  </a:lnTo>
                  <a:lnTo>
                    <a:pt x="128" y="32"/>
                  </a:lnTo>
                </a:path>
              </a:pathLst>
            </a:custGeom>
            <a:noFill/>
            <a:ln w="12700">
              <a:solidFill>
                <a:srgbClr val="FFFFFF"/>
              </a:solidFill>
              <a:prstDash val="solid"/>
              <a:round/>
              <a:headEnd/>
              <a:tailEnd/>
            </a:ln>
          </p:spPr>
          <p:txBody>
            <a:bodyPr/>
            <a:lstStyle/>
            <a:p>
              <a:endParaRPr lang="en-US"/>
            </a:p>
          </p:txBody>
        </p:sp>
        <p:sp>
          <p:nvSpPr>
            <p:cNvPr id="70359" name="Freeform 727"/>
            <p:cNvSpPr>
              <a:spLocks/>
            </p:cNvSpPr>
            <p:nvPr/>
          </p:nvSpPr>
          <p:spPr bwMode="auto">
            <a:xfrm>
              <a:off x="4009" y="2791"/>
              <a:ext cx="120" cy="64"/>
            </a:xfrm>
            <a:custGeom>
              <a:avLst/>
              <a:gdLst>
                <a:gd name="T0" fmla="*/ 0 w 120"/>
                <a:gd name="T1" fmla="*/ 64 h 64"/>
                <a:gd name="T2" fmla="*/ 0 w 120"/>
                <a:gd name="T3" fmla="*/ 0 h 64"/>
                <a:gd name="T4" fmla="*/ 120 w 120"/>
                <a:gd name="T5" fmla="*/ 0 h 64"/>
                <a:gd name="T6" fmla="*/ 0 60000 65536"/>
                <a:gd name="T7" fmla="*/ 0 60000 65536"/>
                <a:gd name="T8" fmla="*/ 0 60000 65536"/>
                <a:gd name="T9" fmla="*/ 0 w 120"/>
                <a:gd name="T10" fmla="*/ 0 h 64"/>
                <a:gd name="T11" fmla="*/ 120 w 120"/>
                <a:gd name="T12" fmla="*/ 64 h 64"/>
              </a:gdLst>
              <a:ahLst/>
              <a:cxnLst>
                <a:cxn ang="T6">
                  <a:pos x="T0" y="T1"/>
                </a:cxn>
                <a:cxn ang="T7">
                  <a:pos x="T2" y="T3"/>
                </a:cxn>
                <a:cxn ang="T8">
                  <a:pos x="T4" y="T5"/>
                </a:cxn>
              </a:cxnLst>
              <a:rect l="T9" t="T10" r="T11" b="T12"/>
              <a:pathLst>
                <a:path w="120" h="64">
                  <a:moveTo>
                    <a:pt x="0" y="64"/>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70360" name="Freeform 728"/>
            <p:cNvSpPr>
              <a:spLocks/>
            </p:cNvSpPr>
            <p:nvPr/>
          </p:nvSpPr>
          <p:spPr bwMode="auto">
            <a:xfrm>
              <a:off x="4009" y="2855"/>
              <a:ext cx="120" cy="72"/>
            </a:xfrm>
            <a:custGeom>
              <a:avLst/>
              <a:gdLst>
                <a:gd name="T0" fmla="*/ 0 w 120"/>
                <a:gd name="T1" fmla="*/ 0 h 72"/>
                <a:gd name="T2" fmla="*/ 0 w 120"/>
                <a:gd name="T3" fmla="*/ 72 h 72"/>
                <a:gd name="T4" fmla="*/ 120 w 120"/>
                <a:gd name="T5" fmla="*/ 72 h 72"/>
                <a:gd name="T6" fmla="*/ 0 60000 65536"/>
                <a:gd name="T7" fmla="*/ 0 60000 65536"/>
                <a:gd name="T8" fmla="*/ 0 60000 65536"/>
                <a:gd name="T9" fmla="*/ 0 w 120"/>
                <a:gd name="T10" fmla="*/ 0 h 72"/>
                <a:gd name="T11" fmla="*/ 120 w 120"/>
                <a:gd name="T12" fmla="*/ 72 h 72"/>
              </a:gdLst>
              <a:ahLst/>
              <a:cxnLst>
                <a:cxn ang="T6">
                  <a:pos x="T0" y="T1"/>
                </a:cxn>
                <a:cxn ang="T7">
                  <a:pos x="T2" y="T3"/>
                </a:cxn>
                <a:cxn ang="T8">
                  <a:pos x="T4" y="T5"/>
                </a:cxn>
              </a:cxnLst>
              <a:rect l="T9" t="T10" r="T11" b="T12"/>
              <a:pathLst>
                <a:path w="120" h="72">
                  <a:moveTo>
                    <a:pt x="0" y="0"/>
                  </a:moveTo>
                  <a:lnTo>
                    <a:pt x="0" y="72"/>
                  </a:lnTo>
                  <a:lnTo>
                    <a:pt x="120" y="72"/>
                  </a:lnTo>
                </a:path>
              </a:pathLst>
            </a:custGeom>
            <a:noFill/>
            <a:ln w="12700">
              <a:solidFill>
                <a:srgbClr val="FFFFFF"/>
              </a:solidFill>
              <a:prstDash val="solid"/>
              <a:round/>
              <a:headEnd/>
              <a:tailEnd/>
            </a:ln>
          </p:spPr>
          <p:txBody>
            <a:bodyPr/>
            <a:lstStyle/>
            <a:p>
              <a:endParaRPr lang="en-US"/>
            </a:p>
          </p:txBody>
        </p:sp>
        <p:sp>
          <p:nvSpPr>
            <p:cNvPr id="70361" name="Freeform 729"/>
            <p:cNvSpPr>
              <a:spLocks/>
            </p:cNvSpPr>
            <p:nvPr/>
          </p:nvSpPr>
          <p:spPr bwMode="auto">
            <a:xfrm>
              <a:off x="4129" y="3031"/>
              <a:ext cx="128" cy="32"/>
            </a:xfrm>
            <a:custGeom>
              <a:avLst/>
              <a:gdLst>
                <a:gd name="T0" fmla="*/ 0 w 128"/>
                <a:gd name="T1" fmla="*/ 32 h 32"/>
                <a:gd name="T2" fmla="*/ 0 w 128"/>
                <a:gd name="T3" fmla="*/ 0 h 32"/>
                <a:gd name="T4" fmla="*/ 128 w 128"/>
                <a:gd name="T5" fmla="*/ 0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32"/>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362" name="Freeform 730"/>
            <p:cNvSpPr>
              <a:spLocks/>
            </p:cNvSpPr>
            <p:nvPr/>
          </p:nvSpPr>
          <p:spPr bwMode="auto">
            <a:xfrm>
              <a:off x="4129" y="3063"/>
              <a:ext cx="128" cy="40"/>
            </a:xfrm>
            <a:custGeom>
              <a:avLst/>
              <a:gdLst>
                <a:gd name="T0" fmla="*/ 0 w 128"/>
                <a:gd name="T1" fmla="*/ 0 h 40"/>
                <a:gd name="T2" fmla="*/ 0 w 128"/>
                <a:gd name="T3" fmla="*/ 40 h 40"/>
                <a:gd name="T4" fmla="*/ 128 w 128"/>
                <a:gd name="T5" fmla="*/ 40 h 40"/>
                <a:gd name="T6" fmla="*/ 0 60000 65536"/>
                <a:gd name="T7" fmla="*/ 0 60000 65536"/>
                <a:gd name="T8" fmla="*/ 0 60000 65536"/>
                <a:gd name="T9" fmla="*/ 0 w 128"/>
                <a:gd name="T10" fmla="*/ 0 h 40"/>
                <a:gd name="T11" fmla="*/ 128 w 128"/>
                <a:gd name="T12" fmla="*/ 40 h 40"/>
              </a:gdLst>
              <a:ahLst/>
              <a:cxnLst>
                <a:cxn ang="T6">
                  <a:pos x="T0" y="T1"/>
                </a:cxn>
                <a:cxn ang="T7">
                  <a:pos x="T2" y="T3"/>
                </a:cxn>
                <a:cxn ang="T8">
                  <a:pos x="T4" y="T5"/>
                </a:cxn>
              </a:cxnLst>
              <a:rect l="T9" t="T10" r="T11" b="T12"/>
              <a:pathLst>
                <a:path w="128" h="40">
                  <a:moveTo>
                    <a:pt x="0" y="0"/>
                  </a:moveTo>
                  <a:lnTo>
                    <a:pt x="0" y="40"/>
                  </a:lnTo>
                  <a:lnTo>
                    <a:pt x="128" y="40"/>
                  </a:lnTo>
                </a:path>
              </a:pathLst>
            </a:custGeom>
            <a:noFill/>
            <a:ln w="12700">
              <a:solidFill>
                <a:srgbClr val="FFFFFF"/>
              </a:solidFill>
              <a:prstDash val="solid"/>
              <a:round/>
              <a:headEnd/>
              <a:tailEnd/>
            </a:ln>
          </p:spPr>
          <p:txBody>
            <a:bodyPr/>
            <a:lstStyle/>
            <a:p>
              <a:endParaRPr lang="en-US"/>
            </a:p>
          </p:txBody>
        </p:sp>
        <p:sp>
          <p:nvSpPr>
            <p:cNvPr id="70363" name="Freeform 731"/>
            <p:cNvSpPr>
              <a:spLocks/>
            </p:cNvSpPr>
            <p:nvPr/>
          </p:nvSpPr>
          <p:spPr bwMode="auto">
            <a:xfrm>
              <a:off x="3881" y="2855"/>
              <a:ext cx="128" cy="104"/>
            </a:xfrm>
            <a:custGeom>
              <a:avLst/>
              <a:gdLst>
                <a:gd name="T0" fmla="*/ 0 w 128"/>
                <a:gd name="T1" fmla="*/ 104 h 104"/>
                <a:gd name="T2" fmla="*/ 0 w 128"/>
                <a:gd name="T3" fmla="*/ 0 h 104"/>
                <a:gd name="T4" fmla="*/ 128 w 128"/>
                <a:gd name="T5" fmla="*/ 0 h 104"/>
                <a:gd name="T6" fmla="*/ 0 60000 65536"/>
                <a:gd name="T7" fmla="*/ 0 60000 65536"/>
                <a:gd name="T8" fmla="*/ 0 60000 65536"/>
                <a:gd name="T9" fmla="*/ 0 w 128"/>
                <a:gd name="T10" fmla="*/ 0 h 104"/>
                <a:gd name="T11" fmla="*/ 128 w 128"/>
                <a:gd name="T12" fmla="*/ 104 h 104"/>
              </a:gdLst>
              <a:ahLst/>
              <a:cxnLst>
                <a:cxn ang="T6">
                  <a:pos x="T0" y="T1"/>
                </a:cxn>
                <a:cxn ang="T7">
                  <a:pos x="T2" y="T3"/>
                </a:cxn>
                <a:cxn ang="T8">
                  <a:pos x="T4" y="T5"/>
                </a:cxn>
              </a:cxnLst>
              <a:rect l="T9" t="T10" r="T11" b="T12"/>
              <a:pathLst>
                <a:path w="128" h="104">
                  <a:moveTo>
                    <a:pt x="0" y="104"/>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364" name="Freeform 732"/>
            <p:cNvSpPr>
              <a:spLocks/>
            </p:cNvSpPr>
            <p:nvPr/>
          </p:nvSpPr>
          <p:spPr bwMode="auto">
            <a:xfrm>
              <a:off x="3881" y="2959"/>
              <a:ext cx="248" cy="104"/>
            </a:xfrm>
            <a:custGeom>
              <a:avLst/>
              <a:gdLst>
                <a:gd name="T0" fmla="*/ 0 w 248"/>
                <a:gd name="T1" fmla="*/ 0 h 104"/>
                <a:gd name="T2" fmla="*/ 0 w 248"/>
                <a:gd name="T3" fmla="*/ 104 h 104"/>
                <a:gd name="T4" fmla="*/ 248 w 248"/>
                <a:gd name="T5" fmla="*/ 104 h 104"/>
                <a:gd name="T6" fmla="*/ 0 60000 65536"/>
                <a:gd name="T7" fmla="*/ 0 60000 65536"/>
                <a:gd name="T8" fmla="*/ 0 60000 65536"/>
                <a:gd name="T9" fmla="*/ 0 w 248"/>
                <a:gd name="T10" fmla="*/ 0 h 104"/>
                <a:gd name="T11" fmla="*/ 248 w 248"/>
                <a:gd name="T12" fmla="*/ 104 h 104"/>
              </a:gdLst>
              <a:ahLst/>
              <a:cxnLst>
                <a:cxn ang="T6">
                  <a:pos x="T0" y="T1"/>
                </a:cxn>
                <a:cxn ang="T7">
                  <a:pos x="T2" y="T3"/>
                </a:cxn>
                <a:cxn ang="T8">
                  <a:pos x="T4" y="T5"/>
                </a:cxn>
              </a:cxnLst>
              <a:rect l="T9" t="T10" r="T11" b="T12"/>
              <a:pathLst>
                <a:path w="248" h="104">
                  <a:moveTo>
                    <a:pt x="0" y="0"/>
                  </a:moveTo>
                  <a:lnTo>
                    <a:pt x="0" y="104"/>
                  </a:lnTo>
                  <a:lnTo>
                    <a:pt x="248" y="104"/>
                  </a:lnTo>
                </a:path>
              </a:pathLst>
            </a:custGeom>
            <a:noFill/>
            <a:ln w="12700">
              <a:solidFill>
                <a:srgbClr val="FFFFFF"/>
              </a:solidFill>
              <a:prstDash val="solid"/>
              <a:round/>
              <a:headEnd/>
              <a:tailEnd/>
            </a:ln>
          </p:spPr>
          <p:txBody>
            <a:bodyPr/>
            <a:lstStyle/>
            <a:p>
              <a:endParaRPr lang="en-US"/>
            </a:p>
          </p:txBody>
        </p:sp>
        <p:sp>
          <p:nvSpPr>
            <p:cNvPr id="70365" name="Freeform 733"/>
            <p:cNvSpPr>
              <a:spLocks/>
            </p:cNvSpPr>
            <p:nvPr/>
          </p:nvSpPr>
          <p:spPr bwMode="auto">
            <a:xfrm>
              <a:off x="3633" y="2423"/>
              <a:ext cx="128" cy="272"/>
            </a:xfrm>
            <a:custGeom>
              <a:avLst/>
              <a:gdLst>
                <a:gd name="T0" fmla="*/ 0 w 128"/>
                <a:gd name="T1" fmla="*/ 272 h 272"/>
                <a:gd name="T2" fmla="*/ 0 w 128"/>
                <a:gd name="T3" fmla="*/ 0 h 272"/>
                <a:gd name="T4" fmla="*/ 128 w 128"/>
                <a:gd name="T5" fmla="*/ 0 h 272"/>
                <a:gd name="T6" fmla="*/ 0 60000 65536"/>
                <a:gd name="T7" fmla="*/ 0 60000 65536"/>
                <a:gd name="T8" fmla="*/ 0 60000 65536"/>
                <a:gd name="T9" fmla="*/ 0 w 128"/>
                <a:gd name="T10" fmla="*/ 0 h 272"/>
                <a:gd name="T11" fmla="*/ 128 w 128"/>
                <a:gd name="T12" fmla="*/ 272 h 272"/>
              </a:gdLst>
              <a:ahLst/>
              <a:cxnLst>
                <a:cxn ang="T6">
                  <a:pos x="T0" y="T1"/>
                </a:cxn>
                <a:cxn ang="T7">
                  <a:pos x="T2" y="T3"/>
                </a:cxn>
                <a:cxn ang="T8">
                  <a:pos x="T4" y="T5"/>
                </a:cxn>
              </a:cxnLst>
              <a:rect l="T9" t="T10" r="T11" b="T12"/>
              <a:pathLst>
                <a:path w="128" h="272">
                  <a:moveTo>
                    <a:pt x="0" y="272"/>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366" name="Freeform 734"/>
            <p:cNvSpPr>
              <a:spLocks/>
            </p:cNvSpPr>
            <p:nvPr/>
          </p:nvSpPr>
          <p:spPr bwMode="auto">
            <a:xfrm>
              <a:off x="3633" y="2695"/>
              <a:ext cx="248" cy="264"/>
            </a:xfrm>
            <a:custGeom>
              <a:avLst/>
              <a:gdLst>
                <a:gd name="T0" fmla="*/ 0 w 248"/>
                <a:gd name="T1" fmla="*/ 0 h 264"/>
                <a:gd name="T2" fmla="*/ 0 w 248"/>
                <a:gd name="T3" fmla="*/ 264 h 264"/>
                <a:gd name="T4" fmla="*/ 248 w 248"/>
                <a:gd name="T5" fmla="*/ 264 h 264"/>
                <a:gd name="T6" fmla="*/ 0 60000 65536"/>
                <a:gd name="T7" fmla="*/ 0 60000 65536"/>
                <a:gd name="T8" fmla="*/ 0 60000 65536"/>
                <a:gd name="T9" fmla="*/ 0 w 248"/>
                <a:gd name="T10" fmla="*/ 0 h 264"/>
                <a:gd name="T11" fmla="*/ 248 w 248"/>
                <a:gd name="T12" fmla="*/ 264 h 264"/>
              </a:gdLst>
              <a:ahLst/>
              <a:cxnLst>
                <a:cxn ang="T6">
                  <a:pos x="T0" y="T1"/>
                </a:cxn>
                <a:cxn ang="T7">
                  <a:pos x="T2" y="T3"/>
                </a:cxn>
                <a:cxn ang="T8">
                  <a:pos x="T4" y="T5"/>
                </a:cxn>
              </a:cxnLst>
              <a:rect l="T9" t="T10" r="T11" b="T12"/>
              <a:pathLst>
                <a:path w="248" h="264">
                  <a:moveTo>
                    <a:pt x="0" y="0"/>
                  </a:moveTo>
                  <a:lnTo>
                    <a:pt x="0" y="264"/>
                  </a:lnTo>
                  <a:lnTo>
                    <a:pt x="248" y="264"/>
                  </a:lnTo>
                </a:path>
              </a:pathLst>
            </a:custGeom>
            <a:noFill/>
            <a:ln w="12700">
              <a:solidFill>
                <a:srgbClr val="FFFFFF"/>
              </a:solidFill>
              <a:prstDash val="solid"/>
              <a:round/>
              <a:headEnd/>
              <a:tailEnd/>
            </a:ln>
          </p:spPr>
          <p:txBody>
            <a:bodyPr/>
            <a:lstStyle/>
            <a:p>
              <a:endParaRPr lang="en-US"/>
            </a:p>
          </p:txBody>
        </p:sp>
        <p:sp>
          <p:nvSpPr>
            <p:cNvPr id="70367" name="Line 735"/>
            <p:cNvSpPr>
              <a:spLocks noChangeShapeType="1"/>
            </p:cNvSpPr>
            <p:nvPr/>
          </p:nvSpPr>
          <p:spPr bwMode="auto">
            <a:xfrm>
              <a:off x="4129" y="3239"/>
              <a:ext cx="128" cy="1"/>
            </a:xfrm>
            <a:prstGeom prst="line">
              <a:avLst/>
            </a:prstGeom>
            <a:noFill/>
            <a:ln w="12700">
              <a:solidFill>
                <a:srgbClr val="FFFFFF"/>
              </a:solidFill>
              <a:round/>
              <a:headEnd/>
              <a:tailEnd/>
            </a:ln>
          </p:spPr>
          <p:txBody>
            <a:bodyPr/>
            <a:lstStyle/>
            <a:p>
              <a:endParaRPr lang="en-US"/>
            </a:p>
          </p:txBody>
        </p:sp>
        <p:sp>
          <p:nvSpPr>
            <p:cNvPr id="70368" name="Freeform 736"/>
            <p:cNvSpPr>
              <a:spLocks/>
            </p:cNvSpPr>
            <p:nvPr/>
          </p:nvSpPr>
          <p:spPr bwMode="auto">
            <a:xfrm>
              <a:off x="4129" y="3239"/>
              <a:ext cx="128" cy="72"/>
            </a:xfrm>
            <a:custGeom>
              <a:avLst/>
              <a:gdLst>
                <a:gd name="T0" fmla="*/ 0 w 128"/>
                <a:gd name="T1" fmla="*/ 0 h 72"/>
                <a:gd name="T2" fmla="*/ 0 w 128"/>
                <a:gd name="T3" fmla="*/ 72 h 72"/>
                <a:gd name="T4" fmla="*/ 128 w 128"/>
                <a:gd name="T5" fmla="*/ 72 h 72"/>
                <a:gd name="T6" fmla="*/ 0 60000 65536"/>
                <a:gd name="T7" fmla="*/ 0 60000 65536"/>
                <a:gd name="T8" fmla="*/ 0 60000 65536"/>
                <a:gd name="T9" fmla="*/ 0 w 128"/>
                <a:gd name="T10" fmla="*/ 0 h 72"/>
                <a:gd name="T11" fmla="*/ 128 w 128"/>
                <a:gd name="T12" fmla="*/ 72 h 72"/>
              </a:gdLst>
              <a:ahLst/>
              <a:cxnLst>
                <a:cxn ang="T6">
                  <a:pos x="T0" y="T1"/>
                </a:cxn>
                <a:cxn ang="T7">
                  <a:pos x="T2" y="T3"/>
                </a:cxn>
                <a:cxn ang="T8">
                  <a:pos x="T4" y="T5"/>
                </a:cxn>
              </a:cxnLst>
              <a:rect l="T9" t="T10" r="T11" b="T12"/>
              <a:pathLst>
                <a:path w="128" h="72">
                  <a:moveTo>
                    <a:pt x="0" y="0"/>
                  </a:moveTo>
                  <a:lnTo>
                    <a:pt x="0" y="72"/>
                  </a:lnTo>
                  <a:lnTo>
                    <a:pt x="128" y="72"/>
                  </a:lnTo>
                </a:path>
              </a:pathLst>
            </a:custGeom>
            <a:noFill/>
            <a:ln w="12700">
              <a:solidFill>
                <a:srgbClr val="FFFFFF"/>
              </a:solidFill>
              <a:prstDash val="solid"/>
              <a:round/>
              <a:headEnd/>
              <a:tailEnd/>
            </a:ln>
          </p:spPr>
          <p:txBody>
            <a:bodyPr/>
            <a:lstStyle/>
            <a:p>
              <a:endParaRPr lang="en-US"/>
            </a:p>
          </p:txBody>
        </p:sp>
        <p:sp>
          <p:nvSpPr>
            <p:cNvPr id="70369" name="Freeform 737"/>
            <p:cNvSpPr>
              <a:spLocks/>
            </p:cNvSpPr>
            <p:nvPr/>
          </p:nvSpPr>
          <p:spPr bwMode="auto">
            <a:xfrm>
              <a:off x="4129" y="3167"/>
              <a:ext cx="128" cy="72"/>
            </a:xfrm>
            <a:custGeom>
              <a:avLst/>
              <a:gdLst>
                <a:gd name="T0" fmla="*/ 0 w 128"/>
                <a:gd name="T1" fmla="*/ 72 h 72"/>
                <a:gd name="T2" fmla="*/ 0 w 128"/>
                <a:gd name="T3" fmla="*/ 0 h 72"/>
                <a:gd name="T4" fmla="*/ 128 w 128"/>
                <a:gd name="T5" fmla="*/ 0 h 72"/>
                <a:gd name="T6" fmla="*/ 0 60000 65536"/>
                <a:gd name="T7" fmla="*/ 0 60000 65536"/>
                <a:gd name="T8" fmla="*/ 0 60000 65536"/>
                <a:gd name="T9" fmla="*/ 0 w 128"/>
                <a:gd name="T10" fmla="*/ 0 h 72"/>
                <a:gd name="T11" fmla="*/ 128 w 128"/>
                <a:gd name="T12" fmla="*/ 72 h 72"/>
              </a:gdLst>
              <a:ahLst/>
              <a:cxnLst>
                <a:cxn ang="T6">
                  <a:pos x="T0" y="T1"/>
                </a:cxn>
                <a:cxn ang="T7">
                  <a:pos x="T2" y="T3"/>
                </a:cxn>
                <a:cxn ang="T8">
                  <a:pos x="T4" y="T5"/>
                </a:cxn>
              </a:cxnLst>
              <a:rect l="T9" t="T10" r="T11" b="T12"/>
              <a:pathLst>
                <a:path w="128" h="72">
                  <a:moveTo>
                    <a:pt x="0" y="72"/>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370" name="Line 738"/>
            <p:cNvSpPr>
              <a:spLocks noChangeShapeType="1"/>
            </p:cNvSpPr>
            <p:nvPr/>
          </p:nvSpPr>
          <p:spPr bwMode="auto">
            <a:xfrm>
              <a:off x="4129" y="3447"/>
              <a:ext cx="128" cy="1"/>
            </a:xfrm>
            <a:prstGeom prst="line">
              <a:avLst/>
            </a:prstGeom>
            <a:noFill/>
            <a:ln w="12700">
              <a:solidFill>
                <a:srgbClr val="FFFFFF"/>
              </a:solidFill>
              <a:round/>
              <a:headEnd/>
              <a:tailEnd/>
            </a:ln>
          </p:spPr>
          <p:txBody>
            <a:bodyPr/>
            <a:lstStyle/>
            <a:p>
              <a:endParaRPr lang="en-US"/>
            </a:p>
          </p:txBody>
        </p:sp>
        <p:sp>
          <p:nvSpPr>
            <p:cNvPr id="70371" name="Freeform 739"/>
            <p:cNvSpPr>
              <a:spLocks/>
            </p:cNvSpPr>
            <p:nvPr/>
          </p:nvSpPr>
          <p:spPr bwMode="auto">
            <a:xfrm>
              <a:off x="4129" y="3447"/>
              <a:ext cx="128" cy="64"/>
            </a:xfrm>
            <a:custGeom>
              <a:avLst/>
              <a:gdLst>
                <a:gd name="T0" fmla="*/ 0 w 128"/>
                <a:gd name="T1" fmla="*/ 0 h 64"/>
                <a:gd name="T2" fmla="*/ 0 w 128"/>
                <a:gd name="T3" fmla="*/ 64 h 64"/>
                <a:gd name="T4" fmla="*/ 128 w 128"/>
                <a:gd name="T5" fmla="*/ 64 h 64"/>
                <a:gd name="T6" fmla="*/ 0 60000 65536"/>
                <a:gd name="T7" fmla="*/ 0 60000 65536"/>
                <a:gd name="T8" fmla="*/ 0 60000 65536"/>
                <a:gd name="T9" fmla="*/ 0 w 128"/>
                <a:gd name="T10" fmla="*/ 0 h 64"/>
                <a:gd name="T11" fmla="*/ 128 w 128"/>
                <a:gd name="T12" fmla="*/ 64 h 64"/>
              </a:gdLst>
              <a:ahLst/>
              <a:cxnLst>
                <a:cxn ang="T6">
                  <a:pos x="T0" y="T1"/>
                </a:cxn>
                <a:cxn ang="T7">
                  <a:pos x="T2" y="T3"/>
                </a:cxn>
                <a:cxn ang="T8">
                  <a:pos x="T4" y="T5"/>
                </a:cxn>
              </a:cxnLst>
              <a:rect l="T9" t="T10" r="T11" b="T12"/>
              <a:pathLst>
                <a:path w="128" h="64">
                  <a:moveTo>
                    <a:pt x="0" y="0"/>
                  </a:moveTo>
                  <a:lnTo>
                    <a:pt x="0" y="64"/>
                  </a:lnTo>
                  <a:lnTo>
                    <a:pt x="128" y="64"/>
                  </a:lnTo>
                </a:path>
              </a:pathLst>
            </a:custGeom>
            <a:noFill/>
            <a:ln w="12700">
              <a:solidFill>
                <a:srgbClr val="FFFFFF"/>
              </a:solidFill>
              <a:prstDash val="solid"/>
              <a:round/>
              <a:headEnd/>
              <a:tailEnd/>
            </a:ln>
          </p:spPr>
          <p:txBody>
            <a:bodyPr/>
            <a:lstStyle/>
            <a:p>
              <a:endParaRPr lang="en-US"/>
            </a:p>
          </p:txBody>
        </p:sp>
        <p:sp>
          <p:nvSpPr>
            <p:cNvPr id="70372" name="Freeform 740"/>
            <p:cNvSpPr>
              <a:spLocks/>
            </p:cNvSpPr>
            <p:nvPr/>
          </p:nvSpPr>
          <p:spPr bwMode="auto">
            <a:xfrm>
              <a:off x="4129" y="3375"/>
              <a:ext cx="128" cy="72"/>
            </a:xfrm>
            <a:custGeom>
              <a:avLst/>
              <a:gdLst>
                <a:gd name="T0" fmla="*/ 0 w 128"/>
                <a:gd name="T1" fmla="*/ 72 h 72"/>
                <a:gd name="T2" fmla="*/ 0 w 128"/>
                <a:gd name="T3" fmla="*/ 0 h 72"/>
                <a:gd name="T4" fmla="*/ 128 w 128"/>
                <a:gd name="T5" fmla="*/ 0 h 72"/>
                <a:gd name="T6" fmla="*/ 0 60000 65536"/>
                <a:gd name="T7" fmla="*/ 0 60000 65536"/>
                <a:gd name="T8" fmla="*/ 0 60000 65536"/>
                <a:gd name="T9" fmla="*/ 0 w 128"/>
                <a:gd name="T10" fmla="*/ 0 h 72"/>
                <a:gd name="T11" fmla="*/ 128 w 128"/>
                <a:gd name="T12" fmla="*/ 72 h 72"/>
              </a:gdLst>
              <a:ahLst/>
              <a:cxnLst>
                <a:cxn ang="T6">
                  <a:pos x="T0" y="T1"/>
                </a:cxn>
                <a:cxn ang="T7">
                  <a:pos x="T2" y="T3"/>
                </a:cxn>
                <a:cxn ang="T8">
                  <a:pos x="T4" y="T5"/>
                </a:cxn>
              </a:cxnLst>
              <a:rect l="T9" t="T10" r="T11" b="T12"/>
              <a:pathLst>
                <a:path w="128" h="72">
                  <a:moveTo>
                    <a:pt x="0" y="72"/>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373" name="Freeform 741"/>
            <p:cNvSpPr>
              <a:spLocks/>
            </p:cNvSpPr>
            <p:nvPr/>
          </p:nvSpPr>
          <p:spPr bwMode="auto">
            <a:xfrm>
              <a:off x="4129" y="3583"/>
              <a:ext cx="128" cy="32"/>
            </a:xfrm>
            <a:custGeom>
              <a:avLst/>
              <a:gdLst>
                <a:gd name="T0" fmla="*/ 0 w 128"/>
                <a:gd name="T1" fmla="*/ 32 h 32"/>
                <a:gd name="T2" fmla="*/ 0 w 128"/>
                <a:gd name="T3" fmla="*/ 0 h 32"/>
                <a:gd name="T4" fmla="*/ 128 w 128"/>
                <a:gd name="T5" fmla="*/ 0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32"/>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374" name="Freeform 742"/>
            <p:cNvSpPr>
              <a:spLocks/>
            </p:cNvSpPr>
            <p:nvPr/>
          </p:nvSpPr>
          <p:spPr bwMode="auto">
            <a:xfrm>
              <a:off x="4129" y="3615"/>
              <a:ext cx="128" cy="40"/>
            </a:xfrm>
            <a:custGeom>
              <a:avLst/>
              <a:gdLst>
                <a:gd name="T0" fmla="*/ 0 w 128"/>
                <a:gd name="T1" fmla="*/ 0 h 40"/>
                <a:gd name="T2" fmla="*/ 0 w 128"/>
                <a:gd name="T3" fmla="*/ 40 h 40"/>
                <a:gd name="T4" fmla="*/ 128 w 128"/>
                <a:gd name="T5" fmla="*/ 40 h 40"/>
                <a:gd name="T6" fmla="*/ 0 60000 65536"/>
                <a:gd name="T7" fmla="*/ 0 60000 65536"/>
                <a:gd name="T8" fmla="*/ 0 60000 65536"/>
                <a:gd name="T9" fmla="*/ 0 w 128"/>
                <a:gd name="T10" fmla="*/ 0 h 40"/>
                <a:gd name="T11" fmla="*/ 128 w 128"/>
                <a:gd name="T12" fmla="*/ 40 h 40"/>
              </a:gdLst>
              <a:ahLst/>
              <a:cxnLst>
                <a:cxn ang="T6">
                  <a:pos x="T0" y="T1"/>
                </a:cxn>
                <a:cxn ang="T7">
                  <a:pos x="T2" y="T3"/>
                </a:cxn>
                <a:cxn ang="T8">
                  <a:pos x="T4" y="T5"/>
                </a:cxn>
              </a:cxnLst>
              <a:rect l="T9" t="T10" r="T11" b="T12"/>
              <a:pathLst>
                <a:path w="128" h="40">
                  <a:moveTo>
                    <a:pt x="0" y="0"/>
                  </a:moveTo>
                  <a:lnTo>
                    <a:pt x="0" y="40"/>
                  </a:lnTo>
                  <a:lnTo>
                    <a:pt x="128" y="40"/>
                  </a:lnTo>
                </a:path>
              </a:pathLst>
            </a:custGeom>
            <a:noFill/>
            <a:ln w="12700">
              <a:solidFill>
                <a:srgbClr val="FFFFFF"/>
              </a:solidFill>
              <a:prstDash val="solid"/>
              <a:round/>
              <a:headEnd/>
              <a:tailEnd/>
            </a:ln>
          </p:spPr>
          <p:txBody>
            <a:bodyPr/>
            <a:lstStyle/>
            <a:p>
              <a:endParaRPr lang="en-US"/>
            </a:p>
          </p:txBody>
        </p:sp>
        <p:sp>
          <p:nvSpPr>
            <p:cNvPr id="70375" name="Freeform 743"/>
            <p:cNvSpPr>
              <a:spLocks/>
            </p:cNvSpPr>
            <p:nvPr/>
          </p:nvSpPr>
          <p:spPr bwMode="auto">
            <a:xfrm>
              <a:off x="4009" y="3615"/>
              <a:ext cx="120" cy="48"/>
            </a:xfrm>
            <a:custGeom>
              <a:avLst/>
              <a:gdLst>
                <a:gd name="T0" fmla="*/ 0 w 120"/>
                <a:gd name="T1" fmla="*/ 48 h 48"/>
                <a:gd name="T2" fmla="*/ 0 w 120"/>
                <a:gd name="T3" fmla="*/ 0 h 48"/>
                <a:gd name="T4" fmla="*/ 120 w 120"/>
                <a:gd name="T5" fmla="*/ 0 h 48"/>
                <a:gd name="T6" fmla="*/ 0 60000 65536"/>
                <a:gd name="T7" fmla="*/ 0 60000 65536"/>
                <a:gd name="T8" fmla="*/ 0 60000 65536"/>
                <a:gd name="T9" fmla="*/ 0 w 120"/>
                <a:gd name="T10" fmla="*/ 0 h 48"/>
                <a:gd name="T11" fmla="*/ 120 w 120"/>
                <a:gd name="T12" fmla="*/ 48 h 48"/>
              </a:gdLst>
              <a:ahLst/>
              <a:cxnLst>
                <a:cxn ang="T6">
                  <a:pos x="T0" y="T1"/>
                </a:cxn>
                <a:cxn ang="T7">
                  <a:pos x="T2" y="T3"/>
                </a:cxn>
                <a:cxn ang="T8">
                  <a:pos x="T4" y="T5"/>
                </a:cxn>
              </a:cxnLst>
              <a:rect l="T9" t="T10" r="T11" b="T12"/>
              <a:pathLst>
                <a:path w="120" h="48">
                  <a:moveTo>
                    <a:pt x="0" y="48"/>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70376" name="Freeform 744"/>
            <p:cNvSpPr>
              <a:spLocks/>
            </p:cNvSpPr>
            <p:nvPr/>
          </p:nvSpPr>
          <p:spPr bwMode="auto">
            <a:xfrm>
              <a:off x="4009" y="3663"/>
              <a:ext cx="248" cy="56"/>
            </a:xfrm>
            <a:custGeom>
              <a:avLst/>
              <a:gdLst>
                <a:gd name="T0" fmla="*/ 0 w 248"/>
                <a:gd name="T1" fmla="*/ 0 h 56"/>
                <a:gd name="T2" fmla="*/ 0 w 248"/>
                <a:gd name="T3" fmla="*/ 56 h 56"/>
                <a:gd name="T4" fmla="*/ 248 w 248"/>
                <a:gd name="T5" fmla="*/ 56 h 56"/>
                <a:gd name="T6" fmla="*/ 0 60000 65536"/>
                <a:gd name="T7" fmla="*/ 0 60000 65536"/>
                <a:gd name="T8" fmla="*/ 0 60000 65536"/>
                <a:gd name="T9" fmla="*/ 0 w 248"/>
                <a:gd name="T10" fmla="*/ 0 h 56"/>
                <a:gd name="T11" fmla="*/ 248 w 248"/>
                <a:gd name="T12" fmla="*/ 56 h 56"/>
              </a:gdLst>
              <a:ahLst/>
              <a:cxnLst>
                <a:cxn ang="T6">
                  <a:pos x="T0" y="T1"/>
                </a:cxn>
                <a:cxn ang="T7">
                  <a:pos x="T2" y="T3"/>
                </a:cxn>
                <a:cxn ang="T8">
                  <a:pos x="T4" y="T5"/>
                </a:cxn>
              </a:cxnLst>
              <a:rect l="T9" t="T10" r="T11" b="T12"/>
              <a:pathLst>
                <a:path w="248" h="56">
                  <a:moveTo>
                    <a:pt x="0" y="0"/>
                  </a:moveTo>
                  <a:lnTo>
                    <a:pt x="0" y="56"/>
                  </a:lnTo>
                  <a:lnTo>
                    <a:pt x="248" y="56"/>
                  </a:lnTo>
                </a:path>
              </a:pathLst>
            </a:custGeom>
            <a:noFill/>
            <a:ln w="12700">
              <a:solidFill>
                <a:srgbClr val="FFFFFF"/>
              </a:solidFill>
              <a:prstDash val="solid"/>
              <a:round/>
              <a:headEnd/>
              <a:tailEnd/>
            </a:ln>
          </p:spPr>
          <p:txBody>
            <a:bodyPr/>
            <a:lstStyle/>
            <a:p>
              <a:endParaRPr lang="en-US"/>
            </a:p>
          </p:txBody>
        </p:sp>
        <p:sp>
          <p:nvSpPr>
            <p:cNvPr id="70377" name="Freeform 745"/>
            <p:cNvSpPr>
              <a:spLocks/>
            </p:cNvSpPr>
            <p:nvPr/>
          </p:nvSpPr>
          <p:spPr bwMode="auto">
            <a:xfrm>
              <a:off x="3505" y="3175"/>
              <a:ext cx="624" cy="272"/>
            </a:xfrm>
            <a:custGeom>
              <a:avLst/>
              <a:gdLst>
                <a:gd name="T0" fmla="*/ 0 w 624"/>
                <a:gd name="T1" fmla="*/ 0 h 272"/>
                <a:gd name="T2" fmla="*/ 0 w 624"/>
                <a:gd name="T3" fmla="*/ 272 h 272"/>
                <a:gd name="T4" fmla="*/ 624 w 624"/>
                <a:gd name="T5" fmla="*/ 272 h 272"/>
                <a:gd name="T6" fmla="*/ 0 60000 65536"/>
                <a:gd name="T7" fmla="*/ 0 60000 65536"/>
                <a:gd name="T8" fmla="*/ 0 60000 65536"/>
                <a:gd name="T9" fmla="*/ 0 w 624"/>
                <a:gd name="T10" fmla="*/ 0 h 272"/>
                <a:gd name="T11" fmla="*/ 624 w 624"/>
                <a:gd name="T12" fmla="*/ 272 h 272"/>
              </a:gdLst>
              <a:ahLst/>
              <a:cxnLst>
                <a:cxn ang="T6">
                  <a:pos x="T0" y="T1"/>
                </a:cxn>
                <a:cxn ang="T7">
                  <a:pos x="T2" y="T3"/>
                </a:cxn>
                <a:cxn ang="T8">
                  <a:pos x="T4" y="T5"/>
                </a:cxn>
              </a:cxnLst>
              <a:rect l="T9" t="T10" r="T11" b="T12"/>
              <a:pathLst>
                <a:path w="624" h="272">
                  <a:moveTo>
                    <a:pt x="0" y="0"/>
                  </a:moveTo>
                  <a:lnTo>
                    <a:pt x="0" y="272"/>
                  </a:lnTo>
                  <a:lnTo>
                    <a:pt x="624" y="272"/>
                  </a:lnTo>
                </a:path>
              </a:pathLst>
            </a:custGeom>
            <a:noFill/>
            <a:ln w="12700">
              <a:solidFill>
                <a:srgbClr val="FFFFFF"/>
              </a:solidFill>
              <a:prstDash val="solid"/>
              <a:round/>
              <a:headEnd/>
              <a:tailEnd/>
            </a:ln>
          </p:spPr>
          <p:txBody>
            <a:bodyPr/>
            <a:lstStyle/>
            <a:p>
              <a:endParaRPr lang="en-US"/>
            </a:p>
          </p:txBody>
        </p:sp>
        <p:sp>
          <p:nvSpPr>
            <p:cNvPr id="70378" name="Freeform 746"/>
            <p:cNvSpPr>
              <a:spLocks/>
            </p:cNvSpPr>
            <p:nvPr/>
          </p:nvSpPr>
          <p:spPr bwMode="auto">
            <a:xfrm>
              <a:off x="3505" y="3175"/>
              <a:ext cx="504" cy="488"/>
            </a:xfrm>
            <a:custGeom>
              <a:avLst/>
              <a:gdLst>
                <a:gd name="T0" fmla="*/ 0 w 504"/>
                <a:gd name="T1" fmla="*/ 0 h 488"/>
                <a:gd name="T2" fmla="*/ 0 w 504"/>
                <a:gd name="T3" fmla="*/ 488 h 488"/>
                <a:gd name="T4" fmla="*/ 504 w 504"/>
                <a:gd name="T5" fmla="*/ 488 h 488"/>
                <a:gd name="T6" fmla="*/ 0 60000 65536"/>
                <a:gd name="T7" fmla="*/ 0 60000 65536"/>
                <a:gd name="T8" fmla="*/ 0 60000 65536"/>
                <a:gd name="T9" fmla="*/ 0 w 504"/>
                <a:gd name="T10" fmla="*/ 0 h 488"/>
                <a:gd name="T11" fmla="*/ 504 w 504"/>
                <a:gd name="T12" fmla="*/ 488 h 488"/>
              </a:gdLst>
              <a:ahLst/>
              <a:cxnLst>
                <a:cxn ang="T6">
                  <a:pos x="T0" y="T1"/>
                </a:cxn>
                <a:cxn ang="T7">
                  <a:pos x="T2" y="T3"/>
                </a:cxn>
                <a:cxn ang="T8">
                  <a:pos x="T4" y="T5"/>
                </a:cxn>
              </a:cxnLst>
              <a:rect l="T9" t="T10" r="T11" b="T12"/>
              <a:pathLst>
                <a:path w="504" h="488">
                  <a:moveTo>
                    <a:pt x="0" y="0"/>
                  </a:moveTo>
                  <a:lnTo>
                    <a:pt x="0" y="488"/>
                  </a:lnTo>
                  <a:lnTo>
                    <a:pt x="504" y="488"/>
                  </a:lnTo>
                </a:path>
              </a:pathLst>
            </a:custGeom>
            <a:noFill/>
            <a:ln w="12700">
              <a:solidFill>
                <a:srgbClr val="FFFFFF"/>
              </a:solidFill>
              <a:prstDash val="solid"/>
              <a:round/>
              <a:headEnd/>
              <a:tailEnd/>
            </a:ln>
          </p:spPr>
          <p:txBody>
            <a:bodyPr/>
            <a:lstStyle/>
            <a:p>
              <a:endParaRPr lang="en-US"/>
            </a:p>
          </p:txBody>
        </p:sp>
        <p:sp>
          <p:nvSpPr>
            <p:cNvPr id="70379" name="Freeform 747"/>
            <p:cNvSpPr>
              <a:spLocks/>
            </p:cNvSpPr>
            <p:nvPr/>
          </p:nvSpPr>
          <p:spPr bwMode="auto">
            <a:xfrm>
              <a:off x="3505" y="3175"/>
              <a:ext cx="624" cy="64"/>
            </a:xfrm>
            <a:custGeom>
              <a:avLst/>
              <a:gdLst>
                <a:gd name="T0" fmla="*/ 0 w 624"/>
                <a:gd name="T1" fmla="*/ 0 h 64"/>
                <a:gd name="T2" fmla="*/ 0 w 624"/>
                <a:gd name="T3" fmla="*/ 64 h 64"/>
                <a:gd name="T4" fmla="*/ 624 w 624"/>
                <a:gd name="T5" fmla="*/ 64 h 64"/>
                <a:gd name="T6" fmla="*/ 0 60000 65536"/>
                <a:gd name="T7" fmla="*/ 0 60000 65536"/>
                <a:gd name="T8" fmla="*/ 0 60000 65536"/>
                <a:gd name="T9" fmla="*/ 0 w 624"/>
                <a:gd name="T10" fmla="*/ 0 h 64"/>
                <a:gd name="T11" fmla="*/ 624 w 624"/>
                <a:gd name="T12" fmla="*/ 64 h 64"/>
              </a:gdLst>
              <a:ahLst/>
              <a:cxnLst>
                <a:cxn ang="T6">
                  <a:pos x="T0" y="T1"/>
                </a:cxn>
                <a:cxn ang="T7">
                  <a:pos x="T2" y="T3"/>
                </a:cxn>
                <a:cxn ang="T8">
                  <a:pos x="T4" y="T5"/>
                </a:cxn>
              </a:cxnLst>
              <a:rect l="T9" t="T10" r="T11" b="T12"/>
              <a:pathLst>
                <a:path w="624" h="64">
                  <a:moveTo>
                    <a:pt x="0" y="0"/>
                  </a:moveTo>
                  <a:lnTo>
                    <a:pt x="0" y="64"/>
                  </a:lnTo>
                  <a:lnTo>
                    <a:pt x="624" y="64"/>
                  </a:lnTo>
                </a:path>
              </a:pathLst>
            </a:custGeom>
            <a:noFill/>
            <a:ln w="12700">
              <a:solidFill>
                <a:srgbClr val="FFFFFF"/>
              </a:solidFill>
              <a:prstDash val="solid"/>
              <a:round/>
              <a:headEnd/>
              <a:tailEnd/>
            </a:ln>
          </p:spPr>
          <p:txBody>
            <a:bodyPr/>
            <a:lstStyle/>
            <a:p>
              <a:endParaRPr lang="en-US"/>
            </a:p>
          </p:txBody>
        </p:sp>
        <p:sp>
          <p:nvSpPr>
            <p:cNvPr id="70380" name="Freeform 748"/>
            <p:cNvSpPr>
              <a:spLocks/>
            </p:cNvSpPr>
            <p:nvPr/>
          </p:nvSpPr>
          <p:spPr bwMode="auto">
            <a:xfrm>
              <a:off x="3505" y="2695"/>
              <a:ext cx="128" cy="480"/>
            </a:xfrm>
            <a:custGeom>
              <a:avLst/>
              <a:gdLst>
                <a:gd name="T0" fmla="*/ 0 w 128"/>
                <a:gd name="T1" fmla="*/ 480 h 480"/>
                <a:gd name="T2" fmla="*/ 0 w 128"/>
                <a:gd name="T3" fmla="*/ 0 h 480"/>
                <a:gd name="T4" fmla="*/ 128 w 128"/>
                <a:gd name="T5" fmla="*/ 0 h 480"/>
                <a:gd name="T6" fmla="*/ 0 60000 65536"/>
                <a:gd name="T7" fmla="*/ 0 60000 65536"/>
                <a:gd name="T8" fmla="*/ 0 60000 65536"/>
                <a:gd name="T9" fmla="*/ 0 w 128"/>
                <a:gd name="T10" fmla="*/ 0 h 480"/>
                <a:gd name="T11" fmla="*/ 128 w 128"/>
                <a:gd name="T12" fmla="*/ 480 h 480"/>
              </a:gdLst>
              <a:ahLst/>
              <a:cxnLst>
                <a:cxn ang="T6">
                  <a:pos x="T0" y="T1"/>
                </a:cxn>
                <a:cxn ang="T7">
                  <a:pos x="T2" y="T3"/>
                </a:cxn>
                <a:cxn ang="T8">
                  <a:pos x="T4" y="T5"/>
                </a:cxn>
              </a:cxnLst>
              <a:rect l="T9" t="T10" r="T11" b="T12"/>
              <a:pathLst>
                <a:path w="128" h="480">
                  <a:moveTo>
                    <a:pt x="0" y="480"/>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381" name="Freeform 749"/>
            <p:cNvSpPr>
              <a:spLocks/>
            </p:cNvSpPr>
            <p:nvPr/>
          </p:nvSpPr>
          <p:spPr bwMode="auto">
            <a:xfrm>
              <a:off x="3385" y="1503"/>
              <a:ext cx="120" cy="840"/>
            </a:xfrm>
            <a:custGeom>
              <a:avLst/>
              <a:gdLst>
                <a:gd name="T0" fmla="*/ 0 w 120"/>
                <a:gd name="T1" fmla="*/ 840 h 840"/>
                <a:gd name="T2" fmla="*/ 0 w 120"/>
                <a:gd name="T3" fmla="*/ 0 h 840"/>
                <a:gd name="T4" fmla="*/ 120 w 120"/>
                <a:gd name="T5" fmla="*/ 0 h 840"/>
                <a:gd name="T6" fmla="*/ 0 60000 65536"/>
                <a:gd name="T7" fmla="*/ 0 60000 65536"/>
                <a:gd name="T8" fmla="*/ 0 60000 65536"/>
                <a:gd name="T9" fmla="*/ 0 w 120"/>
                <a:gd name="T10" fmla="*/ 0 h 840"/>
                <a:gd name="T11" fmla="*/ 120 w 120"/>
                <a:gd name="T12" fmla="*/ 840 h 840"/>
              </a:gdLst>
              <a:ahLst/>
              <a:cxnLst>
                <a:cxn ang="T6">
                  <a:pos x="T0" y="T1"/>
                </a:cxn>
                <a:cxn ang="T7">
                  <a:pos x="T2" y="T3"/>
                </a:cxn>
                <a:cxn ang="T8">
                  <a:pos x="T4" y="T5"/>
                </a:cxn>
              </a:cxnLst>
              <a:rect l="T9" t="T10" r="T11" b="T12"/>
              <a:pathLst>
                <a:path w="120" h="840">
                  <a:moveTo>
                    <a:pt x="0" y="840"/>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70382" name="Freeform 750"/>
            <p:cNvSpPr>
              <a:spLocks/>
            </p:cNvSpPr>
            <p:nvPr/>
          </p:nvSpPr>
          <p:spPr bwMode="auto">
            <a:xfrm>
              <a:off x="3385" y="2343"/>
              <a:ext cx="120" cy="832"/>
            </a:xfrm>
            <a:custGeom>
              <a:avLst/>
              <a:gdLst>
                <a:gd name="T0" fmla="*/ 0 w 120"/>
                <a:gd name="T1" fmla="*/ 0 h 832"/>
                <a:gd name="T2" fmla="*/ 0 w 120"/>
                <a:gd name="T3" fmla="*/ 832 h 832"/>
                <a:gd name="T4" fmla="*/ 120 w 120"/>
                <a:gd name="T5" fmla="*/ 832 h 832"/>
                <a:gd name="T6" fmla="*/ 0 60000 65536"/>
                <a:gd name="T7" fmla="*/ 0 60000 65536"/>
                <a:gd name="T8" fmla="*/ 0 60000 65536"/>
                <a:gd name="T9" fmla="*/ 0 w 120"/>
                <a:gd name="T10" fmla="*/ 0 h 832"/>
                <a:gd name="T11" fmla="*/ 120 w 120"/>
                <a:gd name="T12" fmla="*/ 832 h 832"/>
              </a:gdLst>
              <a:ahLst/>
              <a:cxnLst>
                <a:cxn ang="T6">
                  <a:pos x="T0" y="T1"/>
                </a:cxn>
                <a:cxn ang="T7">
                  <a:pos x="T2" y="T3"/>
                </a:cxn>
                <a:cxn ang="T8">
                  <a:pos x="T4" y="T5"/>
                </a:cxn>
              </a:cxnLst>
              <a:rect l="T9" t="T10" r="T11" b="T12"/>
              <a:pathLst>
                <a:path w="120" h="832">
                  <a:moveTo>
                    <a:pt x="0" y="0"/>
                  </a:moveTo>
                  <a:lnTo>
                    <a:pt x="0" y="832"/>
                  </a:lnTo>
                  <a:lnTo>
                    <a:pt x="120" y="832"/>
                  </a:lnTo>
                </a:path>
              </a:pathLst>
            </a:custGeom>
            <a:noFill/>
            <a:ln w="12700">
              <a:solidFill>
                <a:srgbClr val="FFFFFF"/>
              </a:solidFill>
              <a:prstDash val="solid"/>
              <a:round/>
              <a:headEnd/>
              <a:tailEnd/>
            </a:ln>
          </p:spPr>
          <p:txBody>
            <a:bodyPr/>
            <a:lstStyle/>
            <a:p>
              <a:endParaRPr lang="en-US"/>
            </a:p>
          </p:txBody>
        </p:sp>
        <p:sp>
          <p:nvSpPr>
            <p:cNvPr id="70383" name="Line 751"/>
            <p:cNvSpPr>
              <a:spLocks noChangeShapeType="1"/>
            </p:cNvSpPr>
            <p:nvPr/>
          </p:nvSpPr>
          <p:spPr bwMode="auto">
            <a:xfrm>
              <a:off x="4129" y="3927"/>
              <a:ext cx="128" cy="1"/>
            </a:xfrm>
            <a:prstGeom prst="line">
              <a:avLst/>
            </a:prstGeom>
            <a:noFill/>
            <a:ln w="12700">
              <a:solidFill>
                <a:srgbClr val="FFFFFF"/>
              </a:solidFill>
              <a:round/>
              <a:headEnd/>
              <a:tailEnd/>
            </a:ln>
          </p:spPr>
          <p:txBody>
            <a:bodyPr/>
            <a:lstStyle/>
            <a:p>
              <a:endParaRPr lang="en-US"/>
            </a:p>
          </p:txBody>
        </p:sp>
        <p:sp>
          <p:nvSpPr>
            <p:cNvPr id="70384" name="Freeform 752"/>
            <p:cNvSpPr>
              <a:spLocks/>
            </p:cNvSpPr>
            <p:nvPr/>
          </p:nvSpPr>
          <p:spPr bwMode="auto">
            <a:xfrm>
              <a:off x="4129" y="3927"/>
              <a:ext cx="128" cy="72"/>
            </a:xfrm>
            <a:custGeom>
              <a:avLst/>
              <a:gdLst>
                <a:gd name="T0" fmla="*/ 0 w 128"/>
                <a:gd name="T1" fmla="*/ 0 h 72"/>
                <a:gd name="T2" fmla="*/ 0 w 128"/>
                <a:gd name="T3" fmla="*/ 72 h 72"/>
                <a:gd name="T4" fmla="*/ 128 w 128"/>
                <a:gd name="T5" fmla="*/ 72 h 72"/>
                <a:gd name="T6" fmla="*/ 0 60000 65536"/>
                <a:gd name="T7" fmla="*/ 0 60000 65536"/>
                <a:gd name="T8" fmla="*/ 0 60000 65536"/>
                <a:gd name="T9" fmla="*/ 0 w 128"/>
                <a:gd name="T10" fmla="*/ 0 h 72"/>
                <a:gd name="T11" fmla="*/ 128 w 128"/>
                <a:gd name="T12" fmla="*/ 72 h 72"/>
              </a:gdLst>
              <a:ahLst/>
              <a:cxnLst>
                <a:cxn ang="T6">
                  <a:pos x="T0" y="T1"/>
                </a:cxn>
                <a:cxn ang="T7">
                  <a:pos x="T2" y="T3"/>
                </a:cxn>
                <a:cxn ang="T8">
                  <a:pos x="T4" y="T5"/>
                </a:cxn>
              </a:cxnLst>
              <a:rect l="T9" t="T10" r="T11" b="T12"/>
              <a:pathLst>
                <a:path w="128" h="72">
                  <a:moveTo>
                    <a:pt x="0" y="0"/>
                  </a:moveTo>
                  <a:lnTo>
                    <a:pt x="0" y="72"/>
                  </a:lnTo>
                  <a:lnTo>
                    <a:pt x="128" y="72"/>
                  </a:lnTo>
                </a:path>
              </a:pathLst>
            </a:custGeom>
            <a:noFill/>
            <a:ln w="12700">
              <a:solidFill>
                <a:srgbClr val="FFFFFF"/>
              </a:solidFill>
              <a:prstDash val="solid"/>
              <a:round/>
              <a:headEnd/>
              <a:tailEnd/>
            </a:ln>
          </p:spPr>
          <p:txBody>
            <a:bodyPr/>
            <a:lstStyle/>
            <a:p>
              <a:endParaRPr lang="en-US"/>
            </a:p>
          </p:txBody>
        </p:sp>
        <p:sp>
          <p:nvSpPr>
            <p:cNvPr id="70385" name="Freeform 753"/>
            <p:cNvSpPr>
              <a:spLocks/>
            </p:cNvSpPr>
            <p:nvPr/>
          </p:nvSpPr>
          <p:spPr bwMode="auto">
            <a:xfrm>
              <a:off x="4129" y="3863"/>
              <a:ext cx="128" cy="64"/>
            </a:xfrm>
            <a:custGeom>
              <a:avLst/>
              <a:gdLst>
                <a:gd name="T0" fmla="*/ 0 w 128"/>
                <a:gd name="T1" fmla="*/ 64 h 64"/>
                <a:gd name="T2" fmla="*/ 0 w 128"/>
                <a:gd name="T3" fmla="*/ 0 h 64"/>
                <a:gd name="T4" fmla="*/ 128 w 128"/>
                <a:gd name="T5" fmla="*/ 0 h 64"/>
                <a:gd name="T6" fmla="*/ 0 60000 65536"/>
                <a:gd name="T7" fmla="*/ 0 60000 65536"/>
                <a:gd name="T8" fmla="*/ 0 60000 65536"/>
                <a:gd name="T9" fmla="*/ 0 w 128"/>
                <a:gd name="T10" fmla="*/ 0 h 64"/>
                <a:gd name="T11" fmla="*/ 128 w 128"/>
                <a:gd name="T12" fmla="*/ 64 h 64"/>
              </a:gdLst>
              <a:ahLst/>
              <a:cxnLst>
                <a:cxn ang="T6">
                  <a:pos x="T0" y="T1"/>
                </a:cxn>
                <a:cxn ang="T7">
                  <a:pos x="T2" y="T3"/>
                </a:cxn>
                <a:cxn ang="T8">
                  <a:pos x="T4" y="T5"/>
                </a:cxn>
              </a:cxnLst>
              <a:rect l="T9" t="T10" r="T11" b="T12"/>
              <a:pathLst>
                <a:path w="128" h="64">
                  <a:moveTo>
                    <a:pt x="0" y="64"/>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386" name="Freeform 754"/>
            <p:cNvSpPr>
              <a:spLocks/>
            </p:cNvSpPr>
            <p:nvPr/>
          </p:nvSpPr>
          <p:spPr bwMode="auto">
            <a:xfrm>
              <a:off x="4129" y="4063"/>
              <a:ext cx="128" cy="40"/>
            </a:xfrm>
            <a:custGeom>
              <a:avLst/>
              <a:gdLst>
                <a:gd name="T0" fmla="*/ 0 w 128"/>
                <a:gd name="T1" fmla="*/ 40 h 40"/>
                <a:gd name="T2" fmla="*/ 0 w 128"/>
                <a:gd name="T3" fmla="*/ 0 h 40"/>
                <a:gd name="T4" fmla="*/ 128 w 128"/>
                <a:gd name="T5" fmla="*/ 0 h 40"/>
                <a:gd name="T6" fmla="*/ 0 60000 65536"/>
                <a:gd name="T7" fmla="*/ 0 60000 65536"/>
                <a:gd name="T8" fmla="*/ 0 60000 65536"/>
                <a:gd name="T9" fmla="*/ 0 w 128"/>
                <a:gd name="T10" fmla="*/ 0 h 40"/>
                <a:gd name="T11" fmla="*/ 128 w 128"/>
                <a:gd name="T12" fmla="*/ 40 h 40"/>
              </a:gdLst>
              <a:ahLst/>
              <a:cxnLst>
                <a:cxn ang="T6">
                  <a:pos x="T0" y="T1"/>
                </a:cxn>
                <a:cxn ang="T7">
                  <a:pos x="T2" y="T3"/>
                </a:cxn>
                <a:cxn ang="T8">
                  <a:pos x="T4" y="T5"/>
                </a:cxn>
              </a:cxnLst>
              <a:rect l="T9" t="T10" r="T11" b="T12"/>
              <a:pathLst>
                <a:path w="128" h="40">
                  <a:moveTo>
                    <a:pt x="0" y="40"/>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387" name="Freeform 755"/>
            <p:cNvSpPr>
              <a:spLocks/>
            </p:cNvSpPr>
            <p:nvPr/>
          </p:nvSpPr>
          <p:spPr bwMode="auto">
            <a:xfrm>
              <a:off x="4129" y="4103"/>
              <a:ext cx="128" cy="32"/>
            </a:xfrm>
            <a:custGeom>
              <a:avLst/>
              <a:gdLst>
                <a:gd name="T0" fmla="*/ 0 w 128"/>
                <a:gd name="T1" fmla="*/ 0 h 32"/>
                <a:gd name="T2" fmla="*/ 0 w 128"/>
                <a:gd name="T3" fmla="*/ 32 h 32"/>
                <a:gd name="T4" fmla="*/ 128 w 128"/>
                <a:gd name="T5" fmla="*/ 32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0"/>
                  </a:moveTo>
                  <a:lnTo>
                    <a:pt x="0" y="32"/>
                  </a:lnTo>
                  <a:lnTo>
                    <a:pt x="128" y="32"/>
                  </a:lnTo>
                </a:path>
              </a:pathLst>
            </a:custGeom>
            <a:noFill/>
            <a:ln w="12700">
              <a:solidFill>
                <a:srgbClr val="FFFFFF"/>
              </a:solidFill>
              <a:prstDash val="solid"/>
              <a:round/>
              <a:headEnd/>
              <a:tailEnd/>
            </a:ln>
          </p:spPr>
          <p:txBody>
            <a:bodyPr/>
            <a:lstStyle/>
            <a:p>
              <a:endParaRPr lang="en-US"/>
            </a:p>
          </p:txBody>
        </p:sp>
        <p:sp>
          <p:nvSpPr>
            <p:cNvPr id="70388" name="Freeform 756"/>
            <p:cNvSpPr>
              <a:spLocks/>
            </p:cNvSpPr>
            <p:nvPr/>
          </p:nvSpPr>
          <p:spPr bwMode="auto">
            <a:xfrm>
              <a:off x="3257" y="3215"/>
              <a:ext cx="872" cy="712"/>
            </a:xfrm>
            <a:custGeom>
              <a:avLst/>
              <a:gdLst>
                <a:gd name="T0" fmla="*/ 0 w 872"/>
                <a:gd name="T1" fmla="*/ 0 h 712"/>
                <a:gd name="T2" fmla="*/ 0 w 872"/>
                <a:gd name="T3" fmla="*/ 712 h 712"/>
                <a:gd name="T4" fmla="*/ 872 w 872"/>
                <a:gd name="T5" fmla="*/ 712 h 712"/>
                <a:gd name="T6" fmla="*/ 0 60000 65536"/>
                <a:gd name="T7" fmla="*/ 0 60000 65536"/>
                <a:gd name="T8" fmla="*/ 0 60000 65536"/>
                <a:gd name="T9" fmla="*/ 0 w 872"/>
                <a:gd name="T10" fmla="*/ 0 h 712"/>
                <a:gd name="T11" fmla="*/ 872 w 872"/>
                <a:gd name="T12" fmla="*/ 712 h 712"/>
              </a:gdLst>
              <a:ahLst/>
              <a:cxnLst>
                <a:cxn ang="T6">
                  <a:pos x="T0" y="T1"/>
                </a:cxn>
                <a:cxn ang="T7">
                  <a:pos x="T2" y="T3"/>
                </a:cxn>
                <a:cxn ang="T8">
                  <a:pos x="T4" y="T5"/>
                </a:cxn>
              </a:cxnLst>
              <a:rect l="T9" t="T10" r="T11" b="T12"/>
              <a:pathLst>
                <a:path w="872" h="712">
                  <a:moveTo>
                    <a:pt x="0" y="0"/>
                  </a:moveTo>
                  <a:lnTo>
                    <a:pt x="0" y="712"/>
                  </a:lnTo>
                  <a:lnTo>
                    <a:pt x="872" y="712"/>
                  </a:lnTo>
                </a:path>
              </a:pathLst>
            </a:custGeom>
            <a:noFill/>
            <a:ln w="12700">
              <a:solidFill>
                <a:srgbClr val="FFFFFF"/>
              </a:solidFill>
              <a:prstDash val="solid"/>
              <a:round/>
              <a:headEnd/>
              <a:tailEnd/>
            </a:ln>
          </p:spPr>
          <p:txBody>
            <a:bodyPr/>
            <a:lstStyle/>
            <a:p>
              <a:endParaRPr lang="en-US"/>
            </a:p>
          </p:txBody>
        </p:sp>
        <p:sp>
          <p:nvSpPr>
            <p:cNvPr id="70389" name="Freeform 757"/>
            <p:cNvSpPr>
              <a:spLocks/>
            </p:cNvSpPr>
            <p:nvPr/>
          </p:nvSpPr>
          <p:spPr bwMode="auto">
            <a:xfrm>
              <a:off x="3257" y="3215"/>
              <a:ext cx="872" cy="888"/>
            </a:xfrm>
            <a:custGeom>
              <a:avLst/>
              <a:gdLst>
                <a:gd name="T0" fmla="*/ 0 w 872"/>
                <a:gd name="T1" fmla="*/ 0 h 888"/>
                <a:gd name="T2" fmla="*/ 0 w 872"/>
                <a:gd name="T3" fmla="*/ 888 h 888"/>
                <a:gd name="T4" fmla="*/ 872 w 872"/>
                <a:gd name="T5" fmla="*/ 888 h 888"/>
                <a:gd name="T6" fmla="*/ 0 60000 65536"/>
                <a:gd name="T7" fmla="*/ 0 60000 65536"/>
                <a:gd name="T8" fmla="*/ 0 60000 65536"/>
                <a:gd name="T9" fmla="*/ 0 w 872"/>
                <a:gd name="T10" fmla="*/ 0 h 888"/>
                <a:gd name="T11" fmla="*/ 872 w 872"/>
                <a:gd name="T12" fmla="*/ 888 h 888"/>
              </a:gdLst>
              <a:ahLst/>
              <a:cxnLst>
                <a:cxn ang="T6">
                  <a:pos x="T0" y="T1"/>
                </a:cxn>
                <a:cxn ang="T7">
                  <a:pos x="T2" y="T3"/>
                </a:cxn>
                <a:cxn ang="T8">
                  <a:pos x="T4" y="T5"/>
                </a:cxn>
              </a:cxnLst>
              <a:rect l="T9" t="T10" r="T11" b="T12"/>
              <a:pathLst>
                <a:path w="872" h="888">
                  <a:moveTo>
                    <a:pt x="0" y="0"/>
                  </a:moveTo>
                  <a:lnTo>
                    <a:pt x="0" y="888"/>
                  </a:lnTo>
                  <a:lnTo>
                    <a:pt x="872" y="888"/>
                  </a:lnTo>
                </a:path>
              </a:pathLst>
            </a:custGeom>
            <a:noFill/>
            <a:ln w="12700">
              <a:solidFill>
                <a:srgbClr val="FFFFFF"/>
              </a:solidFill>
              <a:prstDash val="solid"/>
              <a:round/>
              <a:headEnd/>
              <a:tailEnd/>
            </a:ln>
          </p:spPr>
          <p:txBody>
            <a:bodyPr/>
            <a:lstStyle/>
            <a:p>
              <a:endParaRPr lang="en-US"/>
            </a:p>
          </p:txBody>
        </p:sp>
        <p:sp>
          <p:nvSpPr>
            <p:cNvPr id="70390" name="Freeform 758"/>
            <p:cNvSpPr>
              <a:spLocks/>
            </p:cNvSpPr>
            <p:nvPr/>
          </p:nvSpPr>
          <p:spPr bwMode="auto">
            <a:xfrm>
              <a:off x="3257" y="3215"/>
              <a:ext cx="1000" cy="576"/>
            </a:xfrm>
            <a:custGeom>
              <a:avLst/>
              <a:gdLst>
                <a:gd name="T0" fmla="*/ 0 w 1000"/>
                <a:gd name="T1" fmla="*/ 0 h 576"/>
                <a:gd name="T2" fmla="*/ 0 w 1000"/>
                <a:gd name="T3" fmla="*/ 576 h 576"/>
                <a:gd name="T4" fmla="*/ 1000 w 1000"/>
                <a:gd name="T5" fmla="*/ 576 h 576"/>
                <a:gd name="T6" fmla="*/ 0 60000 65536"/>
                <a:gd name="T7" fmla="*/ 0 60000 65536"/>
                <a:gd name="T8" fmla="*/ 0 60000 65536"/>
                <a:gd name="T9" fmla="*/ 0 w 1000"/>
                <a:gd name="T10" fmla="*/ 0 h 576"/>
                <a:gd name="T11" fmla="*/ 1000 w 1000"/>
                <a:gd name="T12" fmla="*/ 576 h 576"/>
              </a:gdLst>
              <a:ahLst/>
              <a:cxnLst>
                <a:cxn ang="T6">
                  <a:pos x="T0" y="T1"/>
                </a:cxn>
                <a:cxn ang="T7">
                  <a:pos x="T2" y="T3"/>
                </a:cxn>
                <a:cxn ang="T8">
                  <a:pos x="T4" y="T5"/>
                </a:cxn>
              </a:cxnLst>
              <a:rect l="T9" t="T10" r="T11" b="T12"/>
              <a:pathLst>
                <a:path w="1000" h="576">
                  <a:moveTo>
                    <a:pt x="0" y="0"/>
                  </a:moveTo>
                  <a:lnTo>
                    <a:pt x="0" y="576"/>
                  </a:lnTo>
                  <a:lnTo>
                    <a:pt x="1000" y="576"/>
                  </a:lnTo>
                </a:path>
              </a:pathLst>
            </a:custGeom>
            <a:noFill/>
            <a:ln w="12700">
              <a:solidFill>
                <a:srgbClr val="FFFFFF"/>
              </a:solidFill>
              <a:prstDash val="solid"/>
              <a:round/>
              <a:headEnd/>
              <a:tailEnd/>
            </a:ln>
          </p:spPr>
          <p:txBody>
            <a:bodyPr/>
            <a:lstStyle/>
            <a:p>
              <a:endParaRPr lang="en-US"/>
            </a:p>
          </p:txBody>
        </p:sp>
        <p:sp>
          <p:nvSpPr>
            <p:cNvPr id="70391" name="Freeform 759"/>
            <p:cNvSpPr>
              <a:spLocks/>
            </p:cNvSpPr>
            <p:nvPr/>
          </p:nvSpPr>
          <p:spPr bwMode="auto">
            <a:xfrm>
              <a:off x="3257" y="2343"/>
              <a:ext cx="128" cy="872"/>
            </a:xfrm>
            <a:custGeom>
              <a:avLst/>
              <a:gdLst>
                <a:gd name="T0" fmla="*/ 0 w 128"/>
                <a:gd name="T1" fmla="*/ 872 h 872"/>
                <a:gd name="T2" fmla="*/ 0 w 128"/>
                <a:gd name="T3" fmla="*/ 0 h 872"/>
                <a:gd name="T4" fmla="*/ 128 w 128"/>
                <a:gd name="T5" fmla="*/ 0 h 872"/>
                <a:gd name="T6" fmla="*/ 0 60000 65536"/>
                <a:gd name="T7" fmla="*/ 0 60000 65536"/>
                <a:gd name="T8" fmla="*/ 0 60000 65536"/>
                <a:gd name="T9" fmla="*/ 0 w 128"/>
                <a:gd name="T10" fmla="*/ 0 h 872"/>
                <a:gd name="T11" fmla="*/ 128 w 128"/>
                <a:gd name="T12" fmla="*/ 872 h 872"/>
              </a:gdLst>
              <a:ahLst/>
              <a:cxnLst>
                <a:cxn ang="T6">
                  <a:pos x="T0" y="T1"/>
                </a:cxn>
                <a:cxn ang="T7">
                  <a:pos x="T2" y="T3"/>
                </a:cxn>
                <a:cxn ang="T8">
                  <a:pos x="T4" y="T5"/>
                </a:cxn>
              </a:cxnLst>
              <a:rect l="T9" t="T10" r="T11" b="T12"/>
              <a:pathLst>
                <a:path w="128" h="872">
                  <a:moveTo>
                    <a:pt x="0" y="872"/>
                  </a:moveTo>
                  <a:lnTo>
                    <a:pt x="0" y="0"/>
                  </a:lnTo>
                  <a:lnTo>
                    <a:pt x="128" y="0"/>
                  </a:lnTo>
                </a:path>
              </a:pathLst>
            </a:custGeom>
            <a:noFill/>
            <a:ln w="12700">
              <a:solidFill>
                <a:srgbClr val="FFFFFF"/>
              </a:solidFill>
              <a:prstDash val="solid"/>
              <a:round/>
              <a:headEnd/>
              <a:tailEnd/>
            </a:ln>
          </p:spPr>
          <p:txBody>
            <a:bodyPr/>
            <a:lstStyle/>
            <a:p>
              <a:endParaRPr lang="en-US"/>
            </a:p>
          </p:txBody>
        </p:sp>
        <p:sp>
          <p:nvSpPr>
            <p:cNvPr id="70392" name="Freeform 760"/>
            <p:cNvSpPr>
              <a:spLocks/>
            </p:cNvSpPr>
            <p:nvPr/>
          </p:nvSpPr>
          <p:spPr bwMode="auto">
            <a:xfrm>
              <a:off x="3137" y="3743"/>
              <a:ext cx="1120" cy="464"/>
            </a:xfrm>
            <a:custGeom>
              <a:avLst/>
              <a:gdLst>
                <a:gd name="T0" fmla="*/ 0 w 1120"/>
                <a:gd name="T1" fmla="*/ 0 h 464"/>
                <a:gd name="T2" fmla="*/ 0 w 1120"/>
                <a:gd name="T3" fmla="*/ 464 h 464"/>
                <a:gd name="T4" fmla="*/ 1120 w 1120"/>
                <a:gd name="T5" fmla="*/ 464 h 464"/>
                <a:gd name="T6" fmla="*/ 0 60000 65536"/>
                <a:gd name="T7" fmla="*/ 0 60000 65536"/>
                <a:gd name="T8" fmla="*/ 0 60000 65536"/>
                <a:gd name="T9" fmla="*/ 0 w 1120"/>
                <a:gd name="T10" fmla="*/ 0 h 464"/>
                <a:gd name="T11" fmla="*/ 1120 w 1120"/>
                <a:gd name="T12" fmla="*/ 464 h 464"/>
              </a:gdLst>
              <a:ahLst/>
              <a:cxnLst>
                <a:cxn ang="T6">
                  <a:pos x="T0" y="T1"/>
                </a:cxn>
                <a:cxn ang="T7">
                  <a:pos x="T2" y="T3"/>
                </a:cxn>
                <a:cxn ang="T8">
                  <a:pos x="T4" y="T5"/>
                </a:cxn>
              </a:cxnLst>
              <a:rect l="T9" t="T10" r="T11" b="T12"/>
              <a:pathLst>
                <a:path w="1120" h="464">
                  <a:moveTo>
                    <a:pt x="0" y="0"/>
                  </a:moveTo>
                  <a:lnTo>
                    <a:pt x="0" y="464"/>
                  </a:lnTo>
                  <a:lnTo>
                    <a:pt x="1120" y="464"/>
                  </a:lnTo>
                </a:path>
              </a:pathLst>
            </a:custGeom>
            <a:noFill/>
            <a:ln w="12700">
              <a:solidFill>
                <a:srgbClr val="FFFFFF"/>
              </a:solidFill>
              <a:prstDash val="solid"/>
              <a:round/>
              <a:headEnd/>
              <a:tailEnd/>
            </a:ln>
          </p:spPr>
          <p:txBody>
            <a:bodyPr/>
            <a:lstStyle/>
            <a:p>
              <a:endParaRPr lang="en-US"/>
            </a:p>
          </p:txBody>
        </p:sp>
        <p:sp>
          <p:nvSpPr>
            <p:cNvPr id="70393" name="Freeform 761"/>
            <p:cNvSpPr>
              <a:spLocks/>
            </p:cNvSpPr>
            <p:nvPr/>
          </p:nvSpPr>
          <p:spPr bwMode="auto">
            <a:xfrm>
              <a:off x="3137" y="3743"/>
              <a:ext cx="1120" cy="528"/>
            </a:xfrm>
            <a:custGeom>
              <a:avLst/>
              <a:gdLst>
                <a:gd name="T0" fmla="*/ 0 w 1120"/>
                <a:gd name="T1" fmla="*/ 0 h 528"/>
                <a:gd name="T2" fmla="*/ 0 w 1120"/>
                <a:gd name="T3" fmla="*/ 528 h 528"/>
                <a:gd name="T4" fmla="*/ 1120 w 1120"/>
                <a:gd name="T5" fmla="*/ 528 h 528"/>
                <a:gd name="T6" fmla="*/ 0 60000 65536"/>
                <a:gd name="T7" fmla="*/ 0 60000 65536"/>
                <a:gd name="T8" fmla="*/ 0 60000 65536"/>
                <a:gd name="T9" fmla="*/ 0 w 1120"/>
                <a:gd name="T10" fmla="*/ 0 h 528"/>
                <a:gd name="T11" fmla="*/ 1120 w 1120"/>
                <a:gd name="T12" fmla="*/ 528 h 528"/>
              </a:gdLst>
              <a:ahLst/>
              <a:cxnLst>
                <a:cxn ang="T6">
                  <a:pos x="T0" y="T1"/>
                </a:cxn>
                <a:cxn ang="T7">
                  <a:pos x="T2" y="T3"/>
                </a:cxn>
                <a:cxn ang="T8">
                  <a:pos x="T4" y="T5"/>
                </a:cxn>
              </a:cxnLst>
              <a:rect l="T9" t="T10" r="T11" b="T12"/>
              <a:pathLst>
                <a:path w="1120" h="528">
                  <a:moveTo>
                    <a:pt x="0" y="0"/>
                  </a:moveTo>
                  <a:lnTo>
                    <a:pt x="0" y="528"/>
                  </a:lnTo>
                  <a:lnTo>
                    <a:pt x="1120" y="528"/>
                  </a:lnTo>
                </a:path>
              </a:pathLst>
            </a:custGeom>
            <a:noFill/>
            <a:ln w="12700">
              <a:solidFill>
                <a:srgbClr val="FFFFFF"/>
              </a:solidFill>
              <a:prstDash val="solid"/>
              <a:round/>
              <a:headEnd/>
              <a:tailEnd/>
            </a:ln>
          </p:spPr>
          <p:txBody>
            <a:bodyPr/>
            <a:lstStyle/>
            <a:p>
              <a:endParaRPr lang="en-US"/>
            </a:p>
          </p:txBody>
        </p:sp>
        <p:sp>
          <p:nvSpPr>
            <p:cNvPr id="70394" name="Freeform 762"/>
            <p:cNvSpPr>
              <a:spLocks/>
            </p:cNvSpPr>
            <p:nvPr/>
          </p:nvSpPr>
          <p:spPr bwMode="auto">
            <a:xfrm>
              <a:off x="3137" y="3215"/>
              <a:ext cx="120" cy="528"/>
            </a:xfrm>
            <a:custGeom>
              <a:avLst/>
              <a:gdLst>
                <a:gd name="T0" fmla="*/ 0 w 120"/>
                <a:gd name="T1" fmla="*/ 528 h 528"/>
                <a:gd name="T2" fmla="*/ 0 w 120"/>
                <a:gd name="T3" fmla="*/ 0 h 528"/>
                <a:gd name="T4" fmla="*/ 120 w 120"/>
                <a:gd name="T5" fmla="*/ 0 h 528"/>
                <a:gd name="T6" fmla="*/ 0 60000 65536"/>
                <a:gd name="T7" fmla="*/ 0 60000 65536"/>
                <a:gd name="T8" fmla="*/ 0 60000 65536"/>
                <a:gd name="T9" fmla="*/ 0 w 120"/>
                <a:gd name="T10" fmla="*/ 0 h 528"/>
                <a:gd name="T11" fmla="*/ 120 w 120"/>
                <a:gd name="T12" fmla="*/ 528 h 528"/>
              </a:gdLst>
              <a:ahLst/>
              <a:cxnLst>
                <a:cxn ang="T6">
                  <a:pos x="T0" y="T1"/>
                </a:cxn>
                <a:cxn ang="T7">
                  <a:pos x="T2" y="T3"/>
                </a:cxn>
                <a:cxn ang="T8">
                  <a:pos x="T4" y="T5"/>
                </a:cxn>
              </a:cxnLst>
              <a:rect l="T9" t="T10" r="T11" b="T12"/>
              <a:pathLst>
                <a:path w="120" h="528">
                  <a:moveTo>
                    <a:pt x="0" y="528"/>
                  </a:moveTo>
                  <a:lnTo>
                    <a:pt x="0" y="0"/>
                  </a:lnTo>
                  <a:lnTo>
                    <a:pt x="120" y="0"/>
                  </a:lnTo>
                </a:path>
              </a:pathLst>
            </a:custGeom>
            <a:noFill/>
            <a:ln w="12700">
              <a:solidFill>
                <a:srgbClr val="FFFFFF"/>
              </a:solidFill>
              <a:prstDash val="solid"/>
              <a:round/>
              <a:headEnd/>
              <a:tailEnd/>
            </a:ln>
          </p:spPr>
          <p:txBody>
            <a:bodyPr/>
            <a:lstStyle/>
            <a:p>
              <a:endParaRPr lang="en-US"/>
            </a:p>
          </p:txBody>
        </p:sp>
        <p:sp>
          <p:nvSpPr>
            <p:cNvPr id="70395" name="Rectangle 763"/>
            <p:cNvSpPr>
              <a:spLocks noChangeArrowheads="1"/>
            </p:cNvSpPr>
            <p:nvPr/>
          </p:nvSpPr>
          <p:spPr bwMode="auto">
            <a:xfrm>
              <a:off x="165" y="51"/>
              <a:ext cx="287" cy="194"/>
            </a:xfrm>
            <a:prstGeom prst="rect">
              <a:avLst/>
            </a:prstGeom>
            <a:noFill/>
            <a:ln w="9525">
              <a:noFill/>
              <a:miter lim="800000"/>
              <a:headEnd/>
              <a:tailEnd/>
            </a:ln>
          </p:spPr>
          <p:txBody>
            <a:bodyPr wrap="none" lIns="0" tIns="0" rIns="0" bIns="0">
              <a:spAutoFit/>
            </a:bodyPr>
            <a:lstStyle/>
            <a:p>
              <a:pPr eaLnBrk="0" hangingPunct="0"/>
              <a:r>
                <a:rPr lang="en-US" sz="2000">
                  <a:solidFill>
                    <a:srgbClr val="FFFFFF"/>
                  </a:solidFill>
                </a:rPr>
                <a:t>Cyt </a:t>
              </a:r>
              <a:endParaRPr lang="en-US" sz="2400">
                <a:latin typeface="Times" pitchFamily="18" charset="0"/>
              </a:endParaRPr>
            </a:p>
          </p:txBody>
        </p:sp>
        <p:sp>
          <p:nvSpPr>
            <p:cNvPr id="70396" name="Rectangle 764"/>
            <p:cNvSpPr>
              <a:spLocks noChangeArrowheads="1"/>
            </p:cNvSpPr>
            <p:nvPr/>
          </p:nvSpPr>
          <p:spPr bwMode="auto">
            <a:xfrm>
              <a:off x="445" y="51"/>
              <a:ext cx="90" cy="194"/>
            </a:xfrm>
            <a:prstGeom prst="rect">
              <a:avLst/>
            </a:prstGeom>
            <a:noFill/>
            <a:ln w="9525">
              <a:noFill/>
              <a:miter lim="800000"/>
              <a:headEnd/>
              <a:tailEnd/>
            </a:ln>
          </p:spPr>
          <p:txBody>
            <a:bodyPr wrap="none" lIns="0" tIns="0" rIns="0" bIns="0">
              <a:spAutoFit/>
            </a:bodyPr>
            <a:lstStyle/>
            <a:p>
              <a:pPr eaLnBrk="0" hangingPunct="0"/>
              <a:r>
                <a:rPr lang="en-US" sz="2000" i="1">
                  <a:solidFill>
                    <a:srgbClr val="FFFFFF"/>
                  </a:solidFill>
                </a:rPr>
                <a:t>b</a:t>
              </a:r>
              <a:endParaRPr lang="en-US" sz="2400">
                <a:latin typeface="Times" pitchFamily="18" charset="0"/>
              </a:endParaRPr>
            </a:p>
          </p:txBody>
        </p:sp>
        <p:sp>
          <p:nvSpPr>
            <p:cNvPr id="70397" name="Rectangle 765"/>
            <p:cNvSpPr>
              <a:spLocks noChangeArrowheads="1"/>
            </p:cNvSpPr>
            <p:nvPr/>
          </p:nvSpPr>
          <p:spPr bwMode="auto">
            <a:xfrm>
              <a:off x="3125" y="51"/>
              <a:ext cx="405" cy="194"/>
            </a:xfrm>
            <a:prstGeom prst="rect">
              <a:avLst/>
            </a:prstGeom>
            <a:noFill/>
            <a:ln w="9525">
              <a:noFill/>
              <a:miter lim="800000"/>
              <a:headEnd/>
              <a:tailEnd/>
            </a:ln>
          </p:spPr>
          <p:txBody>
            <a:bodyPr wrap="none" lIns="0" tIns="0" rIns="0" bIns="0">
              <a:spAutoFit/>
            </a:bodyPr>
            <a:lstStyle/>
            <a:p>
              <a:pPr eaLnBrk="0" hangingPunct="0"/>
              <a:r>
                <a:rPr lang="en-US" sz="2000">
                  <a:solidFill>
                    <a:srgbClr val="FFFFFF"/>
                  </a:solidFill>
                </a:rPr>
                <a:t>AFLP</a:t>
              </a:r>
              <a:endParaRPr lang="en-US" sz="2400">
                <a:latin typeface="Times" pitchFamily="18" charset="0"/>
              </a:endParaRPr>
            </a:p>
          </p:txBody>
        </p:sp>
        <p:sp>
          <p:nvSpPr>
            <p:cNvPr id="70398" name="Freeform 766"/>
            <p:cNvSpPr>
              <a:spLocks/>
            </p:cNvSpPr>
            <p:nvPr/>
          </p:nvSpPr>
          <p:spPr bwMode="auto">
            <a:xfrm>
              <a:off x="3632" y="1462"/>
              <a:ext cx="128" cy="1"/>
            </a:xfrm>
            <a:custGeom>
              <a:avLst/>
              <a:gdLst>
                <a:gd name="T0" fmla="*/ 0 w 128"/>
                <a:gd name="T1" fmla="*/ 0 h 344"/>
                <a:gd name="T2" fmla="*/ 0 w 128"/>
                <a:gd name="T3" fmla="*/ 0 h 344"/>
                <a:gd name="T4" fmla="*/ 128 w 128"/>
                <a:gd name="T5" fmla="*/ 0 h 344"/>
                <a:gd name="T6" fmla="*/ 0 60000 65536"/>
                <a:gd name="T7" fmla="*/ 0 60000 65536"/>
                <a:gd name="T8" fmla="*/ 0 60000 65536"/>
                <a:gd name="T9" fmla="*/ 0 w 128"/>
                <a:gd name="T10" fmla="*/ 0 h 344"/>
                <a:gd name="T11" fmla="*/ 128 w 128"/>
                <a:gd name="T12" fmla="*/ 344 h 344"/>
              </a:gdLst>
              <a:ahLst/>
              <a:cxnLst>
                <a:cxn ang="T6">
                  <a:pos x="T0" y="T1"/>
                </a:cxn>
                <a:cxn ang="T7">
                  <a:pos x="T2" y="T3"/>
                </a:cxn>
                <a:cxn ang="T8">
                  <a:pos x="T4" y="T5"/>
                </a:cxn>
              </a:cxnLst>
              <a:rect l="T9" t="T10" r="T11" b="T12"/>
              <a:pathLst>
                <a:path w="128" h="344">
                  <a:moveTo>
                    <a:pt x="0" y="0"/>
                  </a:moveTo>
                  <a:lnTo>
                    <a:pt x="0" y="344"/>
                  </a:lnTo>
                  <a:lnTo>
                    <a:pt x="128" y="344"/>
                  </a:lnTo>
                </a:path>
              </a:pathLst>
            </a:custGeom>
            <a:noFill/>
            <a:ln w="12700">
              <a:solidFill>
                <a:srgbClr val="FF0080"/>
              </a:solidFill>
              <a:prstDash val="solid"/>
              <a:round/>
              <a:headEnd/>
              <a:tailEnd/>
            </a:ln>
          </p:spPr>
          <p:txBody>
            <a:bodyPr/>
            <a:lstStyle/>
            <a:p>
              <a:endParaRPr lang="en-US"/>
            </a:p>
          </p:txBody>
        </p:sp>
        <p:sp>
          <p:nvSpPr>
            <p:cNvPr id="70399" name="Freeform 767"/>
            <p:cNvSpPr>
              <a:spLocks/>
            </p:cNvSpPr>
            <p:nvPr/>
          </p:nvSpPr>
          <p:spPr bwMode="auto">
            <a:xfrm>
              <a:off x="1426" y="534"/>
              <a:ext cx="1" cy="72"/>
            </a:xfrm>
            <a:custGeom>
              <a:avLst/>
              <a:gdLst>
                <a:gd name="T0" fmla="*/ 0 w 120"/>
                <a:gd name="T1" fmla="*/ 0 h 72"/>
                <a:gd name="T2" fmla="*/ 0 w 120"/>
                <a:gd name="T3" fmla="*/ 72 h 72"/>
                <a:gd name="T4" fmla="*/ 0 w 120"/>
                <a:gd name="T5" fmla="*/ 72 h 72"/>
                <a:gd name="T6" fmla="*/ 0 60000 65536"/>
                <a:gd name="T7" fmla="*/ 0 60000 65536"/>
                <a:gd name="T8" fmla="*/ 0 60000 65536"/>
                <a:gd name="T9" fmla="*/ 0 w 120"/>
                <a:gd name="T10" fmla="*/ 0 h 72"/>
                <a:gd name="T11" fmla="*/ 120 w 120"/>
                <a:gd name="T12" fmla="*/ 72 h 72"/>
              </a:gdLst>
              <a:ahLst/>
              <a:cxnLst>
                <a:cxn ang="T6">
                  <a:pos x="T0" y="T1"/>
                </a:cxn>
                <a:cxn ang="T7">
                  <a:pos x="T2" y="T3"/>
                </a:cxn>
                <a:cxn ang="T8">
                  <a:pos x="T4" y="T5"/>
                </a:cxn>
              </a:cxnLst>
              <a:rect l="T9" t="T10" r="T11" b="T12"/>
              <a:pathLst>
                <a:path w="120" h="72">
                  <a:moveTo>
                    <a:pt x="0" y="0"/>
                  </a:moveTo>
                  <a:lnTo>
                    <a:pt x="0" y="72"/>
                  </a:lnTo>
                  <a:lnTo>
                    <a:pt x="120" y="72"/>
                  </a:lnTo>
                </a:path>
              </a:pathLst>
            </a:custGeom>
            <a:noFill/>
            <a:ln w="12700">
              <a:solidFill>
                <a:schemeClr val="bg1"/>
              </a:solidFill>
              <a:prstDash val="solid"/>
              <a:round/>
              <a:headEnd/>
              <a:tailEnd/>
            </a:ln>
          </p:spPr>
          <p:txBody>
            <a:bodyPr/>
            <a:lstStyle/>
            <a:p>
              <a:endParaRPr lang="en-US"/>
            </a:p>
          </p:txBody>
        </p:sp>
        <p:sp>
          <p:nvSpPr>
            <p:cNvPr id="70400" name="Freeform 768"/>
            <p:cNvSpPr>
              <a:spLocks/>
            </p:cNvSpPr>
            <p:nvPr/>
          </p:nvSpPr>
          <p:spPr bwMode="auto">
            <a:xfrm>
              <a:off x="1296" y="1150"/>
              <a:ext cx="128" cy="1"/>
            </a:xfrm>
            <a:custGeom>
              <a:avLst/>
              <a:gdLst>
                <a:gd name="T0" fmla="*/ 0 w 128"/>
                <a:gd name="T1" fmla="*/ 0 h 72"/>
                <a:gd name="T2" fmla="*/ 0 w 128"/>
                <a:gd name="T3" fmla="*/ 0 h 72"/>
                <a:gd name="T4" fmla="*/ 128 w 128"/>
                <a:gd name="T5" fmla="*/ 0 h 72"/>
                <a:gd name="T6" fmla="*/ 0 60000 65536"/>
                <a:gd name="T7" fmla="*/ 0 60000 65536"/>
                <a:gd name="T8" fmla="*/ 0 60000 65536"/>
                <a:gd name="T9" fmla="*/ 0 w 128"/>
                <a:gd name="T10" fmla="*/ 0 h 72"/>
                <a:gd name="T11" fmla="*/ 128 w 128"/>
                <a:gd name="T12" fmla="*/ 72 h 72"/>
              </a:gdLst>
              <a:ahLst/>
              <a:cxnLst>
                <a:cxn ang="T6">
                  <a:pos x="T0" y="T1"/>
                </a:cxn>
                <a:cxn ang="T7">
                  <a:pos x="T2" y="T3"/>
                </a:cxn>
                <a:cxn ang="T8">
                  <a:pos x="T4" y="T5"/>
                </a:cxn>
              </a:cxnLst>
              <a:rect l="T9" t="T10" r="T11" b="T12"/>
              <a:pathLst>
                <a:path w="128" h="72">
                  <a:moveTo>
                    <a:pt x="0" y="0"/>
                  </a:moveTo>
                  <a:lnTo>
                    <a:pt x="0" y="72"/>
                  </a:lnTo>
                  <a:lnTo>
                    <a:pt x="128" y="72"/>
                  </a:lnTo>
                </a:path>
              </a:pathLst>
            </a:custGeom>
            <a:noFill/>
            <a:ln w="12700">
              <a:solidFill>
                <a:srgbClr val="FF0080"/>
              </a:solidFill>
              <a:prstDash val="solid"/>
              <a:round/>
              <a:headEnd/>
              <a:tailEnd/>
            </a:ln>
          </p:spPr>
          <p:txBody>
            <a:bodyPr/>
            <a:lstStyle/>
            <a:p>
              <a:endParaRPr lang="en-US"/>
            </a:p>
          </p:txBody>
        </p:sp>
        <p:sp>
          <p:nvSpPr>
            <p:cNvPr id="70401" name="Freeform 769"/>
            <p:cNvSpPr>
              <a:spLocks/>
            </p:cNvSpPr>
            <p:nvPr/>
          </p:nvSpPr>
          <p:spPr bwMode="auto">
            <a:xfrm>
              <a:off x="1296" y="1256"/>
              <a:ext cx="248" cy="1"/>
            </a:xfrm>
            <a:custGeom>
              <a:avLst/>
              <a:gdLst>
                <a:gd name="T0" fmla="*/ 0 w 248"/>
                <a:gd name="T1" fmla="*/ 0 h 112"/>
                <a:gd name="T2" fmla="*/ 0 w 248"/>
                <a:gd name="T3" fmla="*/ 0 h 112"/>
                <a:gd name="T4" fmla="*/ 248 w 248"/>
                <a:gd name="T5" fmla="*/ 0 h 112"/>
                <a:gd name="T6" fmla="*/ 0 60000 65536"/>
                <a:gd name="T7" fmla="*/ 0 60000 65536"/>
                <a:gd name="T8" fmla="*/ 0 60000 65536"/>
                <a:gd name="T9" fmla="*/ 0 w 248"/>
                <a:gd name="T10" fmla="*/ 0 h 112"/>
                <a:gd name="T11" fmla="*/ 248 w 248"/>
                <a:gd name="T12" fmla="*/ 112 h 112"/>
              </a:gdLst>
              <a:ahLst/>
              <a:cxnLst>
                <a:cxn ang="T6">
                  <a:pos x="T0" y="T1"/>
                </a:cxn>
                <a:cxn ang="T7">
                  <a:pos x="T2" y="T3"/>
                </a:cxn>
                <a:cxn ang="T8">
                  <a:pos x="T4" y="T5"/>
                </a:cxn>
              </a:cxnLst>
              <a:rect l="T9" t="T10" r="T11" b="T12"/>
              <a:pathLst>
                <a:path w="248" h="112">
                  <a:moveTo>
                    <a:pt x="0" y="112"/>
                  </a:moveTo>
                  <a:lnTo>
                    <a:pt x="0" y="0"/>
                  </a:lnTo>
                  <a:lnTo>
                    <a:pt x="248" y="0"/>
                  </a:lnTo>
                </a:path>
              </a:pathLst>
            </a:custGeom>
            <a:noFill/>
            <a:ln w="12700">
              <a:solidFill>
                <a:srgbClr val="FF0080"/>
              </a:solidFill>
              <a:prstDash val="solid"/>
              <a:round/>
              <a:headEnd/>
              <a:tailEnd/>
            </a:ln>
          </p:spPr>
          <p:txBody>
            <a:bodyPr/>
            <a:lstStyle/>
            <a:p>
              <a:endParaRPr lang="en-US"/>
            </a:p>
          </p:txBody>
        </p:sp>
        <p:sp>
          <p:nvSpPr>
            <p:cNvPr id="70402" name="Freeform 770"/>
            <p:cNvSpPr>
              <a:spLocks/>
            </p:cNvSpPr>
            <p:nvPr/>
          </p:nvSpPr>
          <p:spPr bwMode="auto">
            <a:xfrm>
              <a:off x="1296" y="1469"/>
              <a:ext cx="248" cy="1"/>
            </a:xfrm>
            <a:custGeom>
              <a:avLst/>
              <a:gdLst>
                <a:gd name="T0" fmla="*/ 0 w 248"/>
                <a:gd name="T1" fmla="*/ 0 h 112"/>
                <a:gd name="T2" fmla="*/ 0 w 248"/>
                <a:gd name="T3" fmla="*/ 0 h 112"/>
                <a:gd name="T4" fmla="*/ 248 w 248"/>
                <a:gd name="T5" fmla="*/ 0 h 112"/>
                <a:gd name="T6" fmla="*/ 0 60000 65536"/>
                <a:gd name="T7" fmla="*/ 0 60000 65536"/>
                <a:gd name="T8" fmla="*/ 0 60000 65536"/>
                <a:gd name="T9" fmla="*/ 0 w 248"/>
                <a:gd name="T10" fmla="*/ 0 h 112"/>
                <a:gd name="T11" fmla="*/ 248 w 248"/>
                <a:gd name="T12" fmla="*/ 112 h 112"/>
              </a:gdLst>
              <a:ahLst/>
              <a:cxnLst>
                <a:cxn ang="T6">
                  <a:pos x="T0" y="T1"/>
                </a:cxn>
                <a:cxn ang="T7">
                  <a:pos x="T2" y="T3"/>
                </a:cxn>
                <a:cxn ang="T8">
                  <a:pos x="T4" y="T5"/>
                </a:cxn>
              </a:cxnLst>
              <a:rect l="T9" t="T10" r="T11" b="T12"/>
              <a:pathLst>
                <a:path w="248" h="112">
                  <a:moveTo>
                    <a:pt x="0" y="112"/>
                  </a:moveTo>
                  <a:lnTo>
                    <a:pt x="0" y="0"/>
                  </a:lnTo>
                  <a:lnTo>
                    <a:pt x="248" y="0"/>
                  </a:lnTo>
                </a:path>
              </a:pathLst>
            </a:custGeom>
            <a:noFill/>
            <a:ln w="12700">
              <a:solidFill>
                <a:srgbClr val="FF0080"/>
              </a:solidFill>
              <a:prstDash val="solid"/>
              <a:round/>
              <a:headEnd/>
              <a:tailEnd/>
            </a:ln>
          </p:spPr>
          <p:txBody>
            <a:bodyPr/>
            <a:lstStyle/>
            <a:p>
              <a:endParaRPr lang="en-US"/>
            </a:p>
          </p:txBody>
        </p:sp>
        <p:sp>
          <p:nvSpPr>
            <p:cNvPr id="70403" name="Freeform 771"/>
            <p:cNvSpPr>
              <a:spLocks/>
            </p:cNvSpPr>
            <p:nvPr/>
          </p:nvSpPr>
          <p:spPr bwMode="auto">
            <a:xfrm>
              <a:off x="1426" y="1328"/>
              <a:ext cx="1" cy="40"/>
            </a:xfrm>
            <a:custGeom>
              <a:avLst/>
              <a:gdLst>
                <a:gd name="T0" fmla="*/ 0 w 120"/>
                <a:gd name="T1" fmla="*/ 40 h 40"/>
                <a:gd name="T2" fmla="*/ 0 w 120"/>
                <a:gd name="T3" fmla="*/ 0 h 40"/>
                <a:gd name="T4" fmla="*/ 0 w 120"/>
                <a:gd name="T5" fmla="*/ 0 h 40"/>
                <a:gd name="T6" fmla="*/ 0 60000 65536"/>
                <a:gd name="T7" fmla="*/ 0 60000 65536"/>
                <a:gd name="T8" fmla="*/ 0 60000 65536"/>
                <a:gd name="T9" fmla="*/ 0 w 120"/>
                <a:gd name="T10" fmla="*/ 0 h 40"/>
                <a:gd name="T11" fmla="*/ 120 w 120"/>
                <a:gd name="T12" fmla="*/ 40 h 40"/>
              </a:gdLst>
              <a:ahLst/>
              <a:cxnLst>
                <a:cxn ang="T6">
                  <a:pos x="T0" y="T1"/>
                </a:cxn>
                <a:cxn ang="T7">
                  <a:pos x="T2" y="T3"/>
                </a:cxn>
                <a:cxn ang="T8">
                  <a:pos x="T4" y="T5"/>
                </a:cxn>
              </a:cxnLst>
              <a:rect l="T9" t="T10" r="T11" b="T12"/>
              <a:pathLst>
                <a:path w="120" h="40">
                  <a:moveTo>
                    <a:pt x="0" y="40"/>
                  </a:moveTo>
                  <a:lnTo>
                    <a:pt x="0" y="0"/>
                  </a:lnTo>
                  <a:lnTo>
                    <a:pt x="120" y="0"/>
                  </a:lnTo>
                </a:path>
              </a:pathLst>
            </a:custGeom>
            <a:noFill/>
            <a:ln w="12700">
              <a:solidFill>
                <a:schemeClr val="bg1"/>
              </a:solidFill>
              <a:prstDash val="solid"/>
              <a:round/>
              <a:headEnd/>
              <a:tailEnd/>
            </a:ln>
          </p:spPr>
          <p:txBody>
            <a:bodyPr/>
            <a:lstStyle/>
            <a:p>
              <a:endParaRPr lang="en-US"/>
            </a:p>
          </p:txBody>
        </p:sp>
        <p:sp>
          <p:nvSpPr>
            <p:cNvPr id="70404" name="Freeform 772"/>
            <p:cNvSpPr>
              <a:spLocks/>
            </p:cNvSpPr>
            <p:nvPr/>
          </p:nvSpPr>
          <p:spPr bwMode="auto">
            <a:xfrm>
              <a:off x="1424" y="1544"/>
              <a:ext cx="120" cy="1"/>
            </a:xfrm>
            <a:custGeom>
              <a:avLst/>
              <a:gdLst>
                <a:gd name="T0" fmla="*/ 0 w 120"/>
                <a:gd name="T1" fmla="*/ 0 h 40"/>
                <a:gd name="T2" fmla="*/ 0 w 120"/>
                <a:gd name="T3" fmla="*/ 0 h 40"/>
                <a:gd name="T4" fmla="*/ 120 w 120"/>
                <a:gd name="T5" fmla="*/ 0 h 40"/>
                <a:gd name="T6" fmla="*/ 0 60000 65536"/>
                <a:gd name="T7" fmla="*/ 0 60000 65536"/>
                <a:gd name="T8" fmla="*/ 0 60000 65536"/>
                <a:gd name="T9" fmla="*/ 0 w 120"/>
                <a:gd name="T10" fmla="*/ 0 h 40"/>
                <a:gd name="T11" fmla="*/ 120 w 120"/>
                <a:gd name="T12" fmla="*/ 40 h 40"/>
              </a:gdLst>
              <a:ahLst/>
              <a:cxnLst>
                <a:cxn ang="T6">
                  <a:pos x="T0" y="T1"/>
                </a:cxn>
                <a:cxn ang="T7">
                  <a:pos x="T2" y="T3"/>
                </a:cxn>
                <a:cxn ang="T8">
                  <a:pos x="T4" y="T5"/>
                </a:cxn>
              </a:cxnLst>
              <a:rect l="T9" t="T10" r="T11" b="T12"/>
              <a:pathLst>
                <a:path w="120" h="40">
                  <a:moveTo>
                    <a:pt x="0" y="40"/>
                  </a:moveTo>
                  <a:lnTo>
                    <a:pt x="0" y="0"/>
                  </a:lnTo>
                  <a:lnTo>
                    <a:pt x="120" y="0"/>
                  </a:lnTo>
                </a:path>
              </a:pathLst>
            </a:custGeom>
            <a:noFill/>
            <a:ln w="12700">
              <a:solidFill>
                <a:srgbClr val="FF0080"/>
              </a:solidFill>
              <a:prstDash val="solid"/>
              <a:round/>
              <a:headEnd/>
              <a:tailEnd/>
            </a:ln>
          </p:spPr>
          <p:txBody>
            <a:bodyPr/>
            <a:lstStyle/>
            <a:p>
              <a:endParaRPr lang="en-US"/>
            </a:p>
          </p:txBody>
        </p:sp>
        <p:sp>
          <p:nvSpPr>
            <p:cNvPr id="70405" name="Freeform 773"/>
            <p:cNvSpPr>
              <a:spLocks/>
            </p:cNvSpPr>
            <p:nvPr/>
          </p:nvSpPr>
          <p:spPr bwMode="auto">
            <a:xfrm>
              <a:off x="802" y="3629"/>
              <a:ext cx="744" cy="1"/>
            </a:xfrm>
            <a:custGeom>
              <a:avLst/>
              <a:gdLst>
                <a:gd name="T0" fmla="*/ 0 w 744"/>
                <a:gd name="T1" fmla="*/ 0 h 968"/>
                <a:gd name="T2" fmla="*/ 0 w 744"/>
                <a:gd name="T3" fmla="*/ 0 h 968"/>
                <a:gd name="T4" fmla="*/ 744 w 744"/>
                <a:gd name="T5" fmla="*/ 0 h 968"/>
                <a:gd name="T6" fmla="*/ 0 60000 65536"/>
                <a:gd name="T7" fmla="*/ 0 60000 65536"/>
                <a:gd name="T8" fmla="*/ 0 60000 65536"/>
                <a:gd name="T9" fmla="*/ 0 w 744"/>
                <a:gd name="T10" fmla="*/ 0 h 968"/>
                <a:gd name="T11" fmla="*/ 744 w 744"/>
                <a:gd name="T12" fmla="*/ 968 h 968"/>
              </a:gdLst>
              <a:ahLst/>
              <a:cxnLst>
                <a:cxn ang="T6">
                  <a:pos x="T0" y="T1"/>
                </a:cxn>
                <a:cxn ang="T7">
                  <a:pos x="T2" y="T3"/>
                </a:cxn>
                <a:cxn ang="T8">
                  <a:pos x="T4" y="T5"/>
                </a:cxn>
              </a:cxnLst>
              <a:rect l="T9" t="T10" r="T11" b="T12"/>
              <a:pathLst>
                <a:path w="744" h="968">
                  <a:moveTo>
                    <a:pt x="0" y="0"/>
                  </a:moveTo>
                  <a:lnTo>
                    <a:pt x="0" y="968"/>
                  </a:lnTo>
                  <a:lnTo>
                    <a:pt x="744" y="968"/>
                  </a:lnTo>
                </a:path>
              </a:pathLst>
            </a:custGeom>
            <a:noFill/>
            <a:ln w="12700">
              <a:solidFill>
                <a:srgbClr val="FF0080"/>
              </a:solidFill>
              <a:prstDash val="solid"/>
              <a:round/>
              <a:headEnd/>
              <a:tailEnd/>
            </a:ln>
          </p:spPr>
          <p:txBody>
            <a:bodyPr/>
            <a:lstStyle/>
            <a:p>
              <a:endParaRPr lang="en-US"/>
            </a:p>
          </p:txBody>
        </p:sp>
      </p:grpSp>
      <p:sp>
        <p:nvSpPr>
          <p:cNvPr id="2" name="Rectangle 1"/>
          <p:cNvSpPr/>
          <p:nvPr/>
        </p:nvSpPr>
        <p:spPr>
          <a:xfrm>
            <a:off x="0" y="0"/>
            <a:ext cx="4724400" cy="6934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6802438" y="1782771"/>
            <a:ext cx="187552" cy="123111"/>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LIB</a:t>
            </a:r>
            <a:endParaRPr lang="en-US" sz="2400">
              <a:solidFill>
                <a:srgbClr val="FF0080"/>
              </a:solidFill>
              <a:latin typeface="Times" pitchFamily="18" charset="0"/>
            </a:endParaRPr>
          </a:p>
        </p:txBody>
      </p:sp>
      <p:sp>
        <p:nvSpPr>
          <p:cNvPr id="70659" name="Rectangle 3"/>
          <p:cNvSpPr>
            <a:spLocks noChangeArrowheads="1"/>
          </p:cNvSpPr>
          <p:nvPr/>
        </p:nvSpPr>
        <p:spPr bwMode="auto">
          <a:xfrm>
            <a:off x="6992945" y="1782771"/>
            <a:ext cx="562655"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2427(Cap</a:t>
            </a:r>
            <a:endParaRPr lang="en-US" sz="2400">
              <a:solidFill>
                <a:srgbClr val="FF0080"/>
              </a:solidFill>
              <a:latin typeface="Times" pitchFamily="18" charset="0"/>
            </a:endParaRPr>
          </a:p>
        </p:txBody>
      </p:sp>
      <p:sp>
        <p:nvSpPr>
          <p:cNvPr id="70660" name="Rectangle 4"/>
          <p:cNvSpPr>
            <a:spLocks noChangeArrowheads="1"/>
          </p:cNvSpPr>
          <p:nvPr/>
        </p:nvSpPr>
        <p:spPr bwMode="auto">
          <a:xfrm>
            <a:off x="7551738" y="1782771"/>
            <a:ext cx="62518"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a:t>
            </a:r>
            <a:endParaRPr lang="en-US" sz="2400">
              <a:solidFill>
                <a:srgbClr val="FF0080"/>
              </a:solidFill>
              <a:latin typeface="Times" pitchFamily="18" charset="0"/>
            </a:endParaRPr>
          </a:p>
        </p:txBody>
      </p:sp>
      <p:sp>
        <p:nvSpPr>
          <p:cNvPr id="70661" name="Rectangle 5"/>
          <p:cNvSpPr>
            <a:spLocks noChangeArrowheads="1"/>
          </p:cNvSpPr>
          <p:nvPr/>
        </p:nvSpPr>
        <p:spPr bwMode="auto">
          <a:xfrm>
            <a:off x="7615238" y="1782771"/>
            <a:ext cx="62518"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E</a:t>
            </a:r>
            <a:endParaRPr lang="en-US" sz="2400">
              <a:solidFill>
                <a:srgbClr val="FF0080"/>
              </a:solidFill>
              <a:latin typeface="Times" pitchFamily="18" charset="0"/>
            </a:endParaRPr>
          </a:p>
        </p:txBody>
      </p:sp>
      <p:sp>
        <p:nvSpPr>
          <p:cNvPr id="70662" name="Rectangle 6"/>
          <p:cNvSpPr>
            <a:spLocks noChangeArrowheads="1"/>
          </p:cNvSpPr>
          <p:nvPr/>
        </p:nvSpPr>
        <p:spPr bwMode="auto">
          <a:xfrm>
            <a:off x="7678739" y="1782771"/>
            <a:ext cx="437620"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sterias</a:t>
            </a:r>
            <a:endParaRPr lang="en-US" sz="2400">
              <a:solidFill>
                <a:srgbClr val="FF0080"/>
              </a:solidFill>
              <a:latin typeface="Times" pitchFamily="18" charset="0"/>
            </a:endParaRPr>
          </a:p>
        </p:txBody>
      </p:sp>
      <p:sp>
        <p:nvSpPr>
          <p:cNvPr id="70663" name="Rectangle 7"/>
          <p:cNvSpPr>
            <a:spLocks noChangeArrowheads="1"/>
          </p:cNvSpPr>
          <p:nvPr/>
        </p:nvSpPr>
        <p:spPr bwMode="auto">
          <a:xfrm>
            <a:off x="8123238" y="1782771"/>
            <a:ext cx="62518"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t>
            </a:r>
            <a:endParaRPr lang="en-US" sz="2400">
              <a:solidFill>
                <a:srgbClr val="FF0080"/>
              </a:solidFill>
              <a:latin typeface="Times" pitchFamily="18" charset="0"/>
            </a:endParaRPr>
          </a:p>
        </p:txBody>
      </p:sp>
      <p:sp>
        <p:nvSpPr>
          <p:cNvPr id="70664" name="Rectangle 8"/>
          <p:cNvSpPr>
            <a:spLocks noChangeArrowheads="1"/>
          </p:cNvSpPr>
          <p:nvPr/>
        </p:nvSpPr>
        <p:spPr bwMode="auto">
          <a:xfrm>
            <a:off x="6802438" y="1884371"/>
            <a:ext cx="187552" cy="123111"/>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BX1</a:t>
            </a:r>
            <a:endParaRPr lang="en-US" sz="2400">
              <a:solidFill>
                <a:srgbClr val="FF0080"/>
              </a:solidFill>
              <a:latin typeface="Times" pitchFamily="18" charset="0"/>
            </a:endParaRPr>
          </a:p>
        </p:txBody>
      </p:sp>
      <p:sp>
        <p:nvSpPr>
          <p:cNvPr id="70665" name="Rectangle 9"/>
          <p:cNvSpPr>
            <a:spLocks noChangeArrowheads="1"/>
          </p:cNvSpPr>
          <p:nvPr/>
        </p:nvSpPr>
        <p:spPr bwMode="auto">
          <a:xfrm>
            <a:off x="6992950" y="1884371"/>
            <a:ext cx="500137"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4018(Co</a:t>
            </a:r>
            <a:endParaRPr lang="en-US" sz="2400">
              <a:solidFill>
                <a:srgbClr val="FF0080"/>
              </a:solidFill>
              <a:latin typeface="Times" pitchFamily="18" charset="0"/>
            </a:endParaRPr>
          </a:p>
        </p:txBody>
      </p:sp>
      <p:sp>
        <p:nvSpPr>
          <p:cNvPr id="70666" name="Rectangle 10"/>
          <p:cNvSpPr>
            <a:spLocks noChangeArrowheads="1"/>
          </p:cNvSpPr>
          <p:nvPr/>
        </p:nvSpPr>
        <p:spPr bwMode="auto">
          <a:xfrm>
            <a:off x="7488238" y="1884371"/>
            <a:ext cx="187552"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cob</a:t>
            </a:r>
            <a:endParaRPr lang="en-US" sz="2400">
              <a:solidFill>
                <a:srgbClr val="FF0080"/>
              </a:solidFill>
              <a:latin typeface="Times" pitchFamily="18" charset="0"/>
            </a:endParaRPr>
          </a:p>
        </p:txBody>
      </p:sp>
      <p:sp>
        <p:nvSpPr>
          <p:cNvPr id="70667" name="Rectangle 11"/>
          <p:cNvSpPr>
            <a:spLocks noChangeArrowheads="1"/>
          </p:cNvSpPr>
          <p:nvPr/>
        </p:nvSpPr>
        <p:spPr bwMode="auto">
          <a:xfrm>
            <a:off x="7678738" y="1884371"/>
            <a:ext cx="62518"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e</a:t>
            </a:r>
            <a:endParaRPr lang="en-US" sz="2400">
              <a:solidFill>
                <a:srgbClr val="FF0080"/>
              </a:solidFill>
              <a:latin typeface="Times" pitchFamily="18" charset="0"/>
            </a:endParaRPr>
          </a:p>
        </p:txBody>
      </p:sp>
      <p:sp>
        <p:nvSpPr>
          <p:cNvPr id="70668" name="Rectangle 12"/>
          <p:cNvSpPr>
            <a:spLocks noChangeArrowheads="1"/>
          </p:cNvSpPr>
          <p:nvPr/>
        </p:nvSpPr>
        <p:spPr bwMode="auto">
          <a:xfrm>
            <a:off x="7742238" y="1884371"/>
            <a:ext cx="187552"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ach</a:t>
            </a:r>
            <a:endParaRPr lang="en-US" sz="2400">
              <a:solidFill>
                <a:srgbClr val="FF0080"/>
              </a:solidFill>
              <a:latin typeface="Times" pitchFamily="18" charset="0"/>
            </a:endParaRPr>
          </a:p>
        </p:txBody>
      </p:sp>
      <p:sp>
        <p:nvSpPr>
          <p:cNvPr id="70669" name="Rectangle 13"/>
          <p:cNvSpPr>
            <a:spLocks noChangeArrowheads="1"/>
          </p:cNvSpPr>
          <p:nvPr/>
        </p:nvSpPr>
        <p:spPr bwMode="auto">
          <a:xfrm>
            <a:off x="7932739" y="1884371"/>
            <a:ext cx="125034"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a:t>
            </a:r>
            <a:endParaRPr lang="en-US" sz="2400">
              <a:solidFill>
                <a:srgbClr val="FF0080"/>
              </a:solidFill>
              <a:latin typeface="Times" pitchFamily="18" charset="0"/>
            </a:endParaRPr>
          </a:p>
        </p:txBody>
      </p:sp>
      <p:sp>
        <p:nvSpPr>
          <p:cNvPr id="70670" name="Rectangle 14"/>
          <p:cNvSpPr>
            <a:spLocks noChangeArrowheads="1"/>
          </p:cNvSpPr>
          <p:nvPr/>
        </p:nvSpPr>
        <p:spPr bwMode="auto">
          <a:xfrm>
            <a:off x="6802438" y="1998671"/>
            <a:ext cx="187552" cy="123111"/>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CAB</a:t>
            </a:r>
            <a:endParaRPr lang="en-US" sz="2400">
              <a:solidFill>
                <a:srgbClr val="FF0080"/>
              </a:solidFill>
              <a:latin typeface="Times" pitchFamily="18" charset="0"/>
            </a:endParaRPr>
          </a:p>
        </p:txBody>
      </p:sp>
      <p:sp>
        <p:nvSpPr>
          <p:cNvPr id="70671" name="Rectangle 15"/>
          <p:cNvSpPr>
            <a:spLocks noChangeArrowheads="1"/>
          </p:cNvSpPr>
          <p:nvPr/>
        </p:nvSpPr>
        <p:spPr bwMode="auto">
          <a:xfrm>
            <a:off x="6992950" y="1998671"/>
            <a:ext cx="625171"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2116(Ivin</a:t>
            </a:r>
            <a:endParaRPr lang="en-US" sz="2400">
              <a:solidFill>
                <a:srgbClr val="FF0080"/>
              </a:solidFill>
              <a:latin typeface="Times" pitchFamily="18" charset="0"/>
            </a:endParaRPr>
          </a:p>
        </p:txBody>
      </p:sp>
      <p:sp>
        <p:nvSpPr>
          <p:cNvPr id="70672" name="Rectangle 16"/>
          <p:cNvSpPr>
            <a:spLocks noChangeArrowheads="1"/>
          </p:cNvSpPr>
          <p:nvPr/>
        </p:nvSpPr>
        <p:spPr bwMode="auto">
          <a:xfrm>
            <a:off x="7615239" y="1998671"/>
            <a:ext cx="125034"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do</a:t>
            </a:r>
            <a:endParaRPr lang="en-US" sz="2400">
              <a:solidFill>
                <a:srgbClr val="FF0080"/>
              </a:solidFill>
              <a:latin typeface="Times" pitchFamily="18" charset="0"/>
            </a:endParaRPr>
          </a:p>
        </p:txBody>
      </p:sp>
      <p:sp>
        <p:nvSpPr>
          <p:cNvPr id="70673" name="Rectangle 17"/>
          <p:cNvSpPr>
            <a:spLocks noChangeArrowheads="1"/>
          </p:cNvSpPr>
          <p:nvPr/>
        </p:nvSpPr>
        <p:spPr bwMode="auto">
          <a:xfrm>
            <a:off x="7742238" y="1998671"/>
            <a:ext cx="62518"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t>
            </a:r>
            <a:endParaRPr lang="en-US" sz="2400">
              <a:solidFill>
                <a:srgbClr val="FF0080"/>
              </a:solidFill>
              <a:latin typeface="Times" pitchFamily="18" charset="0"/>
            </a:endParaRPr>
          </a:p>
        </p:txBody>
      </p:sp>
      <p:sp>
        <p:nvSpPr>
          <p:cNvPr id="70674" name="Rectangle 18"/>
          <p:cNvSpPr>
            <a:spLocks noChangeArrowheads="1"/>
          </p:cNvSpPr>
          <p:nvPr/>
        </p:nvSpPr>
        <p:spPr bwMode="auto">
          <a:xfrm>
            <a:off x="6802438" y="2112970"/>
            <a:ext cx="187552" cy="123111"/>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CAB</a:t>
            </a:r>
            <a:endParaRPr lang="en-US" sz="2400">
              <a:solidFill>
                <a:srgbClr val="FF0080"/>
              </a:solidFill>
              <a:latin typeface="Times" pitchFamily="18" charset="0"/>
            </a:endParaRPr>
          </a:p>
        </p:txBody>
      </p:sp>
      <p:sp>
        <p:nvSpPr>
          <p:cNvPr id="70675" name="Rectangle 19"/>
          <p:cNvSpPr>
            <a:spLocks noChangeArrowheads="1"/>
          </p:cNvSpPr>
          <p:nvPr/>
        </p:nvSpPr>
        <p:spPr bwMode="auto">
          <a:xfrm>
            <a:off x="6992946" y="2112970"/>
            <a:ext cx="750205"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3848(Ntem) </a:t>
            </a:r>
            <a:endParaRPr lang="en-US" sz="2400">
              <a:solidFill>
                <a:srgbClr val="FF0080"/>
              </a:solidFill>
              <a:latin typeface="Times" pitchFamily="18" charset="0"/>
            </a:endParaRPr>
          </a:p>
        </p:txBody>
      </p:sp>
      <p:sp>
        <p:nvSpPr>
          <p:cNvPr id="70676" name="Rectangle 20"/>
          <p:cNvSpPr>
            <a:spLocks noChangeArrowheads="1"/>
          </p:cNvSpPr>
          <p:nvPr/>
        </p:nvSpPr>
        <p:spPr bwMode="auto">
          <a:xfrm>
            <a:off x="6802438" y="2214571"/>
            <a:ext cx="187552" cy="123111"/>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BP1</a:t>
            </a:r>
            <a:endParaRPr lang="en-US" sz="2400">
              <a:solidFill>
                <a:srgbClr val="FF0080"/>
              </a:solidFill>
              <a:latin typeface="Times" pitchFamily="18" charset="0"/>
            </a:endParaRPr>
          </a:p>
        </p:txBody>
      </p:sp>
      <p:sp>
        <p:nvSpPr>
          <p:cNvPr id="70677" name="Rectangle 21"/>
          <p:cNvSpPr>
            <a:spLocks noChangeArrowheads="1"/>
          </p:cNvSpPr>
          <p:nvPr/>
        </p:nvSpPr>
        <p:spPr bwMode="auto">
          <a:xfrm>
            <a:off x="6992950" y="2214571"/>
            <a:ext cx="625171"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3771(Wole</a:t>
            </a:r>
            <a:endParaRPr lang="en-US" sz="2400">
              <a:solidFill>
                <a:srgbClr val="FF0080"/>
              </a:solidFill>
              <a:latin typeface="Times" pitchFamily="18" charset="0"/>
            </a:endParaRPr>
          </a:p>
        </p:txBody>
      </p:sp>
      <p:sp>
        <p:nvSpPr>
          <p:cNvPr id="70678" name="Rectangle 22"/>
          <p:cNvSpPr>
            <a:spLocks noChangeArrowheads="1"/>
          </p:cNvSpPr>
          <p:nvPr/>
        </p:nvSpPr>
        <p:spPr bwMode="auto">
          <a:xfrm>
            <a:off x="7615238" y="2214571"/>
            <a:ext cx="62518"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u</a:t>
            </a:r>
            <a:endParaRPr lang="en-US" sz="2400">
              <a:solidFill>
                <a:srgbClr val="FF0080"/>
              </a:solidFill>
              <a:latin typeface="Times" pitchFamily="18" charset="0"/>
            </a:endParaRPr>
          </a:p>
        </p:txBody>
      </p:sp>
      <p:sp>
        <p:nvSpPr>
          <p:cNvPr id="70679" name="Rectangle 23"/>
          <p:cNvSpPr>
            <a:spLocks noChangeArrowheads="1"/>
          </p:cNvSpPr>
          <p:nvPr/>
        </p:nvSpPr>
        <p:spPr bwMode="auto">
          <a:xfrm>
            <a:off x="7678739" y="2214571"/>
            <a:ext cx="125034"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a:t>
            </a:r>
            <a:endParaRPr lang="en-US" sz="2400">
              <a:solidFill>
                <a:srgbClr val="FF0080"/>
              </a:solidFill>
              <a:latin typeface="Times" pitchFamily="18" charset="0"/>
            </a:endParaRPr>
          </a:p>
        </p:txBody>
      </p:sp>
      <p:sp>
        <p:nvSpPr>
          <p:cNvPr id="70680" name="Rectangle 24"/>
          <p:cNvSpPr>
            <a:spLocks noChangeArrowheads="1"/>
          </p:cNvSpPr>
          <p:nvPr/>
        </p:nvSpPr>
        <p:spPr bwMode="auto">
          <a:xfrm>
            <a:off x="6802438" y="2328871"/>
            <a:ext cx="187552" cy="123111"/>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CAB</a:t>
            </a:r>
            <a:endParaRPr lang="en-US" sz="2400">
              <a:solidFill>
                <a:srgbClr val="FF0080"/>
              </a:solidFill>
              <a:latin typeface="Times" pitchFamily="18" charset="0"/>
            </a:endParaRPr>
          </a:p>
        </p:txBody>
      </p:sp>
      <p:sp>
        <p:nvSpPr>
          <p:cNvPr id="70681" name="Rectangle 25"/>
          <p:cNvSpPr>
            <a:spLocks noChangeArrowheads="1"/>
          </p:cNvSpPr>
          <p:nvPr/>
        </p:nvSpPr>
        <p:spPr bwMode="auto">
          <a:xfrm>
            <a:off x="6992950" y="2328871"/>
            <a:ext cx="625171"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4253(Okan</a:t>
            </a:r>
            <a:endParaRPr lang="en-US" sz="2400">
              <a:solidFill>
                <a:srgbClr val="FF0080"/>
              </a:solidFill>
              <a:latin typeface="Times" pitchFamily="18" charset="0"/>
            </a:endParaRPr>
          </a:p>
        </p:txBody>
      </p:sp>
      <p:sp>
        <p:nvSpPr>
          <p:cNvPr id="70682" name="Rectangle 26"/>
          <p:cNvSpPr>
            <a:spLocks noChangeArrowheads="1"/>
          </p:cNvSpPr>
          <p:nvPr/>
        </p:nvSpPr>
        <p:spPr bwMode="auto">
          <a:xfrm>
            <a:off x="7615238" y="2328871"/>
            <a:ext cx="62518"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o</a:t>
            </a:r>
            <a:endParaRPr lang="en-US" sz="2400">
              <a:solidFill>
                <a:srgbClr val="FF0080"/>
              </a:solidFill>
              <a:latin typeface="Times" pitchFamily="18" charset="0"/>
            </a:endParaRPr>
          </a:p>
        </p:txBody>
      </p:sp>
      <p:sp>
        <p:nvSpPr>
          <p:cNvPr id="70683" name="Rectangle 27"/>
          <p:cNvSpPr>
            <a:spLocks noChangeArrowheads="1"/>
          </p:cNvSpPr>
          <p:nvPr/>
        </p:nvSpPr>
        <p:spPr bwMode="auto">
          <a:xfrm>
            <a:off x="7678738" y="2328871"/>
            <a:ext cx="62518"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t>
            </a:r>
            <a:endParaRPr lang="en-US" sz="2400">
              <a:solidFill>
                <a:srgbClr val="FF0080"/>
              </a:solidFill>
              <a:latin typeface="Times" pitchFamily="18" charset="0"/>
            </a:endParaRPr>
          </a:p>
        </p:txBody>
      </p:sp>
      <p:sp>
        <p:nvSpPr>
          <p:cNvPr id="70684" name="Rectangle 28"/>
          <p:cNvSpPr>
            <a:spLocks noChangeArrowheads="1"/>
          </p:cNvSpPr>
          <p:nvPr/>
        </p:nvSpPr>
        <p:spPr bwMode="auto">
          <a:xfrm>
            <a:off x="6802438" y="2430471"/>
            <a:ext cx="187552" cy="123111"/>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BN1</a:t>
            </a:r>
            <a:endParaRPr lang="en-US" sz="2400">
              <a:solidFill>
                <a:srgbClr val="FF0080"/>
              </a:solidFill>
              <a:latin typeface="Times" pitchFamily="18" charset="0"/>
            </a:endParaRPr>
          </a:p>
        </p:txBody>
      </p:sp>
      <p:sp>
        <p:nvSpPr>
          <p:cNvPr id="70685" name="Rectangle 29"/>
          <p:cNvSpPr>
            <a:spLocks noChangeArrowheads="1"/>
          </p:cNvSpPr>
          <p:nvPr/>
        </p:nvSpPr>
        <p:spPr bwMode="auto">
          <a:xfrm>
            <a:off x="6992945" y="2430471"/>
            <a:ext cx="562655"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2718(Lou</a:t>
            </a:r>
            <a:endParaRPr lang="en-US" sz="2400">
              <a:solidFill>
                <a:srgbClr val="FF0080"/>
              </a:solidFill>
              <a:latin typeface="Times" pitchFamily="18" charset="0"/>
            </a:endParaRPr>
          </a:p>
        </p:txBody>
      </p:sp>
      <p:sp>
        <p:nvSpPr>
          <p:cNvPr id="70686" name="Rectangle 30"/>
          <p:cNvSpPr>
            <a:spLocks noChangeArrowheads="1"/>
          </p:cNvSpPr>
          <p:nvPr/>
        </p:nvSpPr>
        <p:spPr bwMode="auto">
          <a:xfrm>
            <a:off x="7551738" y="2430471"/>
            <a:ext cx="62518"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é</a:t>
            </a:r>
            <a:endParaRPr lang="en-US" sz="2400">
              <a:solidFill>
                <a:srgbClr val="FF0080"/>
              </a:solidFill>
              <a:latin typeface="Times" pitchFamily="18" charset="0"/>
            </a:endParaRPr>
          </a:p>
        </p:txBody>
      </p:sp>
      <p:sp>
        <p:nvSpPr>
          <p:cNvPr id="70687" name="Rectangle 31"/>
          <p:cNvSpPr>
            <a:spLocks noChangeArrowheads="1"/>
          </p:cNvSpPr>
          <p:nvPr/>
        </p:nvSpPr>
        <p:spPr bwMode="auto">
          <a:xfrm>
            <a:off x="7615238" y="2430471"/>
            <a:ext cx="187552"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tsi</a:t>
            </a:r>
            <a:endParaRPr lang="en-US" sz="2400">
              <a:solidFill>
                <a:srgbClr val="FF0080"/>
              </a:solidFill>
              <a:latin typeface="Times" pitchFamily="18" charset="0"/>
            </a:endParaRPr>
          </a:p>
        </p:txBody>
      </p:sp>
      <p:sp>
        <p:nvSpPr>
          <p:cNvPr id="70688" name="Rectangle 32"/>
          <p:cNvSpPr>
            <a:spLocks noChangeArrowheads="1"/>
          </p:cNvSpPr>
          <p:nvPr/>
        </p:nvSpPr>
        <p:spPr bwMode="auto">
          <a:xfrm>
            <a:off x="7805739" y="2430471"/>
            <a:ext cx="125034"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a:t>
            </a:r>
            <a:endParaRPr lang="en-US" sz="2400">
              <a:solidFill>
                <a:srgbClr val="FF0080"/>
              </a:solidFill>
              <a:latin typeface="Times" pitchFamily="18" charset="0"/>
            </a:endParaRPr>
          </a:p>
        </p:txBody>
      </p:sp>
      <p:sp>
        <p:nvSpPr>
          <p:cNvPr id="70689" name="Rectangle 33"/>
          <p:cNvSpPr>
            <a:spLocks noChangeArrowheads="1"/>
          </p:cNvSpPr>
          <p:nvPr/>
        </p:nvSpPr>
        <p:spPr bwMode="auto">
          <a:xfrm>
            <a:off x="6802438" y="2544771"/>
            <a:ext cx="187552" cy="123111"/>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BN1</a:t>
            </a:r>
            <a:endParaRPr lang="en-US" sz="2400">
              <a:solidFill>
                <a:srgbClr val="FF0080"/>
              </a:solidFill>
              <a:latin typeface="Times" pitchFamily="18" charset="0"/>
            </a:endParaRPr>
          </a:p>
        </p:txBody>
      </p:sp>
      <p:sp>
        <p:nvSpPr>
          <p:cNvPr id="70690" name="Rectangle 34"/>
          <p:cNvSpPr>
            <a:spLocks noChangeArrowheads="1"/>
          </p:cNvSpPr>
          <p:nvPr/>
        </p:nvSpPr>
        <p:spPr bwMode="auto">
          <a:xfrm>
            <a:off x="6992950" y="2544771"/>
            <a:ext cx="625171"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2681(Biro</a:t>
            </a:r>
            <a:endParaRPr lang="en-US" sz="2400">
              <a:solidFill>
                <a:srgbClr val="FF0080"/>
              </a:solidFill>
              <a:latin typeface="Times" pitchFamily="18" charset="0"/>
            </a:endParaRPr>
          </a:p>
        </p:txBody>
      </p:sp>
      <p:sp>
        <p:nvSpPr>
          <p:cNvPr id="70691" name="Rectangle 35"/>
          <p:cNvSpPr>
            <a:spLocks noChangeArrowheads="1"/>
          </p:cNvSpPr>
          <p:nvPr/>
        </p:nvSpPr>
        <p:spPr bwMode="auto">
          <a:xfrm>
            <a:off x="7615239" y="2544771"/>
            <a:ext cx="312586"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undou</a:t>
            </a:r>
            <a:endParaRPr lang="en-US" sz="2400">
              <a:solidFill>
                <a:srgbClr val="FF0080"/>
              </a:solidFill>
              <a:latin typeface="Times" pitchFamily="18" charset="0"/>
            </a:endParaRPr>
          </a:p>
        </p:txBody>
      </p:sp>
      <p:sp>
        <p:nvSpPr>
          <p:cNvPr id="70692" name="Rectangle 36"/>
          <p:cNvSpPr>
            <a:spLocks noChangeArrowheads="1"/>
          </p:cNvSpPr>
          <p:nvPr/>
        </p:nvSpPr>
        <p:spPr bwMode="auto">
          <a:xfrm>
            <a:off x="7932738" y="2544771"/>
            <a:ext cx="62518"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t>
            </a:r>
            <a:endParaRPr lang="en-US" sz="2400">
              <a:solidFill>
                <a:srgbClr val="FF0080"/>
              </a:solidFill>
              <a:latin typeface="Times" pitchFamily="18" charset="0"/>
            </a:endParaRPr>
          </a:p>
        </p:txBody>
      </p:sp>
      <p:sp>
        <p:nvSpPr>
          <p:cNvPr id="70693" name="Rectangle 37"/>
          <p:cNvSpPr>
            <a:spLocks noChangeArrowheads="1"/>
          </p:cNvSpPr>
          <p:nvPr/>
        </p:nvSpPr>
        <p:spPr bwMode="auto">
          <a:xfrm>
            <a:off x="6802438" y="2659071"/>
            <a:ext cx="187552" cy="123111"/>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BP1</a:t>
            </a:r>
            <a:endParaRPr lang="en-US" sz="2400">
              <a:solidFill>
                <a:srgbClr val="FF0080"/>
              </a:solidFill>
              <a:latin typeface="Times" pitchFamily="18" charset="0"/>
            </a:endParaRPr>
          </a:p>
        </p:txBody>
      </p:sp>
      <p:sp>
        <p:nvSpPr>
          <p:cNvPr id="70694" name="Rectangle 38"/>
          <p:cNvSpPr>
            <a:spLocks noChangeArrowheads="1"/>
          </p:cNvSpPr>
          <p:nvPr/>
        </p:nvSpPr>
        <p:spPr bwMode="auto">
          <a:xfrm>
            <a:off x="6992950" y="2659071"/>
            <a:ext cx="625171"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3358(Mayu</a:t>
            </a:r>
            <a:endParaRPr lang="en-US" sz="2400">
              <a:solidFill>
                <a:srgbClr val="FF0080"/>
              </a:solidFill>
              <a:latin typeface="Times" pitchFamily="18" charset="0"/>
            </a:endParaRPr>
          </a:p>
        </p:txBody>
      </p:sp>
      <p:sp>
        <p:nvSpPr>
          <p:cNvPr id="70695" name="Rectangle 39"/>
          <p:cNvSpPr>
            <a:spLocks noChangeArrowheads="1"/>
          </p:cNvSpPr>
          <p:nvPr/>
        </p:nvSpPr>
        <p:spPr bwMode="auto">
          <a:xfrm>
            <a:off x="7615238" y="2659071"/>
            <a:ext cx="187552"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mba</a:t>
            </a:r>
            <a:endParaRPr lang="en-US" sz="2400">
              <a:solidFill>
                <a:srgbClr val="FF0080"/>
              </a:solidFill>
              <a:latin typeface="Times" pitchFamily="18" charset="0"/>
            </a:endParaRPr>
          </a:p>
        </p:txBody>
      </p:sp>
      <p:sp>
        <p:nvSpPr>
          <p:cNvPr id="70696" name="Rectangle 40"/>
          <p:cNvSpPr>
            <a:spLocks noChangeArrowheads="1"/>
          </p:cNvSpPr>
          <p:nvPr/>
        </p:nvSpPr>
        <p:spPr bwMode="auto">
          <a:xfrm>
            <a:off x="7805738" y="2659071"/>
            <a:ext cx="62518"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t>
            </a:r>
            <a:endParaRPr lang="en-US" sz="2400">
              <a:solidFill>
                <a:srgbClr val="FF0080"/>
              </a:solidFill>
              <a:latin typeface="Times" pitchFamily="18" charset="0"/>
            </a:endParaRPr>
          </a:p>
        </p:txBody>
      </p:sp>
      <p:sp>
        <p:nvSpPr>
          <p:cNvPr id="70697" name="Rectangle 41"/>
          <p:cNvSpPr>
            <a:spLocks noChangeArrowheads="1"/>
          </p:cNvSpPr>
          <p:nvPr/>
        </p:nvSpPr>
        <p:spPr bwMode="auto">
          <a:xfrm>
            <a:off x="6802438" y="2760670"/>
            <a:ext cx="187552" cy="123111"/>
          </a:xfrm>
          <a:prstGeom prst="rect">
            <a:avLst/>
          </a:prstGeom>
          <a:noFill/>
          <a:ln w="9525">
            <a:noFill/>
            <a:miter lim="800000"/>
            <a:headEnd/>
            <a:tailEnd/>
          </a:ln>
        </p:spPr>
        <p:txBody>
          <a:bodyPr wrap="none" lIns="0" tIns="0" rIns="0" bIns="0">
            <a:spAutoFit/>
          </a:bodyPr>
          <a:lstStyle/>
          <a:p>
            <a:pPr eaLnBrk="0" hangingPunct="0"/>
            <a:r>
              <a:rPr lang="en-US" sz="800" b="1">
                <a:solidFill>
                  <a:srgbClr val="FF0080"/>
                </a:solidFill>
                <a:latin typeface="Lucida Sans Typewriter" pitchFamily="49" charset="0"/>
              </a:rPr>
              <a:t>BP1</a:t>
            </a:r>
            <a:endParaRPr lang="en-US" sz="2400">
              <a:solidFill>
                <a:srgbClr val="FF0080"/>
              </a:solidFill>
              <a:latin typeface="Times" pitchFamily="18" charset="0"/>
            </a:endParaRPr>
          </a:p>
        </p:txBody>
      </p:sp>
      <p:sp>
        <p:nvSpPr>
          <p:cNvPr id="70698" name="Rectangle 42"/>
          <p:cNvSpPr>
            <a:spLocks noChangeArrowheads="1"/>
          </p:cNvSpPr>
          <p:nvPr/>
        </p:nvSpPr>
        <p:spPr bwMode="auto">
          <a:xfrm>
            <a:off x="6992950" y="2760670"/>
            <a:ext cx="625171"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 2704(Mouv</a:t>
            </a:r>
            <a:endParaRPr lang="en-US" sz="2400">
              <a:solidFill>
                <a:srgbClr val="FF0080"/>
              </a:solidFill>
              <a:latin typeface="Times" pitchFamily="18" charset="0"/>
            </a:endParaRPr>
          </a:p>
        </p:txBody>
      </p:sp>
      <p:sp>
        <p:nvSpPr>
          <p:cNvPr id="70699" name="Rectangle 43"/>
          <p:cNvSpPr>
            <a:spLocks noChangeArrowheads="1"/>
          </p:cNvSpPr>
          <p:nvPr/>
        </p:nvSpPr>
        <p:spPr bwMode="auto">
          <a:xfrm>
            <a:off x="7615239" y="2760670"/>
            <a:ext cx="250068"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anga</a:t>
            </a:r>
            <a:endParaRPr lang="en-US" sz="2400">
              <a:solidFill>
                <a:srgbClr val="FF0080"/>
              </a:solidFill>
              <a:latin typeface="Times" pitchFamily="18" charset="0"/>
            </a:endParaRPr>
          </a:p>
        </p:txBody>
      </p:sp>
      <p:sp>
        <p:nvSpPr>
          <p:cNvPr id="70700" name="Rectangle 44"/>
          <p:cNvSpPr>
            <a:spLocks noChangeArrowheads="1"/>
          </p:cNvSpPr>
          <p:nvPr/>
        </p:nvSpPr>
        <p:spPr bwMode="auto">
          <a:xfrm>
            <a:off x="7869238" y="2760670"/>
            <a:ext cx="62518" cy="123111"/>
          </a:xfrm>
          <a:prstGeom prst="rect">
            <a:avLst/>
          </a:prstGeom>
          <a:noFill/>
          <a:ln w="9525">
            <a:noFill/>
            <a:miter lim="800000"/>
            <a:headEnd/>
            <a:tailEnd/>
          </a:ln>
        </p:spPr>
        <p:txBody>
          <a:bodyPr wrap="none" lIns="0" tIns="0" rIns="0" bIns="0">
            <a:spAutoFit/>
          </a:bodyPr>
          <a:lstStyle/>
          <a:p>
            <a:pPr eaLnBrk="0" hangingPunct="0"/>
            <a:r>
              <a:rPr lang="en-US" sz="800">
                <a:solidFill>
                  <a:srgbClr val="FF0080"/>
                </a:solidFill>
                <a:latin typeface="Lucida Sans Typewriter" pitchFamily="49" charset="0"/>
              </a:rPr>
              <a:t>)</a:t>
            </a:r>
            <a:endParaRPr lang="en-US" sz="2400">
              <a:solidFill>
                <a:srgbClr val="FF0080"/>
              </a:solidFill>
              <a:latin typeface="Times" pitchFamily="18" charset="0"/>
            </a:endParaRPr>
          </a:p>
        </p:txBody>
      </p:sp>
      <p:sp>
        <p:nvSpPr>
          <p:cNvPr id="70701" name="Freeform 45"/>
          <p:cNvSpPr>
            <a:spLocks/>
          </p:cNvSpPr>
          <p:nvPr/>
        </p:nvSpPr>
        <p:spPr bwMode="auto">
          <a:xfrm>
            <a:off x="6554788" y="1852613"/>
            <a:ext cx="203200" cy="50800"/>
          </a:xfrm>
          <a:custGeom>
            <a:avLst/>
            <a:gdLst>
              <a:gd name="T0" fmla="*/ 0 w 128"/>
              <a:gd name="T1" fmla="*/ 2147483647 h 32"/>
              <a:gd name="T2" fmla="*/ 0 w 128"/>
              <a:gd name="T3" fmla="*/ 0 h 32"/>
              <a:gd name="T4" fmla="*/ 2147483647 w 128"/>
              <a:gd name="T5" fmla="*/ 0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32"/>
                </a:moveTo>
                <a:lnTo>
                  <a:pt x="0" y="0"/>
                </a:lnTo>
                <a:lnTo>
                  <a:pt x="128" y="0"/>
                </a:lnTo>
              </a:path>
            </a:pathLst>
          </a:custGeom>
          <a:noFill/>
          <a:ln w="12700">
            <a:solidFill>
              <a:srgbClr val="FF0080"/>
            </a:solidFill>
            <a:prstDash val="solid"/>
            <a:round/>
            <a:headEnd/>
            <a:tailEnd/>
          </a:ln>
        </p:spPr>
        <p:txBody>
          <a:bodyPr/>
          <a:lstStyle/>
          <a:p>
            <a:endParaRPr lang="en-US"/>
          </a:p>
        </p:txBody>
      </p:sp>
      <p:sp>
        <p:nvSpPr>
          <p:cNvPr id="70702" name="Freeform 46"/>
          <p:cNvSpPr>
            <a:spLocks/>
          </p:cNvSpPr>
          <p:nvPr/>
        </p:nvSpPr>
        <p:spPr bwMode="auto">
          <a:xfrm>
            <a:off x="6554788" y="1903415"/>
            <a:ext cx="203200" cy="63500"/>
          </a:xfrm>
          <a:custGeom>
            <a:avLst/>
            <a:gdLst>
              <a:gd name="T0" fmla="*/ 0 w 128"/>
              <a:gd name="T1" fmla="*/ 0 h 40"/>
              <a:gd name="T2" fmla="*/ 0 w 128"/>
              <a:gd name="T3" fmla="*/ 2147483647 h 40"/>
              <a:gd name="T4" fmla="*/ 2147483647 w 128"/>
              <a:gd name="T5" fmla="*/ 2147483647 h 40"/>
              <a:gd name="T6" fmla="*/ 0 60000 65536"/>
              <a:gd name="T7" fmla="*/ 0 60000 65536"/>
              <a:gd name="T8" fmla="*/ 0 60000 65536"/>
              <a:gd name="T9" fmla="*/ 0 w 128"/>
              <a:gd name="T10" fmla="*/ 0 h 40"/>
              <a:gd name="T11" fmla="*/ 128 w 128"/>
              <a:gd name="T12" fmla="*/ 40 h 40"/>
            </a:gdLst>
            <a:ahLst/>
            <a:cxnLst>
              <a:cxn ang="T6">
                <a:pos x="T0" y="T1"/>
              </a:cxn>
              <a:cxn ang="T7">
                <a:pos x="T2" y="T3"/>
              </a:cxn>
              <a:cxn ang="T8">
                <a:pos x="T4" y="T5"/>
              </a:cxn>
            </a:cxnLst>
            <a:rect l="T9" t="T10" r="T11" b="T12"/>
            <a:pathLst>
              <a:path w="128" h="40">
                <a:moveTo>
                  <a:pt x="0" y="0"/>
                </a:moveTo>
                <a:lnTo>
                  <a:pt x="0" y="40"/>
                </a:lnTo>
                <a:lnTo>
                  <a:pt x="128" y="40"/>
                </a:lnTo>
              </a:path>
            </a:pathLst>
          </a:custGeom>
          <a:noFill/>
          <a:ln w="12700">
            <a:solidFill>
              <a:srgbClr val="FF0080"/>
            </a:solidFill>
            <a:prstDash val="solid"/>
            <a:round/>
            <a:headEnd/>
            <a:tailEnd/>
          </a:ln>
        </p:spPr>
        <p:txBody>
          <a:bodyPr/>
          <a:lstStyle/>
          <a:p>
            <a:endParaRPr lang="en-US"/>
          </a:p>
        </p:txBody>
      </p:sp>
      <p:sp>
        <p:nvSpPr>
          <p:cNvPr id="70703" name="Freeform 47"/>
          <p:cNvSpPr>
            <a:spLocks/>
          </p:cNvSpPr>
          <p:nvPr/>
        </p:nvSpPr>
        <p:spPr bwMode="auto">
          <a:xfrm>
            <a:off x="6554788" y="2068515"/>
            <a:ext cx="203200" cy="63500"/>
          </a:xfrm>
          <a:custGeom>
            <a:avLst/>
            <a:gdLst>
              <a:gd name="T0" fmla="*/ 0 w 128"/>
              <a:gd name="T1" fmla="*/ 2147483647 h 40"/>
              <a:gd name="T2" fmla="*/ 0 w 128"/>
              <a:gd name="T3" fmla="*/ 0 h 40"/>
              <a:gd name="T4" fmla="*/ 2147483647 w 128"/>
              <a:gd name="T5" fmla="*/ 0 h 40"/>
              <a:gd name="T6" fmla="*/ 0 60000 65536"/>
              <a:gd name="T7" fmla="*/ 0 60000 65536"/>
              <a:gd name="T8" fmla="*/ 0 60000 65536"/>
              <a:gd name="T9" fmla="*/ 0 w 128"/>
              <a:gd name="T10" fmla="*/ 0 h 40"/>
              <a:gd name="T11" fmla="*/ 128 w 128"/>
              <a:gd name="T12" fmla="*/ 40 h 40"/>
            </a:gdLst>
            <a:ahLst/>
            <a:cxnLst>
              <a:cxn ang="T6">
                <a:pos x="T0" y="T1"/>
              </a:cxn>
              <a:cxn ang="T7">
                <a:pos x="T2" y="T3"/>
              </a:cxn>
              <a:cxn ang="T8">
                <a:pos x="T4" y="T5"/>
              </a:cxn>
            </a:cxnLst>
            <a:rect l="T9" t="T10" r="T11" b="T12"/>
            <a:pathLst>
              <a:path w="128" h="40">
                <a:moveTo>
                  <a:pt x="0" y="40"/>
                </a:moveTo>
                <a:lnTo>
                  <a:pt x="0" y="0"/>
                </a:lnTo>
                <a:lnTo>
                  <a:pt x="128" y="0"/>
                </a:lnTo>
              </a:path>
            </a:pathLst>
          </a:custGeom>
          <a:noFill/>
          <a:ln w="12700">
            <a:solidFill>
              <a:srgbClr val="FF0080"/>
            </a:solidFill>
            <a:prstDash val="solid"/>
            <a:round/>
            <a:headEnd/>
            <a:tailEnd/>
          </a:ln>
        </p:spPr>
        <p:txBody>
          <a:bodyPr/>
          <a:lstStyle/>
          <a:p>
            <a:endParaRPr lang="en-US"/>
          </a:p>
        </p:txBody>
      </p:sp>
      <p:sp>
        <p:nvSpPr>
          <p:cNvPr id="70704" name="Freeform 48"/>
          <p:cNvSpPr>
            <a:spLocks/>
          </p:cNvSpPr>
          <p:nvPr/>
        </p:nvSpPr>
        <p:spPr bwMode="auto">
          <a:xfrm>
            <a:off x="6554788" y="2132013"/>
            <a:ext cx="203200" cy="50800"/>
          </a:xfrm>
          <a:custGeom>
            <a:avLst/>
            <a:gdLst>
              <a:gd name="T0" fmla="*/ 0 w 128"/>
              <a:gd name="T1" fmla="*/ 0 h 32"/>
              <a:gd name="T2" fmla="*/ 0 w 128"/>
              <a:gd name="T3" fmla="*/ 2147483647 h 32"/>
              <a:gd name="T4" fmla="*/ 2147483647 w 128"/>
              <a:gd name="T5" fmla="*/ 2147483647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0"/>
                </a:moveTo>
                <a:lnTo>
                  <a:pt x="0" y="32"/>
                </a:lnTo>
                <a:lnTo>
                  <a:pt x="128" y="32"/>
                </a:lnTo>
              </a:path>
            </a:pathLst>
          </a:custGeom>
          <a:noFill/>
          <a:ln w="12700">
            <a:solidFill>
              <a:srgbClr val="FF0080"/>
            </a:solidFill>
            <a:prstDash val="solid"/>
            <a:round/>
            <a:headEnd/>
            <a:tailEnd/>
          </a:ln>
        </p:spPr>
        <p:txBody>
          <a:bodyPr/>
          <a:lstStyle/>
          <a:p>
            <a:endParaRPr lang="en-US"/>
          </a:p>
        </p:txBody>
      </p:sp>
      <p:sp>
        <p:nvSpPr>
          <p:cNvPr id="70705" name="Freeform 49"/>
          <p:cNvSpPr>
            <a:spLocks/>
          </p:cNvSpPr>
          <p:nvPr/>
        </p:nvSpPr>
        <p:spPr bwMode="auto">
          <a:xfrm>
            <a:off x="6554788" y="2297113"/>
            <a:ext cx="203200" cy="50800"/>
          </a:xfrm>
          <a:custGeom>
            <a:avLst/>
            <a:gdLst>
              <a:gd name="T0" fmla="*/ 0 w 128"/>
              <a:gd name="T1" fmla="*/ 2147483647 h 32"/>
              <a:gd name="T2" fmla="*/ 0 w 128"/>
              <a:gd name="T3" fmla="*/ 0 h 32"/>
              <a:gd name="T4" fmla="*/ 2147483647 w 128"/>
              <a:gd name="T5" fmla="*/ 0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32"/>
                </a:moveTo>
                <a:lnTo>
                  <a:pt x="0" y="0"/>
                </a:lnTo>
                <a:lnTo>
                  <a:pt x="128" y="0"/>
                </a:lnTo>
              </a:path>
            </a:pathLst>
          </a:custGeom>
          <a:noFill/>
          <a:ln w="12700">
            <a:solidFill>
              <a:srgbClr val="FF0080"/>
            </a:solidFill>
            <a:prstDash val="solid"/>
            <a:round/>
            <a:headEnd/>
            <a:tailEnd/>
          </a:ln>
        </p:spPr>
        <p:txBody>
          <a:bodyPr/>
          <a:lstStyle/>
          <a:p>
            <a:endParaRPr lang="en-US"/>
          </a:p>
        </p:txBody>
      </p:sp>
      <p:sp>
        <p:nvSpPr>
          <p:cNvPr id="70706" name="Freeform 50"/>
          <p:cNvSpPr>
            <a:spLocks/>
          </p:cNvSpPr>
          <p:nvPr/>
        </p:nvSpPr>
        <p:spPr bwMode="auto">
          <a:xfrm>
            <a:off x="6554788" y="2347913"/>
            <a:ext cx="203200" cy="50800"/>
          </a:xfrm>
          <a:custGeom>
            <a:avLst/>
            <a:gdLst>
              <a:gd name="T0" fmla="*/ 0 w 128"/>
              <a:gd name="T1" fmla="*/ 0 h 32"/>
              <a:gd name="T2" fmla="*/ 0 w 128"/>
              <a:gd name="T3" fmla="*/ 2147483647 h 32"/>
              <a:gd name="T4" fmla="*/ 2147483647 w 128"/>
              <a:gd name="T5" fmla="*/ 2147483647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0"/>
                </a:moveTo>
                <a:lnTo>
                  <a:pt x="0" y="32"/>
                </a:lnTo>
                <a:lnTo>
                  <a:pt x="128" y="32"/>
                </a:lnTo>
              </a:path>
            </a:pathLst>
          </a:custGeom>
          <a:noFill/>
          <a:ln w="12700">
            <a:solidFill>
              <a:srgbClr val="FF0080"/>
            </a:solidFill>
            <a:prstDash val="solid"/>
            <a:round/>
            <a:headEnd/>
            <a:tailEnd/>
          </a:ln>
        </p:spPr>
        <p:txBody>
          <a:bodyPr/>
          <a:lstStyle/>
          <a:p>
            <a:endParaRPr lang="en-US"/>
          </a:p>
        </p:txBody>
      </p:sp>
      <p:sp>
        <p:nvSpPr>
          <p:cNvPr id="70707" name="Freeform 51"/>
          <p:cNvSpPr>
            <a:spLocks/>
          </p:cNvSpPr>
          <p:nvPr/>
        </p:nvSpPr>
        <p:spPr bwMode="auto">
          <a:xfrm>
            <a:off x="6554788" y="2513013"/>
            <a:ext cx="203200" cy="50800"/>
          </a:xfrm>
          <a:custGeom>
            <a:avLst/>
            <a:gdLst>
              <a:gd name="T0" fmla="*/ 0 w 128"/>
              <a:gd name="T1" fmla="*/ 2147483647 h 32"/>
              <a:gd name="T2" fmla="*/ 0 w 128"/>
              <a:gd name="T3" fmla="*/ 0 h 32"/>
              <a:gd name="T4" fmla="*/ 2147483647 w 128"/>
              <a:gd name="T5" fmla="*/ 0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32"/>
                </a:moveTo>
                <a:lnTo>
                  <a:pt x="0" y="0"/>
                </a:lnTo>
                <a:lnTo>
                  <a:pt x="128" y="0"/>
                </a:lnTo>
              </a:path>
            </a:pathLst>
          </a:custGeom>
          <a:noFill/>
          <a:ln w="12700">
            <a:solidFill>
              <a:srgbClr val="FF0080"/>
            </a:solidFill>
            <a:prstDash val="solid"/>
            <a:round/>
            <a:headEnd/>
            <a:tailEnd/>
          </a:ln>
        </p:spPr>
        <p:txBody>
          <a:bodyPr/>
          <a:lstStyle/>
          <a:p>
            <a:endParaRPr lang="en-US"/>
          </a:p>
        </p:txBody>
      </p:sp>
      <p:sp>
        <p:nvSpPr>
          <p:cNvPr id="70708" name="Freeform 52"/>
          <p:cNvSpPr>
            <a:spLocks/>
          </p:cNvSpPr>
          <p:nvPr/>
        </p:nvSpPr>
        <p:spPr bwMode="auto">
          <a:xfrm>
            <a:off x="6554788" y="2563813"/>
            <a:ext cx="203200" cy="50800"/>
          </a:xfrm>
          <a:custGeom>
            <a:avLst/>
            <a:gdLst>
              <a:gd name="T0" fmla="*/ 0 w 128"/>
              <a:gd name="T1" fmla="*/ 0 h 32"/>
              <a:gd name="T2" fmla="*/ 0 w 128"/>
              <a:gd name="T3" fmla="*/ 2147483647 h 32"/>
              <a:gd name="T4" fmla="*/ 2147483647 w 128"/>
              <a:gd name="T5" fmla="*/ 2147483647 h 32"/>
              <a:gd name="T6" fmla="*/ 0 60000 65536"/>
              <a:gd name="T7" fmla="*/ 0 60000 65536"/>
              <a:gd name="T8" fmla="*/ 0 60000 65536"/>
              <a:gd name="T9" fmla="*/ 0 w 128"/>
              <a:gd name="T10" fmla="*/ 0 h 32"/>
              <a:gd name="T11" fmla="*/ 128 w 128"/>
              <a:gd name="T12" fmla="*/ 32 h 32"/>
            </a:gdLst>
            <a:ahLst/>
            <a:cxnLst>
              <a:cxn ang="T6">
                <a:pos x="T0" y="T1"/>
              </a:cxn>
              <a:cxn ang="T7">
                <a:pos x="T2" y="T3"/>
              </a:cxn>
              <a:cxn ang="T8">
                <a:pos x="T4" y="T5"/>
              </a:cxn>
            </a:cxnLst>
            <a:rect l="T9" t="T10" r="T11" b="T12"/>
            <a:pathLst>
              <a:path w="128" h="32">
                <a:moveTo>
                  <a:pt x="0" y="0"/>
                </a:moveTo>
                <a:lnTo>
                  <a:pt x="0" y="32"/>
                </a:lnTo>
                <a:lnTo>
                  <a:pt x="128" y="32"/>
                </a:lnTo>
              </a:path>
            </a:pathLst>
          </a:custGeom>
          <a:noFill/>
          <a:ln w="12700">
            <a:solidFill>
              <a:srgbClr val="FF0080"/>
            </a:solidFill>
            <a:prstDash val="solid"/>
            <a:round/>
            <a:headEnd/>
            <a:tailEnd/>
          </a:ln>
        </p:spPr>
        <p:txBody>
          <a:bodyPr/>
          <a:lstStyle/>
          <a:p>
            <a:endParaRPr lang="en-US"/>
          </a:p>
        </p:txBody>
      </p:sp>
      <p:sp>
        <p:nvSpPr>
          <p:cNvPr id="70709" name="Freeform 53"/>
          <p:cNvSpPr>
            <a:spLocks/>
          </p:cNvSpPr>
          <p:nvPr/>
        </p:nvSpPr>
        <p:spPr bwMode="auto">
          <a:xfrm>
            <a:off x="6364288" y="2563813"/>
            <a:ext cx="190500" cy="76200"/>
          </a:xfrm>
          <a:custGeom>
            <a:avLst/>
            <a:gdLst>
              <a:gd name="T0" fmla="*/ 0 w 120"/>
              <a:gd name="T1" fmla="*/ 2147483647 h 48"/>
              <a:gd name="T2" fmla="*/ 0 w 120"/>
              <a:gd name="T3" fmla="*/ 0 h 48"/>
              <a:gd name="T4" fmla="*/ 2147483647 w 120"/>
              <a:gd name="T5" fmla="*/ 0 h 48"/>
              <a:gd name="T6" fmla="*/ 0 60000 65536"/>
              <a:gd name="T7" fmla="*/ 0 60000 65536"/>
              <a:gd name="T8" fmla="*/ 0 60000 65536"/>
              <a:gd name="T9" fmla="*/ 0 w 120"/>
              <a:gd name="T10" fmla="*/ 0 h 48"/>
              <a:gd name="T11" fmla="*/ 120 w 120"/>
              <a:gd name="T12" fmla="*/ 48 h 48"/>
            </a:gdLst>
            <a:ahLst/>
            <a:cxnLst>
              <a:cxn ang="T6">
                <a:pos x="T0" y="T1"/>
              </a:cxn>
              <a:cxn ang="T7">
                <a:pos x="T2" y="T3"/>
              </a:cxn>
              <a:cxn ang="T8">
                <a:pos x="T4" y="T5"/>
              </a:cxn>
            </a:cxnLst>
            <a:rect l="T9" t="T10" r="T11" b="T12"/>
            <a:pathLst>
              <a:path w="120" h="48">
                <a:moveTo>
                  <a:pt x="0" y="48"/>
                </a:moveTo>
                <a:lnTo>
                  <a:pt x="0" y="0"/>
                </a:lnTo>
                <a:lnTo>
                  <a:pt x="120" y="0"/>
                </a:lnTo>
              </a:path>
            </a:pathLst>
          </a:custGeom>
          <a:noFill/>
          <a:ln w="12700">
            <a:solidFill>
              <a:srgbClr val="FF0080"/>
            </a:solidFill>
            <a:prstDash val="solid"/>
            <a:round/>
            <a:headEnd/>
            <a:tailEnd/>
          </a:ln>
        </p:spPr>
        <p:txBody>
          <a:bodyPr/>
          <a:lstStyle/>
          <a:p>
            <a:endParaRPr lang="en-US"/>
          </a:p>
        </p:txBody>
      </p:sp>
      <p:sp>
        <p:nvSpPr>
          <p:cNvPr id="70710" name="Freeform 54"/>
          <p:cNvSpPr>
            <a:spLocks/>
          </p:cNvSpPr>
          <p:nvPr/>
        </p:nvSpPr>
        <p:spPr bwMode="auto">
          <a:xfrm>
            <a:off x="6364288" y="2640015"/>
            <a:ext cx="393700" cy="88900"/>
          </a:xfrm>
          <a:custGeom>
            <a:avLst/>
            <a:gdLst>
              <a:gd name="T0" fmla="*/ 0 w 248"/>
              <a:gd name="T1" fmla="*/ 0 h 56"/>
              <a:gd name="T2" fmla="*/ 0 w 248"/>
              <a:gd name="T3" fmla="*/ 2147483647 h 56"/>
              <a:gd name="T4" fmla="*/ 2147483647 w 248"/>
              <a:gd name="T5" fmla="*/ 2147483647 h 56"/>
              <a:gd name="T6" fmla="*/ 0 60000 65536"/>
              <a:gd name="T7" fmla="*/ 0 60000 65536"/>
              <a:gd name="T8" fmla="*/ 0 60000 65536"/>
              <a:gd name="T9" fmla="*/ 0 w 248"/>
              <a:gd name="T10" fmla="*/ 0 h 56"/>
              <a:gd name="T11" fmla="*/ 248 w 248"/>
              <a:gd name="T12" fmla="*/ 56 h 56"/>
            </a:gdLst>
            <a:ahLst/>
            <a:cxnLst>
              <a:cxn ang="T6">
                <a:pos x="T0" y="T1"/>
              </a:cxn>
              <a:cxn ang="T7">
                <a:pos x="T2" y="T3"/>
              </a:cxn>
              <a:cxn ang="T8">
                <a:pos x="T4" y="T5"/>
              </a:cxn>
            </a:cxnLst>
            <a:rect l="T9" t="T10" r="T11" b="T12"/>
            <a:pathLst>
              <a:path w="248" h="56">
                <a:moveTo>
                  <a:pt x="0" y="0"/>
                </a:moveTo>
                <a:lnTo>
                  <a:pt x="0" y="56"/>
                </a:lnTo>
                <a:lnTo>
                  <a:pt x="248" y="56"/>
                </a:lnTo>
              </a:path>
            </a:pathLst>
          </a:custGeom>
          <a:noFill/>
          <a:ln w="12700">
            <a:solidFill>
              <a:srgbClr val="FF0080"/>
            </a:solidFill>
            <a:prstDash val="solid"/>
            <a:round/>
            <a:headEnd/>
            <a:tailEnd/>
          </a:ln>
        </p:spPr>
        <p:txBody>
          <a:bodyPr/>
          <a:lstStyle/>
          <a:p>
            <a:endParaRPr lang="en-US"/>
          </a:p>
        </p:txBody>
      </p:sp>
      <p:sp>
        <p:nvSpPr>
          <p:cNvPr id="70711" name="Freeform 55"/>
          <p:cNvSpPr>
            <a:spLocks/>
          </p:cNvSpPr>
          <p:nvPr/>
        </p:nvSpPr>
        <p:spPr bwMode="auto">
          <a:xfrm>
            <a:off x="6161088" y="2640013"/>
            <a:ext cx="203200" cy="101600"/>
          </a:xfrm>
          <a:custGeom>
            <a:avLst/>
            <a:gdLst>
              <a:gd name="T0" fmla="*/ 0 w 128"/>
              <a:gd name="T1" fmla="*/ 2147483647 h 64"/>
              <a:gd name="T2" fmla="*/ 0 w 128"/>
              <a:gd name="T3" fmla="*/ 0 h 64"/>
              <a:gd name="T4" fmla="*/ 2147483647 w 128"/>
              <a:gd name="T5" fmla="*/ 0 h 64"/>
              <a:gd name="T6" fmla="*/ 0 60000 65536"/>
              <a:gd name="T7" fmla="*/ 0 60000 65536"/>
              <a:gd name="T8" fmla="*/ 0 60000 65536"/>
              <a:gd name="T9" fmla="*/ 0 w 128"/>
              <a:gd name="T10" fmla="*/ 0 h 64"/>
              <a:gd name="T11" fmla="*/ 128 w 128"/>
              <a:gd name="T12" fmla="*/ 64 h 64"/>
            </a:gdLst>
            <a:ahLst/>
            <a:cxnLst>
              <a:cxn ang="T6">
                <a:pos x="T0" y="T1"/>
              </a:cxn>
              <a:cxn ang="T7">
                <a:pos x="T2" y="T3"/>
              </a:cxn>
              <a:cxn ang="T8">
                <a:pos x="T4" y="T5"/>
              </a:cxn>
            </a:cxnLst>
            <a:rect l="T9" t="T10" r="T11" b="T12"/>
            <a:pathLst>
              <a:path w="128" h="64">
                <a:moveTo>
                  <a:pt x="0" y="64"/>
                </a:moveTo>
                <a:lnTo>
                  <a:pt x="0" y="0"/>
                </a:lnTo>
                <a:lnTo>
                  <a:pt x="128" y="0"/>
                </a:lnTo>
              </a:path>
            </a:pathLst>
          </a:custGeom>
          <a:noFill/>
          <a:ln w="12700">
            <a:solidFill>
              <a:srgbClr val="FF0080"/>
            </a:solidFill>
            <a:prstDash val="solid"/>
            <a:round/>
            <a:headEnd/>
            <a:tailEnd/>
          </a:ln>
        </p:spPr>
        <p:txBody>
          <a:bodyPr/>
          <a:lstStyle/>
          <a:p>
            <a:endParaRPr lang="en-US"/>
          </a:p>
        </p:txBody>
      </p:sp>
      <p:sp>
        <p:nvSpPr>
          <p:cNvPr id="70712" name="Freeform 56"/>
          <p:cNvSpPr>
            <a:spLocks/>
          </p:cNvSpPr>
          <p:nvPr/>
        </p:nvSpPr>
        <p:spPr bwMode="auto">
          <a:xfrm>
            <a:off x="6161088" y="2741613"/>
            <a:ext cx="596900" cy="101600"/>
          </a:xfrm>
          <a:custGeom>
            <a:avLst/>
            <a:gdLst>
              <a:gd name="T0" fmla="*/ 0 w 376"/>
              <a:gd name="T1" fmla="*/ 0 h 64"/>
              <a:gd name="T2" fmla="*/ 0 w 376"/>
              <a:gd name="T3" fmla="*/ 2147483647 h 64"/>
              <a:gd name="T4" fmla="*/ 2147483647 w 376"/>
              <a:gd name="T5" fmla="*/ 2147483647 h 64"/>
              <a:gd name="T6" fmla="*/ 0 60000 65536"/>
              <a:gd name="T7" fmla="*/ 0 60000 65536"/>
              <a:gd name="T8" fmla="*/ 0 60000 65536"/>
              <a:gd name="T9" fmla="*/ 0 w 376"/>
              <a:gd name="T10" fmla="*/ 0 h 64"/>
              <a:gd name="T11" fmla="*/ 376 w 376"/>
              <a:gd name="T12" fmla="*/ 64 h 64"/>
            </a:gdLst>
            <a:ahLst/>
            <a:cxnLst>
              <a:cxn ang="T6">
                <a:pos x="T0" y="T1"/>
              </a:cxn>
              <a:cxn ang="T7">
                <a:pos x="T2" y="T3"/>
              </a:cxn>
              <a:cxn ang="T8">
                <a:pos x="T4" y="T5"/>
              </a:cxn>
            </a:cxnLst>
            <a:rect l="T9" t="T10" r="T11" b="T12"/>
            <a:pathLst>
              <a:path w="376" h="64">
                <a:moveTo>
                  <a:pt x="0" y="0"/>
                </a:moveTo>
                <a:lnTo>
                  <a:pt x="0" y="64"/>
                </a:lnTo>
                <a:lnTo>
                  <a:pt x="376" y="64"/>
                </a:lnTo>
              </a:path>
            </a:pathLst>
          </a:custGeom>
          <a:noFill/>
          <a:ln w="12700">
            <a:solidFill>
              <a:srgbClr val="FF0080"/>
            </a:solidFill>
            <a:prstDash val="solid"/>
            <a:round/>
            <a:headEnd/>
            <a:tailEnd/>
          </a:ln>
        </p:spPr>
        <p:txBody>
          <a:bodyPr/>
          <a:lstStyle/>
          <a:p>
            <a:endParaRPr lang="en-US"/>
          </a:p>
        </p:txBody>
      </p:sp>
      <p:sp>
        <p:nvSpPr>
          <p:cNvPr id="70713" name="Freeform 57"/>
          <p:cNvSpPr>
            <a:spLocks/>
          </p:cNvSpPr>
          <p:nvPr/>
        </p:nvSpPr>
        <p:spPr bwMode="auto">
          <a:xfrm>
            <a:off x="5970588" y="2322513"/>
            <a:ext cx="584200" cy="25400"/>
          </a:xfrm>
          <a:custGeom>
            <a:avLst/>
            <a:gdLst>
              <a:gd name="T0" fmla="*/ 0 w 368"/>
              <a:gd name="T1" fmla="*/ 0 h 16"/>
              <a:gd name="T2" fmla="*/ 0 w 368"/>
              <a:gd name="T3" fmla="*/ 2147483647 h 16"/>
              <a:gd name="T4" fmla="*/ 2147483647 w 368"/>
              <a:gd name="T5" fmla="*/ 2147483647 h 16"/>
              <a:gd name="T6" fmla="*/ 0 60000 65536"/>
              <a:gd name="T7" fmla="*/ 0 60000 65536"/>
              <a:gd name="T8" fmla="*/ 0 60000 65536"/>
              <a:gd name="T9" fmla="*/ 0 w 368"/>
              <a:gd name="T10" fmla="*/ 0 h 16"/>
              <a:gd name="T11" fmla="*/ 368 w 368"/>
              <a:gd name="T12" fmla="*/ 16 h 16"/>
            </a:gdLst>
            <a:ahLst/>
            <a:cxnLst>
              <a:cxn ang="T6">
                <a:pos x="T0" y="T1"/>
              </a:cxn>
              <a:cxn ang="T7">
                <a:pos x="T2" y="T3"/>
              </a:cxn>
              <a:cxn ang="T8">
                <a:pos x="T4" y="T5"/>
              </a:cxn>
            </a:cxnLst>
            <a:rect l="T9" t="T10" r="T11" b="T12"/>
            <a:pathLst>
              <a:path w="368" h="16">
                <a:moveTo>
                  <a:pt x="0" y="0"/>
                </a:moveTo>
                <a:lnTo>
                  <a:pt x="0" y="16"/>
                </a:lnTo>
                <a:lnTo>
                  <a:pt x="368" y="16"/>
                </a:lnTo>
              </a:path>
            </a:pathLst>
          </a:custGeom>
          <a:noFill/>
          <a:ln w="12700">
            <a:solidFill>
              <a:srgbClr val="FF0080"/>
            </a:solidFill>
            <a:prstDash val="solid"/>
            <a:round/>
            <a:headEnd/>
            <a:tailEnd/>
          </a:ln>
        </p:spPr>
        <p:txBody>
          <a:bodyPr/>
          <a:lstStyle/>
          <a:p>
            <a:endParaRPr lang="en-US"/>
          </a:p>
        </p:txBody>
      </p:sp>
      <p:sp>
        <p:nvSpPr>
          <p:cNvPr id="70714" name="Freeform 58"/>
          <p:cNvSpPr>
            <a:spLocks/>
          </p:cNvSpPr>
          <p:nvPr/>
        </p:nvSpPr>
        <p:spPr bwMode="auto">
          <a:xfrm>
            <a:off x="5970588" y="2322515"/>
            <a:ext cx="190500" cy="419100"/>
          </a:xfrm>
          <a:custGeom>
            <a:avLst/>
            <a:gdLst>
              <a:gd name="T0" fmla="*/ 0 w 120"/>
              <a:gd name="T1" fmla="*/ 0 h 264"/>
              <a:gd name="T2" fmla="*/ 0 w 120"/>
              <a:gd name="T3" fmla="*/ 2147483647 h 264"/>
              <a:gd name="T4" fmla="*/ 2147483647 w 120"/>
              <a:gd name="T5" fmla="*/ 2147483647 h 264"/>
              <a:gd name="T6" fmla="*/ 0 60000 65536"/>
              <a:gd name="T7" fmla="*/ 0 60000 65536"/>
              <a:gd name="T8" fmla="*/ 0 60000 65536"/>
              <a:gd name="T9" fmla="*/ 0 w 120"/>
              <a:gd name="T10" fmla="*/ 0 h 264"/>
              <a:gd name="T11" fmla="*/ 120 w 120"/>
              <a:gd name="T12" fmla="*/ 264 h 264"/>
            </a:gdLst>
            <a:ahLst/>
            <a:cxnLst>
              <a:cxn ang="T6">
                <a:pos x="T0" y="T1"/>
              </a:cxn>
              <a:cxn ang="T7">
                <a:pos x="T2" y="T3"/>
              </a:cxn>
              <a:cxn ang="T8">
                <a:pos x="T4" y="T5"/>
              </a:cxn>
            </a:cxnLst>
            <a:rect l="T9" t="T10" r="T11" b="T12"/>
            <a:pathLst>
              <a:path w="120" h="264">
                <a:moveTo>
                  <a:pt x="0" y="0"/>
                </a:moveTo>
                <a:lnTo>
                  <a:pt x="0" y="264"/>
                </a:lnTo>
                <a:lnTo>
                  <a:pt x="120" y="264"/>
                </a:lnTo>
              </a:path>
            </a:pathLst>
          </a:custGeom>
          <a:noFill/>
          <a:ln w="12700">
            <a:solidFill>
              <a:srgbClr val="FF0080"/>
            </a:solidFill>
            <a:prstDash val="solid"/>
            <a:round/>
            <a:headEnd/>
            <a:tailEnd/>
          </a:ln>
        </p:spPr>
        <p:txBody>
          <a:bodyPr/>
          <a:lstStyle/>
          <a:p>
            <a:endParaRPr lang="en-US"/>
          </a:p>
        </p:txBody>
      </p:sp>
      <p:sp>
        <p:nvSpPr>
          <p:cNvPr id="70715" name="Freeform 59"/>
          <p:cNvSpPr>
            <a:spLocks/>
          </p:cNvSpPr>
          <p:nvPr/>
        </p:nvSpPr>
        <p:spPr bwMode="auto">
          <a:xfrm>
            <a:off x="5970588" y="2132014"/>
            <a:ext cx="584200" cy="190500"/>
          </a:xfrm>
          <a:custGeom>
            <a:avLst/>
            <a:gdLst>
              <a:gd name="T0" fmla="*/ 0 w 368"/>
              <a:gd name="T1" fmla="*/ 2147483647 h 120"/>
              <a:gd name="T2" fmla="*/ 0 w 368"/>
              <a:gd name="T3" fmla="*/ 0 h 120"/>
              <a:gd name="T4" fmla="*/ 2147483647 w 368"/>
              <a:gd name="T5" fmla="*/ 0 h 120"/>
              <a:gd name="T6" fmla="*/ 0 60000 65536"/>
              <a:gd name="T7" fmla="*/ 0 60000 65536"/>
              <a:gd name="T8" fmla="*/ 0 60000 65536"/>
              <a:gd name="T9" fmla="*/ 0 w 368"/>
              <a:gd name="T10" fmla="*/ 0 h 120"/>
              <a:gd name="T11" fmla="*/ 368 w 368"/>
              <a:gd name="T12" fmla="*/ 120 h 120"/>
            </a:gdLst>
            <a:ahLst/>
            <a:cxnLst>
              <a:cxn ang="T6">
                <a:pos x="T0" y="T1"/>
              </a:cxn>
              <a:cxn ang="T7">
                <a:pos x="T2" y="T3"/>
              </a:cxn>
              <a:cxn ang="T8">
                <a:pos x="T4" y="T5"/>
              </a:cxn>
            </a:cxnLst>
            <a:rect l="T9" t="T10" r="T11" b="T12"/>
            <a:pathLst>
              <a:path w="368" h="120">
                <a:moveTo>
                  <a:pt x="0" y="120"/>
                </a:moveTo>
                <a:lnTo>
                  <a:pt x="0" y="0"/>
                </a:lnTo>
                <a:lnTo>
                  <a:pt x="368" y="0"/>
                </a:lnTo>
              </a:path>
            </a:pathLst>
          </a:custGeom>
          <a:noFill/>
          <a:ln w="12700">
            <a:solidFill>
              <a:srgbClr val="FF0080"/>
            </a:solidFill>
            <a:prstDash val="solid"/>
            <a:round/>
            <a:headEnd/>
            <a:tailEnd/>
          </a:ln>
        </p:spPr>
        <p:txBody>
          <a:bodyPr/>
          <a:lstStyle/>
          <a:p>
            <a:endParaRPr lang="en-US"/>
          </a:p>
        </p:txBody>
      </p:sp>
      <p:sp>
        <p:nvSpPr>
          <p:cNvPr id="70716" name="Freeform 60"/>
          <p:cNvSpPr>
            <a:spLocks/>
          </p:cNvSpPr>
          <p:nvPr/>
        </p:nvSpPr>
        <p:spPr bwMode="auto">
          <a:xfrm>
            <a:off x="5970588" y="1903415"/>
            <a:ext cx="584200" cy="419100"/>
          </a:xfrm>
          <a:custGeom>
            <a:avLst/>
            <a:gdLst>
              <a:gd name="T0" fmla="*/ 0 w 368"/>
              <a:gd name="T1" fmla="*/ 2147483647 h 264"/>
              <a:gd name="T2" fmla="*/ 0 w 368"/>
              <a:gd name="T3" fmla="*/ 0 h 264"/>
              <a:gd name="T4" fmla="*/ 2147483647 w 368"/>
              <a:gd name="T5" fmla="*/ 0 h 264"/>
              <a:gd name="T6" fmla="*/ 0 60000 65536"/>
              <a:gd name="T7" fmla="*/ 0 60000 65536"/>
              <a:gd name="T8" fmla="*/ 0 60000 65536"/>
              <a:gd name="T9" fmla="*/ 0 w 368"/>
              <a:gd name="T10" fmla="*/ 0 h 264"/>
              <a:gd name="T11" fmla="*/ 368 w 368"/>
              <a:gd name="T12" fmla="*/ 264 h 264"/>
            </a:gdLst>
            <a:ahLst/>
            <a:cxnLst>
              <a:cxn ang="T6">
                <a:pos x="T0" y="T1"/>
              </a:cxn>
              <a:cxn ang="T7">
                <a:pos x="T2" y="T3"/>
              </a:cxn>
              <a:cxn ang="T8">
                <a:pos x="T4" y="T5"/>
              </a:cxn>
            </a:cxnLst>
            <a:rect l="T9" t="T10" r="T11" b="T12"/>
            <a:pathLst>
              <a:path w="368" h="264">
                <a:moveTo>
                  <a:pt x="0" y="264"/>
                </a:moveTo>
                <a:lnTo>
                  <a:pt x="0" y="0"/>
                </a:lnTo>
                <a:lnTo>
                  <a:pt x="368" y="0"/>
                </a:lnTo>
              </a:path>
            </a:pathLst>
          </a:custGeom>
          <a:noFill/>
          <a:ln w="12700">
            <a:solidFill>
              <a:srgbClr val="FF0080"/>
            </a:solidFill>
            <a:prstDash val="solid"/>
            <a:round/>
            <a:headEnd/>
            <a:tailEnd/>
          </a:ln>
        </p:spPr>
        <p:txBody>
          <a:bodyPr/>
          <a:lstStyle/>
          <a:p>
            <a:endParaRPr lang="en-US"/>
          </a:p>
        </p:txBody>
      </p:sp>
      <p:sp>
        <p:nvSpPr>
          <p:cNvPr id="70717" name="Freeform 61"/>
          <p:cNvSpPr>
            <a:spLocks/>
          </p:cNvSpPr>
          <p:nvPr/>
        </p:nvSpPr>
        <p:spPr bwMode="auto">
          <a:xfrm>
            <a:off x="5765800" y="2320927"/>
            <a:ext cx="203200" cy="1588"/>
          </a:xfrm>
          <a:custGeom>
            <a:avLst/>
            <a:gdLst>
              <a:gd name="T0" fmla="*/ 0 w 128"/>
              <a:gd name="T1" fmla="*/ 0 h 344"/>
              <a:gd name="T2" fmla="*/ 0 w 128"/>
              <a:gd name="T3" fmla="*/ 2147483647 h 344"/>
              <a:gd name="T4" fmla="*/ 2147483647 w 128"/>
              <a:gd name="T5" fmla="*/ 2147483647 h 344"/>
              <a:gd name="T6" fmla="*/ 0 60000 65536"/>
              <a:gd name="T7" fmla="*/ 0 60000 65536"/>
              <a:gd name="T8" fmla="*/ 0 60000 65536"/>
              <a:gd name="T9" fmla="*/ 0 w 128"/>
              <a:gd name="T10" fmla="*/ 0 h 344"/>
              <a:gd name="T11" fmla="*/ 128 w 128"/>
              <a:gd name="T12" fmla="*/ 344 h 344"/>
            </a:gdLst>
            <a:ahLst/>
            <a:cxnLst>
              <a:cxn ang="T6">
                <a:pos x="T0" y="T1"/>
              </a:cxn>
              <a:cxn ang="T7">
                <a:pos x="T2" y="T3"/>
              </a:cxn>
              <a:cxn ang="T8">
                <a:pos x="T4" y="T5"/>
              </a:cxn>
            </a:cxnLst>
            <a:rect l="T9" t="T10" r="T11" b="T12"/>
            <a:pathLst>
              <a:path w="128" h="344">
                <a:moveTo>
                  <a:pt x="0" y="0"/>
                </a:moveTo>
                <a:lnTo>
                  <a:pt x="0" y="344"/>
                </a:lnTo>
                <a:lnTo>
                  <a:pt x="128" y="344"/>
                </a:lnTo>
              </a:path>
            </a:pathLst>
          </a:custGeom>
          <a:noFill/>
          <a:ln w="12700">
            <a:solidFill>
              <a:srgbClr val="FF0080"/>
            </a:solidFill>
            <a:prstDash val="solid"/>
            <a:round/>
            <a:headEnd/>
            <a:tailEnd/>
          </a:ln>
        </p:spPr>
        <p:txBody>
          <a:bodyPr/>
          <a:lstStyle/>
          <a:p>
            <a:endParaRPr lang="en-US"/>
          </a:p>
        </p:txBody>
      </p:sp>
      <p:sp>
        <p:nvSpPr>
          <p:cNvPr id="490558" name="Text Box 62"/>
          <p:cNvSpPr txBox="1">
            <a:spLocks noChangeArrowheads="1"/>
          </p:cNvSpPr>
          <p:nvPr/>
        </p:nvSpPr>
        <p:spPr bwMode="auto">
          <a:xfrm>
            <a:off x="2057400" y="2085975"/>
            <a:ext cx="2565126" cy="461665"/>
          </a:xfrm>
          <a:prstGeom prst="rect">
            <a:avLst/>
          </a:prstGeom>
          <a:noFill/>
          <a:ln w="9525">
            <a:noFill/>
            <a:miter lim="800000"/>
            <a:headEnd/>
            <a:tailEnd/>
          </a:ln>
        </p:spPr>
        <p:txBody>
          <a:bodyPr wrap="none">
            <a:spAutoFit/>
          </a:bodyPr>
          <a:lstStyle/>
          <a:p>
            <a:pPr eaLnBrk="0" hangingPunct="0"/>
            <a:r>
              <a:rPr lang="en-US" sz="2400">
                <a:solidFill>
                  <a:srgbClr val="FFFF00"/>
                </a:solidFill>
                <a:latin typeface="Optima" pitchFamily="34" charset="0"/>
              </a:rPr>
              <a:t>“</a:t>
            </a:r>
            <a:r>
              <a:rPr lang="en-US" sz="2400" i="1">
                <a:solidFill>
                  <a:srgbClr val="FFFF00"/>
                </a:solidFill>
                <a:latin typeface="Optima" pitchFamily="34" charset="0"/>
              </a:rPr>
              <a:t>cabrae</a:t>
            </a:r>
            <a:r>
              <a:rPr lang="en-US" sz="2400">
                <a:solidFill>
                  <a:srgbClr val="FFFF00"/>
                </a:solidFill>
                <a:latin typeface="Optima" pitchFamily="34" charset="0"/>
              </a:rPr>
              <a:t> complex”</a:t>
            </a:r>
          </a:p>
        </p:txBody>
      </p:sp>
      <p:sp>
        <p:nvSpPr>
          <p:cNvPr id="490559" name="Text Box 63"/>
          <p:cNvSpPr txBox="1">
            <a:spLocks noChangeArrowheads="1"/>
          </p:cNvSpPr>
          <p:nvPr/>
        </p:nvSpPr>
        <p:spPr bwMode="auto">
          <a:xfrm>
            <a:off x="1066800" y="3886210"/>
            <a:ext cx="7315200" cy="1323439"/>
          </a:xfrm>
          <a:prstGeom prst="rect">
            <a:avLst/>
          </a:prstGeom>
          <a:noFill/>
          <a:ln w="9525">
            <a:noFill/>
            <a:miter lim="800000"/>
            <a:headEnd/>
            <a:tailEnd/>
          </a:ln>
        </p:spPr>
        <p:txBody>
          <a:bodyPr wrap="square">
            <a:spAutoFit/>
          </a:bodyPr>
          <a:lstStyle/>
          <a:p>
            <a:pPr eaLnBrk="0" hangingPunct="0"/>
            <a:r>
              <a:rPr lang="en-US" sz="2000" dirty="0">
                <a:solidFill>
                  <a:schemeClr val="bg1"/>
                </a:solidFill>
                <a:latin typeface="Optima" pitchFamily="34" charset="0"/>
              </a:rPr>
              <a:t>• </a:t>
            </a:r>
            <a:r>
              <a:rPr lang="en-US" sz="2000" dirty="0" smtClean="0">
                <a:solidFill>
                  <a:schemeClr val="bg1"/>
                </a:solidFill>
                <a:latin typeface="Optima" pitchFamily="34" charset="0"/>
              </a:rPr>
              <a:t>close match to </a:t>
            </a:r>
            <a:r>
              <a:rPr lang="en-US" sz="2000" i="1" dirty="0" err="1" smtClean="0">
                <a:solidFill>
                  <a:schemeClr val="bg1"/>
                </a:solidFill>
                <a:latin typeface="Optima" pitchFamily="34" charset="0"/>
              </a:rPr>
              <a:t>Marcusenius</a:t>
            </a:r>
            <a:r>
              <a:rPr lang="en-US" sz="2000" i="1" dirty="0" smtClean="0">
                <a:solidFill>
                  <a:schemeClr val="bg1"/>
                </a:solidFill>
                <a:latin typeface="Optima" pitchFamily="34" charset="0"/>
              </a:rPr>
              <a:t> </a:t>
            </a:r>
            <a:r>
              <a:rPr lang="en-US" sz="2000" i="1" dirty="0" err="1">
                <a:solidFill>
                  <a:schemeClr val="bg1"/>
                </a:solidFill>
                <a:latin typeface="Optima" pitchFamily="34" charset="0"/>
              </a:rPr>
              <a:t>kingsleyae</a:t>
            </a:r>
            <a:r>
              <a:rPr lang="en-US" sz="2000" dirty="0">
                <a:solidFill>
                  <a:schemeClr val="bg1"/>
                </a:solidFill>
                <a:latin typeface="Optima" pitchFamily="34" charset="0"/>
              </a:rPr>
              <a:t> </a:t>
            </a:r>
            <a:r>
              <a:rPr lang="en-US" sz="2000" dirty="0" err="1" smtClean="0">
                <a:solidFill>
                  <a:schemeClr val="bg1"/>
                </a:solidFill>
                <a:latin typeface="Optima" pitchFamily="34" charset="0"/>
              </a:rPr>
              <a:t>Günther</a:t>
            </a:r>
            <a:r>
              <a:rPr lang="en-US" sz="2000" dirty="0" smtClean="0">
                <a:solidFill>
                  <a:schemeClr val="bg1"/>
                </a:solidFill>
                <a:latin typeface="Optima" pitchFamily="34" charset="0"/>
              </a:rPr>
              <a:t>, 1896</a:t>
            </a:r>
            <a:endParaRPr lang="en-US" sz="2000" dirty="0">
              <a:solidFill>
                <a:schemeClr val="bg1"/>
              </a:solidFill>
              <a:latin typeface="Optima" pitchFamily="34" charset="0"/>
            </a:endParaRPr>
          </a:p>
          <a:p>
            <a:pPr eaLnBrk="0" hangingPunct="0"/>
            <a:r>
              <a:rPr lang="en-US" sz="2000" dirty="0">
                <a:solidFill>
                  <a:schemeClr val="bg1"/>
                </a:solidFill>
                <a:latin typeface="Optima" pitchFamily="34" charset="0"/>
              </a:rPr>
              <a:t>• wide head, “blunt” snout</a:t>
            </a:r>
          </a:p>
          <a:p>
            <a:pPr eaLnBrk="0" hangingPunct="0"/>
            <a:r>
              <a:rPr lang="en-US" sz="2000" dirty="0">
                <a:solidFill>
                  <a:schemeClr val="bg1"/>
                </a:solidFill>
                <a:latin typeface="Optima" pitchFamily="34" charset="0"/>
              </a:rPr>
              <a:t>• Pa or mixed Pa/</a:t>
            </a:r>
            <a:r>
              <a:rPr lang="en-US" sz="2000" dirty="0" err="1">
                <a:solidFill>
                  <a:schemeClr val="bg1"/>
                </a:solidFill>
                <a:latin typeface="Optima" pitchFamily="34" charset="0"/>
              </a:rPr>
              <a:t>NPp</a:t>
            </a:r>
            <a:r>
              <a:rPr lang="en-US" sz="2000" dirty="0">
                <a:solidFill>
                  <a:schemeClr val="bg1"/>
                </a:solidFill>
                <a:latin typeface="Optima" pitchFamily="34" charset="0"/>
              </a:rPr>
              <a:t> </a:t>
            </a:r>
            <a:r>
              <a:rPr lang="en-US" sz="2000" dirty="0" err="1">
                <a:solidFill>
                  <a:schemeClr val="bg1"/>
                </a:solidFill>
                <a:latin typeface="Optima" pitchFamily="34" charset="0"/>
              </a:rPr>
              <a:t>electrocytes</a:t>
            </a:r>
            <a:endParaRPr lang="en-US" sz="2000" dirty="0">
              <a:solidFill>
                <a:schemeClr val="bg1"/>
              </a:solidFill>
              <a:latin typeface="Optima" pitchFamily="34" charset="0"/>
            </a:endParaRPr>
          </a:p>
          <a:p>
            <a:pPr eaLnBrk="0" hangingPunct="0">
              <a:buFontTx/>
              <a:buChar char="•"/>
            </a:pPr>
            <a:r>
              <a:rPr lang="en-US" sz="2000" dirty="0">
                <a:solidFill>
                  <a:schemeClr val="bg1"/>
                </a:solidFill>
                <a:latin typeface="Optima" pitchFamily="34" charset="0"/>
              </a:rPr>
              <a:t> </a:t>
            </a:r>
            <a:r>
              <a:rPr lang="en-US" sz="2000" i="1" dirty="0" err="1">
                <a:solidFill>
                  <a:schemeClr val="bg1"/>
                </a:solidFill>
                <a:latin typeface="Optima" pitchFamily="34" charset="0"/>
              </a:rPr>
              <a:t>Paramormyrops</a:t>
            </a:r>
            <a:r>
              <a:rPr lang="en-US" sz="2000" i="1" dirty="0">
                <a:solidFill>
                  <a:schemeClr val="bg1"/>
                </a:solidFill>
                <a:latin typeface="Optima" pitchFamily="34" charset="0"/>
              </a:rPr>
              <a:t> </a:t>
            </a:r>
            <a:r>
              <a:rPr lang="en-US" sz="2000" i="1" dirty="0" err="1">
                <a:solidFill>
                  <a:schemeClr val="bg1"/>
                </a:solidFill>
                <a:latin typeface="Optima" pitchFamily="34" charset="0"/>
              </a:rPr>
              <a:t>kingsleyae</a:t>
            </a:r>
            <a:r>
              <a:rPr lang="en-US" sz="2000" i="1" dirty="0">
                <a:solidFill>
                  <a:schemeClr val="bg1"/>
                </a:solidFill>
                <a:latin typeface="Optima" pitchFamily="34" charset="0"/>
              </a:rPr>
              <a:t> </a:t>
            </a:r>
            <a:r>
              <a:rPr lang="en-US" sz="2000" dirty="0">
                <a:solidFill>
                  <a:schemeClr val="bg1"/>
                </a:solidFill>
                <a:latin typeface="Optima" pitchFamily="34" charset="0"/>
              </a:rPr>
              <a:t>(</a:t>
            </a:r>
            <a:r>
              <a:rPr lang="en-US" sz="2000" dirty="0" err="1">
                <a:solidFill>
                  <a:schemeClr val="bg1"/>
                </a:solidFill>
                <a:latin typeface="Optima" pitchFamily="34" charset="0"/>
              </a:rPr>
              <a:t>Mbega</a:t>
            </a:r>
            <a:r>
              <a:rPr lang="en-US" sz="2000" dirty="0">
                <a:solidFill>
                  <a:schemeClr val="bg1"/>
                </a:solidFill>
                <a:latin typeface="Optima" pitchFamily="34" charset="0"/>
              </a:rPr>
              <a:t> </a:t>
            </a:r>
            <a:r>
              <a:rPr lang="en-US" sz="2000" dirty="0" smtClean="0">
                <a:solidFill>
                  <a:schemeClr val="bg1"/>
                </a:solidFill>
                <a:latin typeface="Optima" pitchFamily="34" charset="0"/>
              </a:rPr>
              <a:t>and Hopkins, in </a:t>
            </a:r>
            <a:r>
              <a:rPr lang="en-US" sz="2000" dirty="0">
                <a:solidFill>
                  <a:schemeClr val="bg1"/>
                </a:solidFill>
                <a:latin typeface="Optima" pitchFamily="34" charset="0"/>
              </a:rPr>
              <a:t>prep)</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05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05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58" grpId="0" autoUpdateAnimBg="0"/>
      <p:bldP spid="490559"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4"/>
          <p:cNvGraphicFramePr>
            <a:graphicFrameLocks noChangeAspect="1"/>
          </p:cNvGraphicFramePr>
          <p:nvPr/>
        </p:nvGraphicFramePr>
        <p:xfrm>
          <a:off x="152400" y="914403"/>
          <a:ext cx="3505200" cy="4488988"/>
        </p:xfrm>
        <a:graphic>
          <a:graphicData uri="http://schemas.openxmlformats.org/presentationml/2006/ole">
            <mc:AlternateContent xmlns:mc="http://schemas.openxmlformats.org/markup-compatibility/2006">
              <mc:Choice xmlns:v="urn:schemas-microsoft-com:vml" Requires="v">
                <p:oleObj spid="_x0000_s6203" name="Image" r:id="rId3" imgW="2087707" imgH="2673101" progId="">
                  <p:embed/>
                </p:oleObj>
              </mc:Choice>
              <mc:Fallback>
                <p:oleObj name="Image" r:id="rId3" imgW="2087707" imgH="2673101"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14403"/>
                        <a:ext cx="3505200" cy="44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3"/>
          <p:cNvSpPr/>
          <p:nvPr/>
        </p:nvSpPr>
        <p:spPr>
          <a:xfrm>
            <a:off x="228600" y="6477008"/>
            <a:ext cx="8763000" cy="307777"/>
          </a:xfrm>
          <a:prstGeom prst="rect">
            <a:avLst/>
          </a:prstGeom>
        </p:spPr>
        <p:txBody>
          <a:bodyPr wrap="square">
            <a:spAutoFit/>
          </a:bodyPr>
          <a:lstStyle/>
          <a:p>
            <a:r>
              <a:rPr lang="en-US" sz="1200" dirty="0" smtClean="0"/>
              <a:t>Gallant, J. R., Arnegard, M. E., Sullivan, J. P., Carlson, B. A. and Hopkins, C. D. (2011). </a:t>
            </a:r>
            <a:r>
              <a:rPr lang="en-US" sz="1200" i="1" dirty="0" smtClean="0"/>
              <a:t>J Comp </a:t>
            </a:r>
            <a:r>
              <a:rPr lang="en-US" sz="1200" i="1" dirty="0" err="1" smtClean="0"/>
              <a:t>Physiol</a:t>
            </a:r>
            <a:r>
              <a:rPr lang="en-US" sz="1200" i="1" dirty="0" smtClean="0"/>
              <a:t> A 197, 799-817</a:t>
            </a:r>
            <a:r>
              <a:rPr lang="en-US" i="1" dirty="0" smtClean="0"/>
              <a:t>.</a:t>
            </a:r>
          </a:p>
        </p:txBody>
      </p:sp>
      <p:pic>
        <p:nvPicPr>
          <p:cNvPr id="2" name="Picture 3"/>
          <p:cNvPicPr>
            <a:picLocks noChangeAspect="1" noChangeArrowheads="1"/>
          </p:cNvPicPr>
          <p:nvPr/>
        </p:nvPicPr>
        <p:blipFill>
          <a:blip r:embed="rId5" cstate="print"/>
          <a:srcRect/>
          <a:stretch>
            <a:fillRect/>
          </a:stretch>
        </p:blipFill>
        <p:spPr bwMode="auto">
          <a:xfrm>
            <a:off x="3657603" y="1219200"/>
            <a:ext cx="5472853" cy="4267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cstate="print"/>
          <a:srcRect/>
          <a:stretch>
            <a:fillRect/>
          </a:stretch>
        </p:blipFill>
        <p:spPr bwMode="auto">
          <a:xfrm>
            <a:off x="304800" y="304800"/>
            <a:ext cx="8500668" cy="6400800"/>
          </a:xfrm>
          <a:prstGeom prst="rect">
            <a:avLst/>
          </a:prstGeom>
          <a:noFill/>
          <a:ln w="9525">
            <a:noFill/>
            <a:miter lim="800000"/>
            <a:headEnd/>
            <a:tailEnd/>
          </a:ln>
        </p:spPr>
      </p:pic>
      <p:sp>
        <p:nvSpPr>
          <p:cNvPr id="4" name="Rectangle 3"/>
          <p:cNvSpPr/>
          <p:nvPr/>
        </p:nvSpPr>
        <p:spPr>
          <a:xfrm>
            <a:off x="228600" y="6550232"/>
            <a:ext cx="8763000" cy="307777"/>
          </a:xfrm>
          <a:prstGeom prst="rect">
            <a:avLst/>
          </a:prstGeom>
        </p:spPr>
        <p:txBody>
          <a:bodyPr wrap="square">
            <a:spAutoFit/>
          </a:bodyPr>
          <a:lstStyle/>
          <a:p>
            <a:r>
              <a:rPr lang="en-US" sz="1200" dirty="0" smtClean="0"/>
              <a:t>Gallant, J. R., Arnegard, M. E., Sullivan, J. P., Carlson, B. A. and Hopkins, C. D. (2011). </a:t>
            </a:r>
            <a:r>
              <a:rPr lang="en-US" sz="1200" i="1" dirty="0" smtClean="0"/>
              <a:t>J Comp </a:t>
            </a:r>
            <a:r>
              <a:rPr lang="en-US" sz="1200" i="1" dirty="0" err="1" smtClean="0"/>
              <a:t>Physiol</a:t>
            </a:r>
            <a:r>
              <a:rPr lang="en-US" sz="1200" i="1" dirty="0" smtClean="0"/>
              <a:t> A 197, 799-817</a:t>
            </a:r>
            <a:r>
              <a:rPr lang="en-US" i="1" dirty="0" smtClean="0"/>
              <a:t>.</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4038600"/>
            <a:ext cx="8820150" cy="2733675"/>
          </a:xfrm>
          <a:prstGeom prst="rect">
            <a:avLst/>
          </a:prstGeom>
          <a:solidFill>
            <a:schemeClr val="bg1"/>
          </a:solidFill>
          <a:ln>
            <a:noFill/>
          </a:ln>
          <a:effectLst/>
        </p:spPr>
      </p:pic>
      <p:sp>
        <p:nvSpPr>
          <p:cNvPr id="2" name="Rectangle 1"/>
          <p:cNvSpPr/>
          <p:nvPr/>
        </p:nvSpPr>
        <p:spPr>
          <a:xfrm>
            <a:off x="5943600" y="4343400"/>
            <a:ext cx="15240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18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26" y="1066800"/>
            <a:ext cx="6791325"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809875"/>
            <a:ext cx="784860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5962" y="1981200"/>
            <a:ext cx="3800475" cy="285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533398"/>
            <a:ext cx="3233737" cy="2425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005618"/>
            <a:ext cx="32004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789509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3730" name="Picture 6" descr="phylogrant"/>
          <p:cNvPicPr>
            <a:picLocks noChangeAspect="1" noChangeArrowheads="1"/>
          </p:cNvPicPr>
          <p:nvPr/>
        </p:nvPicPr>
        <p:blipFill>
          <a:blip r:embed="rId2" cstate="print"/>
          <a:srcRect/>
          <a:stretch>
            <a:fillRect/>
          </a:stretch>
        </p:blipFill>
        <p:spPr bwMode="auto">
          <a:xfrm>
            <a:off x="990600" y="-28575"/>
            <a:ext cx="7086600" cy="69389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2"/>
          <p:cNvPicPr>
            <a:picLocks noChangeAspect="1" noChangeArrowheads="1"/>
          </p:cNvPicPr>
          <p:nvPr/>
        </p:nvPicPr>
        <p:blipFill>
          <a:blip r:embed="rId2" cstate="print"/>
          <a:srcRect/>
          <a:stretch>
            <a:fillRect/>
          </a:stretch>
        </p:blipFill>
        <p:spPr bwMode="auto">
          <a:xfrm>
            <a:off x="1295400" y="452437"/>
            <a:ext cx="4876800" cy="3244851"/>
          </a:xfrm>
          <a:prstGeom prst="rect">
            <a:avLst/>
          </a:prstGeom>
          <a:noFill/>
          <a:ln w="9525">
            <a:noFill/>
            <a:miter lim="800000"/>
            <a:headEnd/>
            <a:tailEnd/>
          </a:ln>
        </p:spPr>
      </p:pic>
      <p:pic>
        <p:nvPicPr>
          <p:cNvPr id="74757" name="Picture 3"/>
          <p:cNvPicPr>
            <a:picLocks noChangeAspect="1" noChangeArrowheads="1"/>
          </p:cNvPicPr>
          <p:nvPr/>
        </p:nvPicPr>
        <p:blipFill>
          <a:blip r:embed="rId3" cstate="print"/>
          <a:srcRect/>
          <a:stretch>
            <a:fillRect/>
          </a:stretch>
        </p:blipFill>
        <p:spPr bwMode="auto">
          <a:xfrm>
            <a:off x="304800" y="4038609"/>
            <a:ext cx="8610600" cy="2644775"/>
          </a:xfrm>
          <a:prstGeom prst="rect">
            <a:avLst/>
          </a:prstGeom>
          <a:noFill/>
          <a:ln w="9525">
            <a:noFill/>
            <a:miter lim="800000"/>
            <a:headEnd/>
            <a:tailEnd/>
          </a:ln>
        </p:spPr>
      </p:pic>
      <p:pic>
        <p:nvPicPr>
          <p:cNvPr id="74758" name="Picture 4"/>
          <p:cNvPicPr>
            <a:picLocks noChangeAspect="1" noChangeArrowheads="1"/>
          </p:cNvPicPr>
          <p:nvPr/>
        </p:nvPicPr>
        <p:blipFill>
          <a:blip r:embed="rId4" cstate="print"/>
          <a:srcRect/>
          <a:stretch>
            <a:fillRect/>
          </a:stretch>
        </p:blipFill>
        <p:spPr bwMode="auto">
          <a:xfrm>
            <a:off x="219079" y="3886201"/>
            <a:ext cx="8543925" cy="46513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cstate="print"/>
          <a:srcRect/>
          <a:stretch>
            <a:fillRect/>
          </a:stretch>
        </p:blipFill>
        <p:spPr bwMode="auto">
          <a:xfrm>
            <a:off x="457200" y="914407"/>
            <a:ext cx="8077200" cy="448284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4" name="Picture 2" descr="head"/>
          <p:cNvPicPr>
            <a:picLocks noChangeAspect="1" noChangeArrowheads="1"/>
          </p:cNvPicPr>
          <p:nvPr/>
        </p:nvPicPr>
        <p:blipFill>
          <a:blip r:embed="rId4" cstate="print"/>
          <a:srcRect/>
          <a:stretch>
            <a:fillRect/>
          </a:stretch>
        </p:blipFill>
        <p:spPr bwMode="auto">
          <a:xfrm>
            <a:off x="0" y="2"/>
            <a:ext cx="9144000" cy="6656388"/>
          </a:xfrm>
          <a:prstGeom prst="rect">
            <a:avLst/>
          </a:prstGeom>
          <a:noFill/>
          <a:ln w="9525">
            <a:noFill/>
            <a:miter lim="800000"/>
            <a:headEnd/>
            <a:tailEnd/>
          </a:ln>
        </p:spPr>
      </p:pic>
      <p:grpSp>
        <p:nvGrpSpPr>
          <p:cNvPr id="2" name="Group 61"/>
          <p:cNvGrpSpPr>
            <a:grpSpLocks/>
          </p:cNvGrpSpPr>
          <p:nvPr/>
        </p:nvGrpSpPr>
        <p:grpSpPr bwMode="auto">
          <a:xfrm>
            <a:off x="381000" y="4495803"/>
            <a:ext cx="1008063" cy="2070100"/>
            <a:chOff x="240" y="2832"/>
            <a:chExt cx="635" cy="1304"/>
          </a:xfrm>
        </p:grpSpPr>
        <p:graphicFrame>
          <p:nvGraphicFramePr>
            <p:cNvPr id="2052" name="Object 54"/>
            <p:cNvGraphicFramePr>
              <a:graphicFrameLocks noChangeAspect="1"/>
            </p:cNvGraphicFramePr>
            <p:nvPr/>
          </p:nvGraphicFramePr>
          <p:xfrm>
            <a:off x="240" y="3544"/>
            <a:ext cx="635" cy="592"/>
          </p:xfrm>
          <a:graphic>
            <a:graphicData uri="http://schemas.openxmlformats.org/presentationml/2006/ole">
              <mc:AlternateContent xmlns:mc="http://schemas.openxmlformats.org/markup-compatibility/2006">
                <mc:Choice xmlns:v="urn:schemas-microsoft-com:vml" Requires="v">
                  <p:oleObj spid="_x0000_s10251" name="Image" r:id="rId5" imgW="1007281" imgH="939952" progId="">
                    <p:embed/>
                  </p:oleObj>
                </mc:Choice>
                <mc:Fallback>
                  <p:oleObj name="Image" r:id="rId5" imgW="1007281" imgH="93995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 y="3544"/>
                          <a:ext cx="635" cy="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3" name="Line 58"/>
            <p:cNvSpPr>
              <a:spLocks noChangeShapeType="1"/>
            </p:cNvSpPr>
            <p:nvPr/>
          </p:nvSpPr>
          <p:spPr bwMode="auto">
            <a:xfrm flipV="1">
              <a:off x="528" y="2832"/>
              <a:ext cx="240" cy="650"/>
            </a:xfrm>
            <a:prstGeom prst="line">
              <a:avLst/>
            </a:prstGeom>
            <a:noFill/>
            <a:ln w="19050">
              <a:solidFill>
                <a:schemeClr val="tx1"/>
              </a:solidFill>
              <a:round/>
              <a:headEnd/>
              <a:tailEnd type="triangle" w="med" len="med"/>
            </a:ln>
          </p:spPr>
          <p:txBody>
            <a:bodyPr/>
            <a:lstStyle/>
            <a:p>
              <a:endParaRPr lang="en-US">
                <a:solidFill>
                  <a:srgbClr val="FFFFFF"/>
                </a:solidFill>
              </a:endParaRPr>
            </a:p>
          </p:txBody>
        </p:sp>
      </p:grpSp>
      <p:grpSp>
        <p:nvGrpSpPr>
          <p:cNvPr id="3" name="Group 62"/>
          <p:cNvGrpSpPr>
            <a:grpSpLocks/>
          </p:cNvGrpSpPr>
          <p:nvPr/>
        </p:nvGrpSpPr>
        <p:grpSpPr bwMode="auto">
          <a:xfrm>
            <a:off x="1600200" y="2971803"/>
            <a:ext cx="1676400" cy="3594100"/>
            <a:chOff x="1008" y="1872"/>
            <a:chExt cx="1056" cy="2264"/>
          </a:xfrm>
        </p:grpSpPr>
        <p:graphicFrame>
          <p:nvGraphicFramePr>
            <p:cNvPr id="2051" name="Object 56"/>
            <p:cNvGraphicFramePr>
              <a:graphicFrameLocks noChangeAspect="1"/>
            </p:cNvGraphicFramePr>
            <p:nvPr/>
          </p:nvGraphicFramePr>
          <p:xfrm>
            <a:off x="1008" y="3456"/>
            <a:ext cx="727" cy="680"/>
          </p:xfrm>
          <a:graphic>
            <a:graphicData uri="http://schemas.openxmlformats.org/presentationml/2006/ole">
              <mc:AlternateContent xmlns:mc="http://schemas.openxmlformats.org/markup-compatibility/2006">
                <mc:Choice xmlns:v="urn:schemas-microsoft-com:vml" Requires="v">
                  <p:oleObj spid="_x0000_s10252" name="Image" r:id="rId7" imgW="1153426" imgH="1078903" progId="">
                    <p:embed/>
                  </p:oleObj>
                </mc:Choice>
                <mc:Fallback>
                  <p:oleObj name="Image" r:id="rId7" imgW="1153426" imgH="1078903"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 y="3456"/>
                          <a:ext cx="727" cy="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2" name="Line 59"/>
            <p:cNvSpPr>
              <a:spLocks noChangeShapeType="1"/>
            </p:cNvSpPr>
            <p:nvPr/>
          </p:nvSpPr>
          <p:spPr bwMode="auto">
            <a:xfrm flipV="1">
              <a:off x="1296" y="1872"/>
              <a:ext cx="768" cy="1584"/>
            </a:xfrm>
            <a:prstGeom prst="line">
              <a:avLst/>
            </a:prstGeom>
            <a:noFill/>
            <a:ln w="19050">
              <a:solidFill>
                <a:schemeClr val="tx1"/>
              </a:solidFill>
              <a:round/>
              <a:headEnd/>
              <a:tailEnd type="triangle" w="med" len="med"/>
            </a:ln>
          </p:spPr>
          <p:txBody>
            <a:bodyPr/>
            <a:lstStyle/>
            <a:p>
              <a:endParaRPr lang="en-US">
                <a:solidFill>
                  <a:srgbClr val="FFFFFF"/>
                </a:solidFill>
              </a:endParaRPr>
            </a:p>
          </p:txBody>
        </p:sp>
      </p:grpSp>
      <p:grpSp>
        <p:nvGrpSpPr>
          <p:cNvPr id="4" name="Group 63"/>
          <p:cNvGrpSpPr>
            <a:grpSpLocks/>
          </p:cNvGrpSpPr>
          <p:nvPr/>
        </p:nvGrpSpPr>
        <p:grpSpPr bwMode="auto">
          <a:xfrm>
            <a:off x="2971812" y="3540132"/>
            <a:ext cx="1147763" cy="3025775"/>
            <a:chOff x="1872" y="2230"/>
            <a:chExt cx="723" cy="1906"/>
          </a:xfrm>
        </p:grpSpPr>
        <p:graphicFrame>
          <p:nvGraphicFramePr>
            <p:cNvPr id="2050" name="Object 57"/>
            <p:cNvGraphicFramePr>
              <a:graphicFrameLocks noChangeAspect="1"/>
            </p:cNvGraphicFramePr>
            <p:nvPr/>
          </p:nvGraphicFramePr>
          <p:xfrm>
            <a:off x="1872" y="3482"/>
            <a:ext cx="723" cy="654"/>
          </p:xfrm>
          <a:graphic>
            <a:graphicData uri="http://schemas.openxmlformats.org/presentationml/2006/ole">
              <mc:AlternateContent xmlns:mc="http://schemas.openxmlformats.org/markup-compatibility/2006">
                <mc:Choice xmlns:v="urn:schemas-microsoft-com:vml" Requires="v">
                  <p:oleObj spid="_x0000_s10253" name="Image" r:id="rId9" imgW="1147331" imgH="1037539" progId="">
                    <p:embed/>
                  </p:oleObj>
                </mc:Choice>
                <mc:Fallback>
                  <p:oleObj name="Image" r:id="rId9" imgW="1147331" imgH="1037539"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2" y="3482"/>
                          <a:ext cx="723" cy="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1" name="Line 60"/>
            <p:cNvSpPr>
              <a:spLocks noChangeShapeType="1"/>
            </p:cNvSpPr>
            <p:nvPr/>
          </p:nvSpPr>
          <p:spPr bwMode="auto">
            <a:xfrm flipV="1">
              <a:off x="2400" y="2230"/>
              <a:ext cx="0" cy="1322"/>
            </a:xfrm>
            <a:prstGeom prst="line">
              <a:avLst/>
            </a:prstGeom>
            <a:noFill/>
            <a:ln w="9525">
              <a:solidFill>
                <a:schemeClr val="tx1"/>
              </a:solidFill>
              <a:round/>
              <a:headEnd/>
              <a:tailEnd type="triangle" w="med" len="med"/>
            </a:ln>
          </p:spPr>
          <p:txBody>
            <a:bodyPr/>
            <a:lstStyle/>
            <a:p>
              <a:endParaRPr lang="en-US">
                <a:solidFill>
                  <a:srgbClr val="FFFFFF"/>
                </a:solidFill>
              </a:endParaRPr>
            </a:p>
          </p:txBody>
        </p:sp>
      </p:grpSp>
      <p:sp>
        <p:nvSpPr>
          <p:cNvPr id="542784" name="Text Box 64"/>
          <p:cNvSpPr txBox="1">
            <a:spLocks noChangeArrowheads="1"/>
          </p:cNvSpPr>
          <p:nvPr/>
        </p:nvSpPr>
        <p:spPr bwMode="auto">
          <a:xfrm>
            <a:off x="381000" y="6553208"/>
            <a:ext cx="981359" cy="307777"/>
          </a:xfrm>
          <a:prstGeom prst="rect">
            <a:avLst/>
          </a:prstGeom>
          <a:noFill/>
          <a:ln w="9525">
            <a:noFill/>
            <a:miter lim="800000"/>
            <a:headEnd/>
            <a:tailEnd/>
          </a:ln>
        </p:spPr>
        <p:txBody>
          <a:bodyPr wrap="none">
            <a:spAutoFit/>
          </a:bodyPr>
          <a:lstStyle/>
          <a:p>
            <a:r>
              <a:rPr lang="en-US">
                <a:solidFill>
                  <a:srgbClr val="FFFFFF"/>
                </a:solidFill>
              </a:rPr>
              <a:t>Ampullary</a:t>
            </a:r>
          </a:p>
        </p:txBody>
      </p:sp>
      <p:sp>
        <p:nvSpPr>
          <p:cNvPr id="542785" name="Text Box 65"/>
          <p:cNvSpPr txBox="1">
            <a:spLocks noChangeArrowheads="1"/>
          </p:cNvSpPr>
          <p:nvPr/>
        </p:nvSpPr>
        <p:spPr bwMode="auto">
          <a:xfrm>
            <a:off x="1600201" y="6565908"/>
            <a:ext cx="1277914" cy="307777"/>
          </a:xfrm>
          <a:prstGeom prst="rect">
            <a:avLst/>
          </a:prstGeom>
          <a:noFill/>
          <a:ln w="9525">
            <a:noFill/>
            <a:miter lim="800000"/>
            <a:headEnd/>
            <a:tailEnd/>
          </a:ln>
        </p:spPr>
        <p:txBody>
          <a:bodyPr wrap="none">
            <a:spAutoFit/>
          </a:bodyPr>
          <a:lstStyle/>
          <a:p>
            <a:r>
              <a:rPr lang="en-US">
                <a:solidFill>
                  <a:srgbClr val="FFFFFF"/>
                </a:solidFill>
              </a:rPr>
              <a:t>Mormyromast</a:t>
            </a:r>
          </a:p>
        </p:txBody>
      </p:sp>
      <p:sp>
        <p:nvSpPr>
          <p:cNvPr id="542786" name="Text Box 66"/>
          <p:cNvSpPr txBox="1">
            <a:spLocks noChangeArrowheads="1"/>
          </p:cNvSpPr>
          <p:nvPr/>
        </p:nvSpPr>
        <p:spPr bwMode="auto">
          <a:xfrm>
            <a:off x="2971801" y="6553208"/>
            <a:ext cx="1239442" cy="307777"/>
          </a:xfrm>
          <a:prstGeom prst="rect">
            <a:avLst/>
          </a:prstGeom>
          <a:noFill/>
          <a:ln w="9525">
            <a:noFill/>
            <a:miter lim="800000"/>
            <a:headEnd/>
            <a:tailEnd/>
          </a:ln>
        </p:spPr>
        <p:txBody>
          <a:bodyPr wrap="none">
            <a:spAutoFit/>
          </a:bodyPr>
          <a:lstStyle/>
          <a:p>
            <a:r>
              <a:rPr lang="en-US">
                <a:solidFill>
                  <a:srgbClr val="FFFFFF"/>
                </a:solidFill>
              </a:rPr>
              <a:t>Knollenorgan</a:t>
            </a:r>
          </a:p>
        </p:txBody>
      </p:sp>
    </p:spTree>
    <p:extLst>
      <p:ext uri="{BB962C8B-B14F-4D97-AF65-F5344CB8AC3E}">
        <p14:creationId xmlns:p14="http://schemas.microsoft.com/office/powerpoint/2010/main" val="9109974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27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27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2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4" grpId="0"/>
      <p:bldP spid="542785" grpId="0"/>
      <p:bldP spid="54278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3890" name="Text Box 2"/>
          <p:cNvSpPr txBox="1">
            <a:spLocks noChangeArrowheads="1"/>
          </p:cNvSpPr>
          <p:nvPr/>
        </p:nvSpPr>
        <p:spPr bwMode="auto">
          <a:xfrm>
            <a:off x="895350" y="525463"/>
            <a:ext cx="45513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3200" i="0">
                <a:solidFill>
                  <a:schemeClr val="tx2"/>
                </a:solidFill>
                <a:effectLst/>
              </a:rPr>
              <a:t>Knollenorgan receptors</a:t>
            </a:r>
          </a:p>
        </p:txBody>
      </p:sp>
      <p:pic>
        <p:nvPicPr>
          <p:cNvPr id="293891" name="Picture 3" descr="knollenorg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1722438"/>
            <a:ext cx="6858000" cy="463867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1219200" y="6096000"/>
            <a:ext cx="2057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52600" y="5486400"/>
            <a:ext cx="877163" cy="584775"/>
          </a:xfrm>
          <a:prstGeom prst="rect">
            <a:avLst/>
          </a:prstGeom>
          <a:noFill/>
        </p:spPr>
        <p:txBody>
          <a:bodyPr wrap="none" rtlCol="0">
            <a:spAutoFit/>
          </a:bodyPr>
          <a:lstStyle/>
          <a:p>
            <a:r>
              <a:rPr lang="en-US" sz="3200" dirty="0" smtClean="0"/>
              <a:t>20µ</a:t>
            </a:r>
            <a:endParaRPr lang="en-US" dirty="0"/>
          </a:p>
        </p:txBody>
      </p:sp>
    </p:spTree>
    <p:extLst>
      <p:ext uri="{BB962C8B-B14F-4D97-AF65-F5344CB8AC3E}">
        <p14:creationId xmlns:p14="http://schemas.microsoft.com/office/powerpoint/2010/main" val="83263183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228600" y="86042"/>
            <a:ext cx="868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dirty="0" smtClean="0">
                <a:solidFill>
                  <a:srgbClr val="000000"/>
                </a:solidFill>
              </a:rPr>
              <a:t>Evolution of Electroreception</a:t>
            </a:r>
          </a:p>
        </p:txBody>
      </p:sp>
      <p:pic>
        <p:nvPicPr>
          <p:cNvPr id="5123" name="Picture 2" descr="C:\Documents and Settings\Carl D. Hopkins\Desktop\NEJC Arnegard April 2011\Electric organs on electroreception tre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49747"/>
            <a:ext cx="7187359" cy="59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5562600" y="285432"/>
            <a:ext cx="304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019800" y="285432"/>
            <a:ext cx="304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77000" y="285432"/>
            <a:ext cx="3048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934200" y="285432"/>
            <a:ext cx="30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128" name="TextBox 10"/>
          <p:cNvSpPr txBox="1">
            <a:spLocks noChangeArrowheads="1"/>
          </p:cNvSpPr>
          <p:nvPr/>
        </p:nvSpPr>
        <p:spPr bwMode="auto">
          <a:xfrm>
            <a:off x="7315200" y="133032"/>
            <a:ext cx="1220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1200" dirty="0" smtClean="0">
                <a:solidFill>
                  <a:srgbClr val="000000"/>
                </a:solidFill>
              </a:rPr>
              <a:t>electroreception</a:t>
            </a:r>
            <a:endParaRPr lang="en-US" dirty="0" smtClean="0">
              <a:solidFill>
                <a:srgbClr val="000000"/>
              </a:solidFill>
            </a:endParaRPr>
          </a:p>
        </p:txBody>
      </p:sp>
      <p:sp>
        <p:nvSpPr>
          <p:cNvPr id="5129" name="TextBox 12"/>
          <p:cNvSpPr txBox="1">
            <a:spLocks noChangeArrowheads="1"/>
          </p:cNvSpPr>
          <p:nvPr/>
        </p:nvSpPr>
        <p:spPr bwMode="auto">
          <a:xfrm>
            <a:off x="228600" y="6503313"/>
            <a:ext cx="8991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1050" dirty="0" smtClean="0">
                <a:solidFill>
                  <a:srgbClr val="000000"/>
                </a:solidFill>
              </a:rPr>
              <a:t>In Lavoué, </a:t>
            </a:r>
            <a:r>
              <a:rPr lang="en-US" sz="1050" dirty="0" err="1" smtClean="0">
                <a:solidFill>
                  <a:srgbClr val="000000"/>
                </a:solidFill>
              </a:rPr>
              <a:t>Miya</a:t>
            </a:r>
            <a:r>
              <a:rPr lang="en-US" sz="1050" dirty="0" smtClean="0">
                <a:solidFill>
                  <a:srgbClr val="000000"/>
                </a:solidFill>
              </a:rPr>
              <a:t>, Arnegard, Sullivan, Hopkins, Nishida (submitted) Comparable Ages for the Independent Origins of </a:t>
            </a:r>
            <a:r>
              <a:rPr lang="en-US" sz="1050" dirty="0" err="1" smtClean="0">
                <a:solidFill>
                  <a:srgbClr val="000000"/>
                </a:solidFill>
              </a:rPr>
              <a:t>Electrogenesis</a:t>
            </a:r>
            <a:r>
              <a:rPr lang="en-US" sz="1050" dirty="0" smtClean="0">
                <a:solidFill>
                  <a:srgbClr val="000000"/>
                </a:solidFill>
              </a:rPr>
              <a:t> in African and South American Weakly Electric Fishes PLOS One </a:t>
            </a:r>
          </a:p>
        </p:txBody>
      </p:sp>
    </p:spTree>
    <p:extLst>
      <p:ext uri="{BB962C8B-B14F-4D97-AF65-F5344CB8AC3E}">
        <p14:creationId xmlns:p14="http://schemas.microsoft.com/office/powerpoint/2010/main" val="14352399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a:xfrm>
            <a:off x="457200" y="0"/>
            <a:ext cx="8229600" cy="762000"/>
          </a:xfrm>
        </p:spPr>
        <p:txBody>
          <a:bodyPr/>
          <a:lstStyle/>
          <a:p>
            <a:r>
              <a:rPr lang="en-US" sz="3200"/>
              <a:t>Temporal coding of Communication Signals</a:t>
            </a:r>
          </a:p>
        </p:txBody>
      </p:sp>
      <p:sp>
        <p:nvSpPr>
          <p:cNvPr id="436227" name="Rectangle 3"/>
          <p:cNvSpPr>
            <a:spLocks noChangeArrowheads="1"/>
          </p:cNvSpPr>
          <p:nvPr/>
        </p:nvSpPr>
        <p:spPr bwMode="auto">
          <a:xfrm>
            <a:off x="152400" y="6172200"/>
            <a:ext cx="8839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i="0">
                <a:effectLst/>
                <a:latin typeface="Arial" charset="0"/>
              </a:rPr>
              <a:t>XU-FRIEDMAN, M. A. &amp; HOPKINS, C. D., 1999.- Central mechanisms of temporal analysis in the knollenorgan pathway of mormyrid electric fish. </a:t>
            </a:r>
            <a:r>
              <a:rPr lang="en-US" sz="1600">
                <a:effectLst/>
                <a:latin typeface="Arial" charset="0"/>
              </a:rPr>
              <a:t>J. Exp. Biol.</a:t>
            </a:r>
            <a:r>
              <a:rPr lang="en-US" sz="1600" i="0">
                <a:effectLst/>
                <a:latin typeface="Arial" charset="0"/>
              </a:rPr>
              <a:t>, 202:1311-1318.</a:t>
            </a:r>
          </a:p>
        </p:txBody>
      </p:sp>
      <p:pic>
        <p:nvPicPr>
          <p:cNvPr id="436228" name="Picture 4" descr="C:\Documents and Settings\Carl D. Hopkins\Desktop\Nyborg\NYBORG\Knollenorgan Pathway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9213" y="663575"/>
            <a:ext cx="6505575" cy="5529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93714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0" name="Picture 1026" descr="D:\Carl\Writing\PAPERS\Lectures\BONN\coding_E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8458200" cy="5137150"/>
          </a:xfrm>
          <a:prstGeom prst="rect">
            <a:avLst/>
          </a:prstGeom>
          <a:noFill/>
          <a:extLst>
            <a:ext uri="{909E8E84-426E-40DD-AFC4-6F175D3DCCD1}">
              <a14:hiddenFill xmlns:a14="http://schemas.microsoft.com/office/drawing/2010/main">
                <a:solidFill>
                  <a:srgbClr val="FFFFFF"/>
                </a:solidFill>
              </a14:hiddenFill>
            </a:ext>
          </a:extLst>
        </p:spPr>
      </p:pic>
      <p:sp>
        <p:nvSpPr>
          <p:cNvPr id="437251" name="Text Box 1027"/>
          <p:cNvSpPr txBox="1">
            <a:spLocks noChangeArrowheads="1"/>
          </p:cNvSpPr>
          <p:nvPr/>
        </p:nvSpPr>
        <p:spPr bwMode="auto">
          <a:xfrm>
            <a:off x="609600" y="228600"/>
            <a:ext cx="8305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i="0" dirty="0" smtClean="0"/>
              <a:t>Knollenorgans, and sensory neurons fire spikes phase locked to positive-going voltage transients</a:t>
            </a:r>
            <a:endParaRPr lang="en-US" sz="2000" i="0" dirty="0"/>
          </a:p>
        </p:txBody>
      </p:sp>
    </p:spTree>
    <p:extLst>
      <p:ext uri="{BB962C8B-B14F-4D97-AF65-F5344CB8AC3E}">
        <p14:creationId xmlns:p14="http://schemas.microsoft.com/office/powerpoint/2010/main" val="63992779"/>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4" name="Picture 2" descr="psth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788" y="1755775"/>
            <a:ext cx="4724400" cy="3346450"/>
          </a:xfrm>
          <a:prstGeom prst="rect">
            <a:avLst/>
          </a:prstGeom>
          <a:noFill/>
          <a:extLst>
            <a:ext uri="{909E8E84-426E-40DD-AFC4-6F175D3DCCD1}">
              <a14:hiddenFill xmlns:a14="http://schemas.microsoft.com/office/drawing/2010/main">
                <a:solidFill>
                  <a:srgbClr val="FFFFFF"/>
                </a:solidFill>
              </a14:hiddenFill>
            </a:ext>
          </a:extLst>
        </p:spPr>
      </p:pic>
      <p:sp>
        <p:nvSpPr>
          <p:cNvPr id="438275" name="Rectangle 3"/>
          <p:cNvSpPr>
            <a:spLocks noGrp="1" noChangeArrowheads="1"/>
          </p:cNvSpPr>
          <p:nvPr>
            <p:ph type="title"/>
          </p:nvPr>
        </p:nvSpPr>
        <p:spPr>
          <a:xfrm>
            <a:off x="685800" y="141288"/>
            <a:ext cx="7772400" cy="1143000"/>
          </a:xfrm>
          <a:noFill/>
          <a:ln/>
        </p:spPr>
        <p:txBody>
          <a:bodyPr/>
          <a:lstStyle/>
          <a:p>
            <a:r>
              <a:rPr lang="en-US" dirty="0" smtClean="0">
                <a:solidFill>
                  <a:schemeClr val="bg2"/>
                </a:solidFill>
              </a:rPr>
              <a:t>Temporal Encoding the EOD</a:t>
            </a:r>
            <a:endParaRPr lang="en-US" dirty="0">
              <a:solidFill>
                <a:schemeClr val="bg2"/>
              </a:solidFill>
            </a:endParaRPr>
          </a:p>
        </p:txBody>
      </p:sp>
      <p:sp>
        <p:nvSpPr>
          <p:cNvPr id="438276" name="Text Box 4"/>
          <p:cNvSpPr txBox="1">
            <a:spLocks noChangeArrowheads="1"/>
          </p:cNvSpPr>
          <p:nvPr/>
        </p:nvSpPr>
        <p:spPr bwMode="auto">
          <a:xfrm>
            <a:off x="6858000" y="22860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i="0">
                <a:solidFill>
                  <a:schemeClr val="bg2"/>
                </a:solidFill>
                <a:effectLst/>
                <a:latin typeface="Arial" charset="0"/>
              </a:rPr>
              <a:t>spike histograms</a:t>
            </a:r>
          </a:p>
        </p:txBody>
      </p:sp>
      <p:sp>
        <p:nvSpPr>
          <p:cNvPr id="438277" name="Text Box 5"/>
          <p:cNvSpPr txBox="1">
            <a:spLocks noChangeArrowheads="1"/>
          </p:cNvSpPr>
          <p:nvPr/>
        </p:nvSpPr>
        <p:spPr bwMode="auto">
          <a:xfrm>
            <a:off x="5638800" y="1600200"/>
            <a:ext cx="168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0">
                <a:solidFill>
                  <a:schemeClr val="bg2"/>
                </a:solidFill>
                <a:effectLst/>
                <a:latin typeface="Arial" charset="0"/>
              </a:rPr>
              <a:t>normal polarity</a:t>
            </a:r>
          </a:p>
        </p:txBody>
      </p:sp>
      <p:sp>
        <p:nvSpPr>
          <p:cNvPr id="438278" name="Text Box 6"/>
          <p:cNvSpPr txBox="1">
            <a:spLocks noChangeArrowheads="1"/>
          </p:cNvSpPr>
          <p:nvPr/>
        </p:nvSpPr>
        <p:spPr bwMode="auto">
          <a:xfrm>
            <a:off x="5715000" y="2895600"/>
            <a:ext cx="187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0">
                <a:solidFill>
                  <a:schemeClr val="bg2"/>
                </a:solidFill>
                <a:effectLst/>
                <a:latin typeface="Arial" charset="0"/>
              </a:rPr>
              <a:t>reversed polarity</a:t>
            </a:r>
          </a:p>
        </p:txBody>
      </p:sp>
    </p:spTree>
    <p:extLst>
      <p:ext uri="{BB962C8B-B14F-4D97-AF65-F5344CB8AC3E}">
        <p14:creationId xmlns:p14="http://schemas.microsoft.com/office/powerpoint/2010/main" val="277273318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p:txBody>
          <a:bodyPr/>
          <a:lstStyle/>
          <a:p>
            <a:r>
              <a:rPr lang="en-US"/>
              <a:t>Encoding the EOD</a:t>
            </a:r>
          </a:p>
        </p:txBody>
      </p:sp>
      <p:pic>
        <p:nvPicPr>
          <p:cNvPr id="439299" name="Picture 3" descr="C:\Documents and Settings\Carl D. Hopkins\Desktop\Nyborg\NYBORG\stimulating fish.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1828800"/>
            <a:ext cx="5099050" cy="2822575"/>
          </a:xfrm>
          <a:prstGeom prst="rect">
            <a:avLst/>
          </a:prstGeom>
          <a:noFill/>
          <a:extLst>
            <a:ext uri="{909E8E84-426E-40DD-AFC4-6F175D3DCCD1}">
              <a14:hiddenFill xmlns:a14="http://schemas.microsoft.com/office/drawing/2010/main">
                <a:solidFill>
                  <a:srgbClr val="FFFFFF"/>
                </a:solidFill>
              </a14:hiddenFill>
            </a:ext>
          </a:extLst>
        </p:spPr>
      </p:pic>
      <p:pic>
        <p:nvPicPr>
          <p:cNvPr id="439300" name="Picture 4" descr="psth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895600"/>
            <a:ext cx="2209800" cy="1565275"/>
          </a:xfrm>
          <a:prstGeom prst="rect">
            <a:avLst/>
          </a:prstGeom>
          <a:noFill/>
          <a:extLst>
            <a:ext uri="{909E8E84-426E-40DD-AFC4-6F175D3DCCD1}">
              <a14:hiddenFill xmlns:a14="http://schemas.microsoft.com/office/drawing/2010/main">
                <a:solidFill>
                  <a:srgbClr val="FFFFFF"/>
                </a:solidFill>
              </a14:hiddenFill>
            </a:ext>
          </a:extLst>
        </p:spPr>
      </p:pic>
      <p:sp>
        <p:nvSpPr>
          <p:cNvPr id="439301" name="Text Box 5"/>
          <p:cNvSpPr txBox="1">
            <a:spLocks noChangeArrowheads="1"/>
          </p:cNvSpPr>
          <p:nvPr/>
        </p:nvSpPr>
        <p:spPr bwMode="auto">
          <a:xfrm>
            <a:off x="342900" y="5478463"/>
            <a:ext cx="84582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i="0">
                <a:effectLst/>
                <a:latin typeface="Arial" charset="0"/>
              </a:rPr>
              <a:t>FRIEDMAN, M. A. &amp; HOPKINS, C. D., 1998.- Neural substrates for species recognition in the time-coding electrosensory pathway of mormyrid electric fish. </a:t>
            </a:r>
            <a:r>
              <a:rPr lang="en-US" sz="1600">
                <a:effectLst/>
                <a:latin typeface="Arial" charset="0"/>
              </a:rPr>
              <a:t>Journal of Neuroscience</a:t>
            </a:r>
            <a:r>
              <a:rPr lang="en-US" sz="1600" i="0">
                <a:effectLst/>
                <a:latin typeface="Arial" charset="0"/>
              </a:rPr>
              <a:t>, 18:1171-1185.</a:t>
            </a:r>
          </a:p>
        </p:txBody>
      </p:sp>
    </p:spTree>
    <p:extLst>
      <p:ext uri="{BB962C8B-B14F-4D97-AF65-F5344CB8AC3E}">
        <p14:creationId xmlns:p14="http://schemas.microsoft.com/office/powerpoint/2010/main" val="219314861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nollenorgan-Pathway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5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168640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2" descr="NELL_big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4860925"/>
          </a:xfrm>
          <a:prstGeom prst="rect">
            <a:avLst/>
          </a:prstGeom>
          <a:noFill/>
          <a:extLst>
            <a:ext uri="{909E8E84-426E-40DD-AFC4-6F175D3DCCD1}">
              <a14:hiddenFill xmlns:a14="http://schemas.microsoft.com/office/drawing/2010/main">
                <a:solidFill>
                  <a:srgbClr val="FFFFFF"/>
                </a:solidFill>
              </a14:hiddenFill>
            </a:ext>
          </a:extLst>
        </p:spPr>
      </p:pic>
      <p:sp>
        <p:nvSpPr>
          <p:cNvPr id="446467" name="Text Box 3"/>
          <p:cNvSpPr txBox="1">
            <a:spLocks noChangeArrowheads="1"/>
          </p:cNvSpPr>
          <p:nvPr/>
        </p:nvSpPr>
        <p:spPr bwMode="auto">
          <a:xfrm>
            <a:off x="171734" y="6464989"/>
            <a:ext cx="28194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i="0" dirty="0">
                <a:effectLst/>
                <a:latin typeface="Times New Roman" pitchFamily="64" charset="0"/>
              </a:rPr>
              <a:t>Xu-Friedman &amp; Hopkins ,1999</a:t>
            </a:r>
          </a:p>
        </p:txBody>
      </p:sp>
      <p:pic>
        <p:nvPicPr>
          <p:cNvPr id="446468" name="Picture 4" descr="smallc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5105400"/>
            <a:ext cx="1962150" cy="154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75745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p:txBody>
          <a:bodyPr/>
          <a:lstStyle/>
          <a:p>
            <a:r>
              <a:rPr lang="en-US"/>
              <a:t>Anticoincidence Detector</a:t>
            </a:r>
          </a:p>
        </p:txBody>
      </p:sp>
      <p:pic>
        <p:nvPicPr>
          <p:cNvPr id="445443" name="Picture 3" descr="irt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057400"/>
            <a:ext cx="421640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445444" name="Picture 4" descr="timingru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4343400"/>
            <a:ext cx="6400800" cy="202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20279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7174" r:id="rId2" imgW="7849696" imgH="5334745"/>
        </mc:Choice>
        <mc:Fallback>
          <p:control r:id="rId2" imgW="7849696" imgH="5334745">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62000"/>
                  <a:ext cx="7850188" cy="5334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4221188273"/>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11268" r:id="rId2" imgW="8228571" imgH="6095238"/>
        </mc:Choice>
        <mc:Fallback>
          <p:control r:id="rId2" imgW="8228571" imgH="6095238">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
                  <a:ext cx="8229600" cy="6096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700866964"/>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ela model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
            <a:ext cx="8305800" cy="6543675"/>
          </a:xfrm>
          <a:prstGeom prst="rect">
            <a:avLst/>
          </a:prstGeom>
          <a:noFill/>
          <a:extLst>
            <a:ext uri="{909E8E84-426E-40DD-AFC4-6F175D3DCCD1}">
              <a14:hiddenFill xmlns:a14="http://schemas.microsoft.com/office/drawing/2010/main">
                <a:solidFill>
                  <a:srgbClr val="FFFFFF"/>
                </a:solidFill>
              </a14:hiddenFill>
            </a:ext>
          </a:extLst>
        </p:spPr>
      </p:pic>
      <p:sp>
        <p:nvSpPr>
          <p:cNvPr id="55299" name="Text Box 3"/>
          <p:cNvSpPr txBox="1">
            <a:spLocks noChangeArrowheads="1"/>
          </p:cNvSpPr>
          <p:nvPr/>
        </p:nvSpPr>
        <p:spPr bwMode="auto">
          <a:xfrm>
            <a:off x="6196013" y="6361113"/>
            <a:ext cx="27035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i="0">
                <a:solidFill>
                  <a:schemeClr val="bg2"/>
                </a:solidFill>
                <a:effectLst/>
              </a:rPr>
              <a:t>Xu-Friedman &amp; Hopkins (1999)</a:t>
            </a:r>
          </a:p>
        </p:txBody>
      </p:sp>
    </p:spTree>
    <p:extLst>
      <p:ext uri="{BB962C8B-B14F-4D97-AF65-F5344CB8AC3E}">
        <p14:creationId xmlns:p14="http://schemas.microsoft.com/office/powerpoint/2010/main" val="70274315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010400" y="2440032"/>
            <a:ext cx="1959817" cy="1977936"/>
            <a:chOff x="660970" y="3529948"/>
            <a:chExt cx="2653422" cy="2677956"/>
          </a:xfrm>
        </p:grpSpPr>
        <p:pic>
          <p:nvPicPr>
            <p:cNvPr id="4" name="Picture 2"/>
            <p:cNvPicPr>
              <a:picLocks noChangeAspect="1" noChangeArrowheads="1"/>
            </p:cNvPicPr>
            <p:nvPr/>
          </p:nvPicPr>
          <p:blipFill>
            <a:blip r:embed="rId3" cstate="print"/>
            <a:srcRect l="12500" t="13986" r="57292" b="57110"/>
            <a:stretch>
              <a:fillRect/>
            </a:stretch>
          </p:blipFill>
          <p:spPr bwMode="auto">
            <a:xfrm>
              <a:off x="660970" y="3987148"/>
              <a:ext cx="1600200" cy="1710559"/>
            </a:xfrm>
            <a:prstGeom prst="rect">
              <a:avLst/>
            </a:prstGeom>
            <a:noFill/>
            <a:ln w="9525">
              <a:solidFill>
                <a:schemeClr val="tx1"/>
              </a:solidFill>
              <a:miter lim="800000"/>
              <a:headEnd/>
              <a:tailEnd/>
            </a:ln>
          </p:spPr>
        </p:pic>
        <p:sp>
          <p:nvSpPr>
            <p:cNvPr id="5" name="Freeform 4"/>
            <p:cNvSpPr/>
            <p:nvPr/>
          </p:nvSpPr>
          <p:spPr>
            <a:xfrm>
              <a:off x="1422970" y="3529948"/>
              <a:ext cx="304800" cy="536028"/>
            </a:xfrm>
            <a:custGeom>
              <a:avLst/>
              <a:gdLst>
                <a:gd name="connsiteX0" fmla="*/ 519953 w 519953"/>
                <a:gd name="connsiteY0" fmla="*/ 0 h 914400"/>
                <a:gd name="connsiteX1" fmla="*/ 170329 w 519953"/>
                <a:gd name="connsiteY1" fmla="*/ 412376 h 914400"/>
                <a:gd name="connsiteX2" fmla="*/ 313764 w 519953"/>
                <a:gd name="connsiteY2" fmla="*/ 412376 h 914400"/>
                <a:gd name="connsiteX3" fmla="*/ 134470 w 519953"/>
                <a:gd name="connsiteY3" fmla="*/ 600635 h 914400"/>
                <a:gd name="connsiteX4" fmla="*/ 242047 w 519953"/>
                <a:gd name="connsiteY4" fmla="*/ 618564 h 914400"/>
                <a:gd name="connsiteX5" fmla="*/ 0 w 519953"/>
                <a:gd name="connsiteY5" fmla="*/ 914400 h 914400"/>
                <a:gd name="connsiteX6" fmla="*/ 421341 w 519953"/>
                <a:gd name="connsiteY6" fmla="*/ 591670 h 914400"/>
                <a:gd name="connsiteX7" fmla="*/ 313764 w 519953"/>
                <a:gd name="connsiteY7" fmla="*/ 573741 h 914400"/>
                <a:gd name="connsiteX8" fmla="*/ 448235 w 519953"/>
                <a:gd name="connsiteY8" fmla="*/ 385482 h 914400"/>
                <a:gd name="connsiteX9" fmla="*/ 304800 w 519953"/>
                <a:gd name="connsiteY9" fmla="*/ 349623 h 914400"/>
                <a:gd name="connsiteX10" fmla="*/ 519953 w 519953"/>
                <a:gd name="connsiteY10"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9953" h="914400">
                  <a:moveTo>
                    <a:pt x="519953" y="0"/>
                  </a:moveTo>
                  <a:lnTo>
                    <a:pt x="170329" y="412376"/>
                  </a:lnTo>
                  <a:lnTo>
                    <a:pt x="313764" y="412376"/>
                  </a:lnTo>
                  <a:lnTo>
                    <a:pt x="134470" y="600635"/>
                  </a:lnTo>
                  <a:lnTo>
                    <a:pt x="242047" y="618564"/>
                  </a:lnTo>
                  <a:lnTo>
                    <a:pt x="0" y="914400"/>
                  </a:lnTo>
                  <a:lnTo>
                    <a:pt x="421341" y="591670"/>
                  </a:lnTo>
                  <a:lnTo>
                    <a:pt x="313764" y="573741"/>
                  </a:lnTo>
                  <a:lnTo>
                    <a:pt x="448235" y="385482"/>
                  </a:lnTo>
                  <a:lnTo>
                    <a:pt x="304800" y="349623"/>
                  </a:lnTo>
                  <a:lnTo>
                    <a:pt x="519953" y="0"/>
                  </a:lnTo>
                  <a:close/>
                </a:path>
              </a:pathLst>
            </a:cu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762000" y="5791200"/>
              <a:ext cx="2552392" cy="416704"/>
            </a:xfrm>
            <a:prstGeom prst="rect">
              <a:avLst/>
            </a:prstGeom>
            <a:noFill/>
          </p:spPr>
          <p:txBody>
            <a:bodyPr wrap="none" rtlCol="0">
              <a:spAutoFit/>
            </a:bodyPr>
            <a:lstStyle/>
            <a:p>
              <a:pPr algn="ctr"/>
              <a:r>
                <a:rPr lang="en-US" dirty="0" smtClean="0">
                  <a:solidFill>
                    <a:srgbClr val="000000"/>
                  </a:solidFill>
                </a:rPr>
                <a:t>Electroreceptor, 1961</a:t>
              </a:r>
              <a:endParaRPr lang="en-US" dirty="0">
                <a:solidFill>
                  <a:srgbClr val="000000"/>
                </a:solidFill>
              </a:endParaRPr>
            </a:p>
          </p:txBody>
        </p:sp>
      </p:grpSp>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456583"/>
            <a:ext cx="2616846" cy="1159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319" name="Group 13318"/>
          <p:cNvGrpSpPr/>
          <p:nvPr/>
        </p:nvGrpSpPr>
        <p:grpSpPr>
          <a:xfrm rot="1598059" flipH="1">
            <a:off x="261148" y="204376"/>
            <a:ext cx="3276600" cy="1419864"/>
            <a:chOff x="840302" y="518744"/>
            <a:chExt cx="3276600" cy="1419864"/>
          </a:xfrm>
        </p:grpSpPr>
        <p:pic>
          <p:nvPicPr>
            <p:cNvPr id="13314" name="Picture 2" descr="C:\Users\Carl D. Hopkins\Documents\Writing\Lectures\Taxa Trees timing tones Japan Buffalo Rockefeller\Gymnarchu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302" y="518744"/>
              <a:ext cx="3276600" cy="1219798"/>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p:cNvSpPr/>
            <p:nvPr/>
          </p:nvSpPr>
          <p:spPr>
            <a:xfrm>
              <a:off x="2573250" y="1537500"/>
              <a:ext cx="1340625" cy="86240"/>
            </a:xfrm>
            <a:custGeom>
              <a:avLst/>
              <a:gdLst>
                <a:gd name="connsiteX0" fmla="*/ 0 w 1340625"/>
                <a:gd name="connsiteY0" fmla="*/ 33337 h 86240"/>
                <a:gd name="connsiteX1" fmla="*/ 376238 w 1340625"/>
                <a:gd name="connsiteY1" fmla="*/ 85725 h 86240"/>
                <a:gd name="connsiteX2" fmla="*/ 866775 w 1340625"/>
                <a:gd name="connsiteY2" fmla="*/ 57150 h 86240"/>
                <a:gd name="connsiteX3" fmla="*/ 1309688 w 1340625"/>
                <a:gd name="connsiteY3" fmla="*/ 9525 h 86240"/>
                <a:gd name="connsiteX4" fmla="*/ 1304925 w 1340625"/>
                <a:gd name="connsiteY4" fmla="*/ 9525 h 86240"/>
                <a:gd name="connsiteX5" fmla="*/ 1319213 w 1340625"/>
                <a:gd name="connsiteY5" fmla="*/ 0 h 8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0625" h="86240">
                  <a:moveTo>
                    <a:pt x="0" y="33337"/>
                  </a:moveTo>
                  <a:cubicBezTo>
                    <a:pt x="115888" y="57546"/>
                    <a:pt x="231776" y="81756"/>
                    <a:pt x="376238" y="85725"/>
                  </a:cubicBezTo>
                  <a:cubicBezTo>
                    <a:pt x="520700" y="89694"/>
                    <a:pt x="711200" y="69850"/>
                    <a:pt x="866775" y="57150"/>
                  </a:cubicBezTo>
                  <a:cubicBezTo>
                    <a:pt x="1022350" y="44450"/>
                    <a:pt x="1236663" y="17462"/>
                    <a:pt x="1309688" y="9525"/>
                  </a:cubicBezTo>
                  <a:cubicBezTo>
                    <a:pt x="1382713" y="1588"/>
                    <a:pt x="1303338" y="11112"/>
                    <a:pt x="1304925" y="9525"/>
                  </a:cubicBezTo>
                  <a:cubicBezTo>
                    <a:pt x="1306512" y="7938"/>
                    <a:pt x="1312862" y="3969"/>
                    <a:pt x="1319213"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Freeform 8"/>
            <p:cNvSpPr/>
            <p:nvPr/>
          </p:nvSpPr>
          <p:spPr>
            <a:xfrm>
              <a:off x="2749463" y="1470826"/>
              <a:ext cx="1023937" cy="82726"/>
            </a:xfrm>
            <a:custGeom>
              <a:avLst/>
              <a:gdLst>
                <a:gd name="connsiteX0" fmla="*/ 0 w 1023937"/>
                <a:gd name="connsiteY0" fmla="*/ 0 h 82726"/>
                <a:gd name="connsiteX1" fmla="*/ 252412 w 1023937"/>
                <a:gd name="connsiteY1" fmla="*/ 57150 h 82726"/>
                <a:gd name="connsiteX2" fmla="*/ 252412 w 1023937"/>
                <a:gd name="connsiteY2" fmla="*/ 57150 h 82726"/>
                <a:gd name="connsiteX3" fmla="*/ 628650 w 1023937"/>
                <a:gd name="connsiteY3" fmla="*/ 80962 h 82726"/>
                <a:gd name="connsiteX4" fmla="*/ 1014412 w 1023937"/>
                <a:gd name="connsiteY4" fmla="*/ 80962 h 82726"/>
                <a:gd name="connsiteX5" fmla="*/ 1014412 w 1023937"/>
                <a:gd name="connsiteY5" fmla="*/ 80962 h 82726"/>
                <a:gd name="connsiteX6" fmla="*/ 1023937 w 1023937"/>
                <a:gd name="connsiteY6" fmla="*/ 66675 h 8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3937" h="82726">
                  <a:moveTo>
                    <a:pt x="0" y="0"/>
                  </a:moveTo>
                  <a:lnTo>
                    <a:pt x="252412" y="57150"/>
                  </a:lnTo>
                  <a:lnTo>
                    <a:pt x="252412" y="57150"/>
                  </a:lnTo>
                  <a:cubicBezTo>
                    <a:pt x="315118" y="61119"/>
                    <a:pt x="501650" y="76993"/>
                    <a:pt x="628650" y="80962"/>
                  </a:cubicBezTo>
                  <a:cubicBezTo>
                    <a:pt x="755650" y="84931"/>
                    <a:pt x="1014412" y="80962"/>
                    <a:pt x="1014412" y="80962"/>
                  </a:cubicBezTo>
                  <a:lnTo>
                    <a:pt x="1014412" y="80962"/>
                  </a:lnTo>
                  <a:lnTo>
                    <a:pt x="1023937" y="66675"/>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2939963" y="1447011"/>
              <a:ext cx="852487" cy="80963"/>
            </a:xfrm>
            <a:custGeom>
              <a:avLst/>
              <a:gdLst>
                <a:gd name="connsiteX0" fmla="*/ 0 w 852487"/>
                <a:gd name="connsiteY0" fmla="*/ 0 h 80963"/>
                <a:gd name="connsiteX1" fmla="*/ 438150 w 852487"/>
                <a:gd name="connsiteY1" fmla="*/ 61913 h 80963"/>
                <a:gd name="connsiteX2" fmla="*/ 852487 w 852487"/>
                <a:gd name="connsiteY2" fmla="*/ 80963 h 80963"/>
                <a:gd name="connsiteX3" fmla="*/ 852487 w 852487"/>
                <a:gd name="connsiteY3" fmla="*/ 80963 h 80963"/>
              </a:gdLst>
              <a:ahLst/>
              <a:cxnLst>
                <a:cxn ang="0">
                  <a:pos x="connsiteX0" y="connsiteY0"/>
                </a:cxn>
                <a:cxn ang="0">
                  <a:pos x="connsiteX1" y="connsiteY1"/>
                </a:cxn>
                <a:cxn ang="0">
                  <a:pos x="connsiteX2" y="connsiteY2"/>
                </a:cxn>
                <a:cxn ang="0">
                  <a:pos x="connsiteX3" y="connsiteY3"/>
                </a:cxn>
              </a:cxnLst>
              <a:rect l="l" t="t" r="r" b="b"/>
              <a:pathLst>
                <a:path w="852487" h="80963">
                  <a:moveTo>
                    <a:pt x="0" y="0"/>
                  </a:moveTo>
                  <a:cubicBezTo>
                    <a:pt x="148034" y="24209"/>
                    <a:pt x="296069" y="48419"/>
                    <a:pt x="438150" y="61913"/>
                  </a:cubicBezTo>
                  <a:cubicBezTo>
                    <a:pt x="580231" y="75407"/>
                    <a:pt x="852487" y="80963"/>
                    <a:pt x="852487" y="80963"/>
                  </a:cubicBezTo>
                  <a:lnTo>
                    <a:pt x="852487" y="80963"/>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317" name="TextBox 13316"/>
            <p:cNvSpPr txBox="1"/>
            <p:nvPr/>
          </p:nvSpPr>
          <p:spPr>
            <a:xfrm rot="1598059">
              <a:off x="1371600" y="1676998"/>
              <a:ext cx="1532792" cy="261610"/>
            </a:xfrm>
            <a:prstGeom prst="rect">
              <a:avLst/>
            </a:prstGeom>
            <a:noFill/>
          </p:spPr>
          <p:txBody>
            <a:bodyPr wrap="none" rtlCol="0">
              <a:spAutoFit/>
            </a:bodyPr>
            <a:lstStyle/>
            <a:p>
              <a:r>
                <a:rPr lang="en-US" sz="1100" i="1" dirty="0" err="1" smtClean="0">
                  <a:solidFill>
                    <a:srgbClr val="000000"/>
                  </a:solidFill>
                </a:rPr>
                <a:t>Gymnarchus</a:t>
              </a:r>
              <a:r>
                <a:rPr lang="en-US" sz="1100" i="1" dirty="0" smtClean="0">
                  <a:solidFill>
                    <a:srgbClr val="000000"/>
                  </a:solidFill>
                </a:rPr>
                <a:t> </a:t>
              </a:r>
              <a:r>
                <a:rPr lang="en-US" sz="1100" i="1" dirty="0" err="1" smtClean="0">
                  <a:solidFill>
                    <a:srgbClr val="000000"/>
                  </a:solidFill>
                </a:rPr>
                <a:t>niloticus</a:t>
              </a:r>
              <a:endParaRPr lang="en-US" sz="1100" i="1" dirty="0">
                <a:solidFill>
                  <a:srgbClr val="000000"/>
                </a:solidFill>
              </a:endParaRPr>
            </a:p>
          </p:txBody>
        </p:sp>
      </p:grpSp>
      <p:sp>
        <p:nvSpPr>
          <p:cNvPr id="13318" name="TextBox 13317"/>
          <p:cNvSpPr txBox="1"/>
          <p:nvPr/>
        </p:nvSpPr>
        <p:spPr>
          <a:xfrm>
            <a:off x="6075926" y="975021"/>
            <a:ext cx="2773965" cy="276999"/>
          </a:xfrm>
          <a:prstGeom prst="rect">
            <a:avLst/>
          </a:prstGeom>
          <a:noFill/>
        </p:spPr>
        <p:txBody>
          <a:bodyPr wrap="none" rtlCol="0">
            <a:spAutoFit/>
          </a:bodyPr>
          <a:lstStyle/>
          <a:p>
            <a:r>
              <a:rPr lang="en-US" sz="1200" dirty="0" smtClean="0">
                <a:solidFill>
                  <a:srgbClr val="000000"/>
                </a:solidFill>
              </a:rPr>
              <a:t>Weak </a:t>
            </a:r>
            <a:r>
              <a:rPr lang="en-US" sz="1200" dirty="0" err="1" smtClean="0">
                <a:solidFill>
                  <a:srgbClr val="000000"/>
                </a:solidFill>
              </a:rPr>
              <a:t>electrogenesis</a:t>
            </a:r>
            <a:r>
              <a:rPr lang="en-US" sz="1200" dirty="0" smtClean="0">
                <a:solidFill>
                  <a:srgbClr val="000000"/>
                </a:solidFill>
              </a:rPr>
              <a:t>,  </a:t>
            </a:r>
            <a:r>
              <a:rPr lang="en-US" sz="1200" dirty="0" err="1" smtClean="0">
                <a:solidFill>
                  <a:srgbClr val="000000"/>
                </a:solidFill>
              </a:rPr>
              <a:t>Lissmann</a:t>
            </a:r>
            <a:r>
              <a:rPr lang="en-US" sz="1200" dirty="0" smtClean="0">
                <a:solidFill>
                  <a:srgbClr val="000000"/>
                </a:solidFill>
              </a:rPr>
              <a:t> 1951</a:t>
            </a:r>
            <a:endParaRPr lang="en-US" sz="1200" dirty="0">
              <a:solidFill>
                <a:srgbClr val="000000"/>
              </a:solidFill>
            </a:endParaRPr>
          </a:p>
        </p:txBody>
      </p:sp>
      <p:grpSp>
        <p:nvGrpSpPr>
          <p:cNvPr id="13324" name="Group 13323"/>
          <p:cNvGrpSpPr/>
          <p:nvPr/>
        </p:nvGrpSpPr>
        <p:grpSpPr>
          <a:xfrm>
            <a:off x="935269" y="1834021"/>
            <a:ext cx="7163299" cy="1671179"/>
            <a:chOff x="524735" y="1905000"/>
            <a:chExt cx="7163299" cy="1671179"/>
          </a:xfrm>
        </p:grpSpPr>
        <p:pic>
          <p:nvPicPr>
            <p:cNvPr id="38" name="Picture 18" descr="electric_field"/>
            <p:cNvPicPr>
              <a:picLocks noChangeAspect="1" noChangeArrowheads="1"/>
            </p:cNvPicPr>
            <p:nvPr/>
          </p:nvPicPr>
          <p:blipFill>
            <a:blip r:embed="rId6" cstate="print"/>
            <a:srcRect/>
            <a:stretch>
              <a:fillRect/>
            </a:stretch>
          </p:blipFill>
          <p:spPr bwMode="auto">
            <a:xfrm>
              <a:off x="524735" y="1905000"/>
              <a:ext cx="3031299" cy="1671179"/>
            </a:xfrm>
            <a:prstGeom prst="rect">
              <a:avLst/>
            </a:prstGeom>
            <a:noFill/>
          </p:spPr>
        </p:pic>
        <p:sp>
          <p:nvSpPr>
            <p:cNvPr id="13320" name="TextBox 13319"/>
            <p:cNvSpPr txBox="1"/>
            <p:nvPr/>
          </p:nvSpPr>
          <p:spPr>
            <a:xfrm>
              <a:off x="3423725" y="2279434"/>
              <a:ext cx="4264309" cy="307777"/>
            </a:xfrm>
            <a:prstGeom prst="rect">
              <a:avLst/>
            </a:prstGeom>
            <a:noFill/>
          </p:spPr>
          <p:txBody>
            <a:bodyPr wrap="none" rtlCol="0">
              <a:spAutoFit/>
            </a:bodyPr>
            <a:lstStyle/>
            <a:p>
              <a:r>
                <a:rPr lang="en-US" dirty="0" smtClean="0">
                  <a:solidFill>
                    <a:srgbClr val="000000"/>
                  </a:solidFill>
                </a:rPr>
                <a:t>Active electrolocation,  </a:t>
              </a:r>
              <a:r>
                <a:rPr lang="en-US" dirty="0" err="1" smtClean="0">
                  <a:solidFill>
                    <a:srgbClr val="000000"/>
                  </a:solidFill>
                </a:rPr>
                <a:t>Lissmann</a:t>
              </a:r>
              <a:r>
                <a:rPr lang="en-US" dirty="0" smtClean="0">
                  <a:solidFill>
                    <a:srgbClr val="000000"/>
                  </a:solidFill>
                </a:rPr>
                <a:t> and </a:t>
              </a:r>
              <a:r>
                <a:rPr lang="en-US" dirty="0" err="1" smtClean="0">
                  <a:solidFill>
                    <a:srgbClr val="000000"/>
                  </a:solidFill>
                </a:rPr>
                <a:t>Machin</a:t>
              </a:r>
              <a:r>
                <a:rPr lang="en-US" dirty="0" smtClean="0">
                  <a:solidFill>
                    <a:srgbClr val="000000"/>
                  </a:solidFill>
                </a:rPr>
                <a:t> 1958 </a:t>
              </a:r>
              <a:endParaRPr lang="en-US" dirty="0">
                <a:solidFill>
                  <a:srgbClr val="000000"/>
                </a:solidFill>
              </a:endParaRPr>
            </a:p>
          </p:txBody>
        </p:sp>
      </p:grpSp>
      <p:grpSp>
        <p:nvGrpSpPr>
          <p:cNvPr id="13322" name="Group 13321"/>
          <p:cNvGrpSpPr/>
          <p:nvPr/>
        </p:nvGrpSpPr>
        <p:grpSpPr>
          <a:xfrm>
            <a:off x="837555" y="4806841"/>
            <a:ext cx="6721129" cy="1696180"/>
            <a:chOff x="837555" y="4806841"/>
            <a:chExt cx="6721129" cy="1696180"/>
          </a:xfrm>
        </p:grpSpPr>
        <p:pic>
          <p:nvPicPr>
            <p:cNvPr id="13341" name="Picture 2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7555" y="4806841"/>
              <a:ext cx="2469106" cy="1670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1" name="TextBox 13320"/>
            <p:cNvSpPr txBox="1"/>
            <p:nvPr/>
          </p:nvSpPr>
          <p:spPr>
            <a:xfrm>
              <a:off x="3472822" y="5548914"/>
              <a:ext cx="4085862" cy="954107"/>
            </a:xfrm>
            <a:prstGeom prst="rect">
              <a:avLst/>
            </a:prstGeom>
            <a:noFill/>
          </p:spPr>
          <p:txBody>
            <a:bodyPr wrap="none" rtlCol="0">
              <a:spAutoFit/>
            </a:bodyPr>
            <a:lstStyle/>
            <a:p>
              <a:r>
                <a:rPr lang="en-US" dirty="0" smtClean="0">
                  <a:solidFill>
                    <a:srgbClr val="000000"/>
                  </a:solidFill>
                </a:rPr>
                <a:t>Electrical communication, 1965-72</a:t>
              </a:r>
            </a:p>
            <a:p>
              <a:r>
                <a:rPr lang="en-US" dirty="0" err="1" smtClean="0">
                  <a:solidFill>
                    <a:srgbClr val="000000"/>
                  </a:solidFill>
                </a:rPr>
                <a:t>Möhres</a:t>
              </a:r>
              <a:r>
                <a:rPr lang="en-US" dirty="0" smtClean="0">
                  <a:solidFill>
                    <a:srgbClr val="000000"/>
                  </a:solidFill>
                </a:rPr>
                <a:t>, Moller, Kramer, Hopkins, Black-</a:t>
              </a:r>
              <a:r>
                <a:rPr lang="en-US" dirty="0" err="1" smtClean="0">
                  <a:solidFill>
                    <a:srgbClr val="000000"/>
                  </a:solidFill>
                </a:rPr>
                <a:t>Cleworth</a:t>
              </a:r>
              <a:r>
                <a:rPr lang="en-US" dirty="0" smtClean="0">
                  <a:solidFill>
                    <a:srgbClr val="000000"/>
                  </a:solidFill>
                </a:rPr>
                <a:t/>
              </a:r>
              <a:br>
                <a:rPr lang="en-US" dirty="0" smtClean="0">
                  <a:solidFill>
                    <a:srgbClr val="000000"/>
                  </a:solidFill>
                </a:rPr>
              </a:br>
              <a:r>
                <a:rPr lang="en-US" dirty="0" smtClean="0">
                  <a:solidFill>
                    <a:srgbClr val="000000"/>
                  </a:solidFill>
                </a:rPr>
                <a:t>Bullock</a:t>
              </a:r>
            </a:p>
            <a:p>
              <a:endParaRPr lang="en-US" dirty="0">
                <a:solidFill>
                  <a:srgbClr val="000000"/>
                </a:solidFill>
              </a:endParaRPr>
            </a:p>
          </p:txBody>
        </p:sp>
      </p:grpSp>
      <p:grpSp>
        <p:nvGrpSpPr>
          <p:cNvPr id="13323" name="Group 13322"/>
          <p:cNvGrpSpPr/>
          <p:nvPr/>
        </p:nvGrpSpPr>
        <p:grpSpPr>
          <a:xfrm>
            <a:off x="908765" y="3498054"/>
            <a:ext cx="5869163" cy="766025"/>
            <a:chOff x="837554" y="3399600"/>
            <a:chExt cx="5869163" cy="766025"/>
          </a:xfrm>
        </p:grpSpPr>
        <p:pic>
          <p:nvPicPr>
            <p:cNvPr id="13342" name="Picture 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7554" y="3399600"/>
              <a:ext cx="2591446" cy="76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3505200" y="3657600"/>
              <a:ext cx="3201517" cy="307777"/>
            </a:xfrm>
            <a:prstGeom prst="rect">
              <a:avLst/>
            </a:prstGeom>
            <a:noFill/>
          </p:spPr>
          <p:txBody>
            <a:bodyPr wrap="none" rtlCol="0">
              <a:spAutoFit/>
            </a:bodyPr>
            <a:lstStyle/>
            <a:p>
              <a:r>
                <a:rPr lang="en-US" dirty="0" smtClean="0">
                  <a:solidFill>
                    <a:srgbClr val="000000"/>
                  </a:solidFill>
                </a:rPr>
                <a:t>Passive electrolocation, </a:t>
              </a:r>
              <a:r>
                <a:rPr lang="en-US" dirty="0" err="1" smtClean="0">
                  <a:solidFill>
                    <a:srgbClr val="000000"/>
                  </a:solidFill>
                </a:rPr>
                <a:t>Kalmijn</a:t>
              </a:r>
              <a:r>
                <a:rPr lang="en-US" dirty="0" smtClean="0">
                  <a:solidFill>
                    <a:srgbClr val="000000"/>
                  </a:solidFill>
                </a:rPr>
                <a:t>, 1971</a:t>
              </a:r>
              <a:endParaRPr lang="en-US" dirty="0">
                <a:solidFill>
                  <a:srgbClr val="000000"/>
                </a:solidFill>
              </a:endParaRPr>
            </a:p>
          </p:txBody>
        </p:sp>
      </p:grpSp>
      <p:sp>
        <p:nvSpPr>
          <p:cNvPr id="2" name="TextBox 1"/>
          <p:cNvSpPr txBox="1"/>
          <p:nvPr/>
        </p:nvSpPr>
        <p:spPr>
          <a:xfrm>
            <a:off x="2710686" y="120374"/>
            <a:ext cx="4299713" cy="400110"/>
          </a:xfrm>
          <a:prstGeom prst="rect">
            <a:avLst/>
          </a:prstGeom>
          <a:noFill/>
        </p:spPr>
        <p:txBody>
          <a:bodyPr wrap="square" rtlCol="0">
            <a:spAutoFit/>
          </a:bodyPr>
          <a:lstStyle/>
          <a:p>
            <a:pPr algn="ctr"/>
            <a:r>
              <a:rPr lang="en-US" sz="2000" dirty="0" smtClean="0">
                <a:solidFill>
                  <a:srgbClr val="000000"/>
                </a:solidFill>
              </a:rPr>
              <a:t>Functions of Electroreception</a:t>
            </a:r>
            <a:endParaRPr lang="en-US" sz="2000" dirty="0">
              <a:solidFill>
                <a:srgbClr val="000000"/>
              </a:solidFill>
            </a:endParaRPr>
          </a:p>
        </p:txBody>
      </p:sp>
    </p:spTree>
    <p:extLst>
      <p:ext uri="{BB962C8B-B14F-4D97-AF65-F5344CB8AC3E}">
        <p14:creationId xmlns:p14="http://schemas.microsoft.com/office/powerpoint/2010/main" val="3568761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Picture 2" descr="C:\Users\Carl D. Hopkins\Documents\Writing\PAPERS\Lavoue electrogenesis\New_Figure2_electric_v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2337" y="0"/>
            <a:ext cx="553932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6477000"/>
            <a:ext cx="1981200" cy="307777"/>
          </a:xfrm>
          <a:prstGeom prst="rect">
            <a:avLst/>
          </a:prstGeom>
          <a:noFill/>
        </p:spPr>
        <p:txBody>
          <a:bodyPr wrap="square" rtlCol="0">
            <a:spAutoFit/>
          </a:bodyPr>
          <a:lstStyle/>
          <a:p>
            <a:r>
              <a:rPr lang="en-US" dirty="0" smtClean="0">
                <a:solidFill>
                  <a:schemeClr val="bg1"/>
                </a:solidFill>
              </a:rPr>
              <a:t>Lavoue et al 2012</a:t>
            </a:r>
            <a:endParaRPr lang="en-US" dirty="0">
              <a:solidFill>
                <a:schemeClr val="bg1"/>
              </a:solidFill>
            </a:endParaRPr>
          </a:p>
        </p:txBody>
      </p:sp>
      <p:sp>
        <p:nvSpPr>
          <p:cNvPr id="4" name="TextBox 3"/>
          <p:cNvSpPr txBox="1"/>
          <p:nvPr/>
        </p:nvSpPr>
        <p:spPr>
          <a:xfrm>
            <a:off x="152400" y="304800"/>
            <a:ext cx="1422184" cy="307777"/>
          </a:xfrm>
          <a:prstGeom prst="rect">
            <a:avLst/>
          </a:prstGeom>
          <a:noFill/>
        </p:spPr>
        <p:txBody>
          <a:bodyPr wrap="none" rtlCol="0">
            <a:spAutoFit/>
          </a:bodyPr>
          <a:lstStyle/>
          <a:p>
            <a:r>
              <a:rPr lang="en-US" b="1" dirty="0" smtClean="0">
                <a:solidFill>
                  <a:schemeClr val="bg1"/>
                </a:solidFill>
              </a:rPr>
              <a:t>MORMYRIDAE</a:t>
            </a:r>
            <a:endParaRPr lang="en-US" b="1" dirty="0">
              <a:solidFill>
                <a:schemeClr val="bg1"/>
              </a:solidFill>
            </a:endParaRPr>
          </a:p>
        </p:txBody>
      </p:sp>
      <p:sp>
        <p:nvSpPr>
          <p:cNvPr id="5" name="TextBox 4"/>
          <p:cNvSpPr txBox="1"/>
          <p:nvPr/>
        </p:nvSpPr>
        <p:spPr>
          <a:xfrm>
            <a:off x="7326878" y="304799"/>
            <a:ext cx="1789272" cy="307777"/>
          </a:xfrm>
          <a:prstGeom prst="rect">
            <a:avLst/>
          </a:prstGeom>
          <a:noFill/>
        </p:spPr>
        <p:txBody>
          <a:bodyPr wrap="none" rtlCol="0">
            <a:spAutoFit/>
          </a:bodyPr>
          <a:lstStyle/>
          <a:p>
            <a:r>
              <a:rPr lang="en-US" b="1" dirty="0" smtClean="0">
                <a:solidFill>
                  <a:schemeClr val="bg1"/>
                </a:solidFill>
              </a:rPr>
              <a:t>GYMNOTIFORMES</a:t>
            </a:r>
            <a:endParaRPr lang="en-US" b="1" dirty="0">
              <a:solidFill>
                <a:schemeClr val="bg1"/>
              </a:solidFill>
            </a:endParaRPr>
          </a:p>
        </p:txBody>
      </p:sp>
    </p:spTree>
    <p:extLst>
      <p:ext uri="{BB962C8B-B14F-4D97-AF65-F5344CB8AC3E}">
        <p14:creationId xmlns:p14="http://schemas.microsoft.com/office/powerpoint/2010/main" val="200264095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descr="http://www.utexas.edu/news/graphics/neurobiology_fish.jpg"/>
          <p:cNvPicPr>
            <a:picLocks noChangeAspect="1" noChangeArrowheads="1"/>
          </p:cNvPicPr>
          <p:nvPr/>
        </p:nvPicPr>
        <p:blipFill>
          <a:blip r:embed="rId2" cstate="print"/>
          <a:srcRect b="5263"/>
          <a:stretch>
            <a:fillRect/>
          </a:stretch>
        </p:blipFill>
        <p:spPr bwMode="auto">
          <a:xfrm>
            <a:off x="2590800" y="0"/>
            <a:ext cx="5619635" cy="6858000"/>
          </a:xfrm>
          <a:prstGeom prst="rect">
            <a:avLst/>
          </a:prstGeom>
          <a:noFill/>
        </p:spPr>
      </p:pic>
      <p:sp>
        <p:nvSpPr>
          <p:cNvPr id="5" name="TextBox 4"/>
          <p:cNvSpPr txBox="1"/>
          <p:nvPr/>
        </p:nvSpPr>
        <p:spPr>
          <a:xfrm>
            <a:off x="3124200" y="6397823"/>
            <a:ext cx="1336200" cy="307777"/>
          </a:xfrm>
          <a:prstGeom prst="rect">
            <a:avLst/>
          </a:prstGeom>
          <a:noFill/>
        </p:spPr>
        <p:txBody>
          <a:bodyPr wrap="none" rtlCol="0">
            <a:spAutoFit/>
          </a:bodyPr>
          <a:lstStyle/>
          <a:p>
            <a:r>
              <a:rPr lang="en-US" dirty="0" smtClean="0">
                <a:solidFill>
                  <a:srgbClr val="FFFFFF"/>
                </a:solidFill>
              </a:rPr>
              <a:t>© C. D. Hopkins</a:t>
            </a:r>
            <a:endParaRPr lang="en-US" dirty="0">
              <a:solidFill>
                <a:srgbClr val="FFFFFF"/>
              </a:solidFill>
            </a:endParaRPr>
          </a:p>
        </p:txBody>
      </p:sp>
      <p:sp>
        <p:nvSpPr>
          <p:cNvPr id="6" name="Rectangle 5"/>
          <p:cNvSpPr/>
          <p:nvPr/>
        </p:nvSpPr>
        <p:spPr>
          <a:xfrm>
            <a:off x="8001000" y="0"/>
            <a:ext cx="228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457200" y="1143000"/>
            <a:ext cx="1981200" cy="3416320"/>
          </a:xfrm>
          <a:prstGeom prst="rect">
            <a:avLst/>
          </a:prstGeom>
          <a:noFill/>
        </p:spPr>
        <p:txBody>
          <a:bodyPr wrap="square" rtlCol="0">
            <a:spAutoFit/>
          </a:bodyPr>
          <a:lstStyle/>
          <a:p>
            <a:r>
              <a:rPr lang="en-US" dirty="0" err="1" smtClean="0">
                <a:solidFill>
                  <a:srgbClr val="FFFFFF"/>
                </a:solidFill>
              </a:rPr>
              <a:t>Gymnotiformes</a:t>
            </a:r>
            <a:endParaRPr lang="en-US" dirty="0" smtClean="0">
              <a:solidFill>
                <a:srgbClr val="FFFFFF"/>
              </a:solidFill>
            </a:endParaRPr>
          </a:p>
          <a:p>
            <a:endParaRPr lang="en-US" dirty="0" smtClean="0">
              <a:solidFill>
                <a:srgbClr val="FFFFFF"/>
              </a:solidFill>
            </a:endParaRPr>
          </a:p>
          <a:p>
            <a:endParaRPr lang="en-US" dirty="0" smtClean="0">
              <a:solidFill>
                <a:srgbClr val="FFFFFF"/>
              </a:solidFill>
            </a:endParaRPr>
          </a:p>
          <a:p>
            <a:endParaRPr lang="en-US" dirty="0" smtClean="0">
              <a:solidFill>
                <a:srgbClr val="FFFFFF"/>
              </a:solidFill>
            </a:endParaRPr>
          </a:p>
          <a:p>
            <a:endParaRPr lang="en-US" dirty="0" smtClean="0">
              <a:solidFill>
                <a:srgbClr val="FFFFFF"/>
              </a:solidFill>
            </a:endParaRPr>
          </a:p>
          <a:p>
            <a:endParaRPr lang="en-US" dirty="0" smtClean="0">
              <a:solidFill>
                <a:srgbClr val="FFFFFF"/>
              </a:solidFill>
            </a:endParaRPr>
          </a:p>
          <a:p>
            <a:endParaRPr lang="en-US" dirty="0" smtClean="0">
              <a:solidFill>
                <a:srgbClr val="FFFFFF"/>
              </a:solidFill>
            </a:endParaRPr>
          </a:p>
          <a:p>
            <a:endParaRPr lang="en-US" dirty="0" smtClean="0">
              <a:solidFill>
                <a:srgbClr val="FFFFFF"/>
              </a:solidFill>
            </a:endParaRPr>
          </a:p>
          <a:p>
            <a:endParaRPr lang="en-US" dirty="0" smtClean="0">
              <a:solidFill>
                <a:srgbClr val="FFFFFF"/>
              </a:solidFill>
            </a:endParaRPr>
          </a:p>
          <a:p>
            <a:endParaRPr lang="en-US" dirty="0" smtClean="0">
              <a:solidFill>
                <a:srgbClr val="FFFFFF"/>
              </a:solidFill>
            </a:endParaRPr>
          </a:p>
          <a:p>
            <a:endParaRPr lang="en-US" dirty="0" smtClean="0">
              <a:solidFill>
                <a:srgbClr val="FFFFFF"/>
              </a:solidFill>
            </a:endParaRPr>
          </a:p>
          <a:p>
            <a:r>
              <a:rPr lang="en-US" dirty="0" err="1" smtClean="0">
                <a:solidFill>
                  <a:srgbClr val="FFFFFF"/>
                </a:solidFill>
              </a:rPr>
              <a:t>Mormyriformes</a:t>
            </a:r>
            <a:endParaRPr lang="en-US" dirty="0" smtClean="0">
              <a:solidFill>
                <a:srgbClr val="FFFFFF"/>
              </a:solidFill>
            </a:endParaRPr>
          </a:p>
        </p:txBody>
      </p:sp>
    </p:spTree>
    <p:extLst>
      <p:ext uri="{BB962C8B-B14F-4D97-AF65-F5344CB8AC3E}">
        <p14:creationId xmlns:p14="http://schemas.microsoft.com/office/powerpoint/2010/main" val="182078190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descr="Fig_1"/>
          <p:cNvPicPr>
            <a:picLocks noChangeAspect="1" noChangeArrowheads="1"/>
          </p:cNvPicPr>
          <p:nvPr/>
        </p:nvPicPr>
        <p:blipFill>
          <a:blip r:embed="rId3" cstate="print"/>
          <a:srcRect/>
          <a:stretch>
            <a:fillRect/>
          </a:stretch>
        </p:blipFill>
        <p:spPr bwMode="auto">
          <a:xfrm>
            <a:off x="893583" y="62552"/>
            <a:ext cx="7488417" cy="6795448"/>
          </a:xfrm>
          <a:prstGeom prst="rect">
            <a:avLst/>
          </a:prstGeom>
          <a:noFill/>
          <a:ln w="9525">
            <a:noFill/>
            <a:miter lim="800000"/>
            <a:headEnd/>
            <a:tailEnd/>
          </a:ln>
        </p:spPr>
      </p:pic>
      <p:sp>
        <p:nvSpPr>
          <p:cNvPr id="3" name="TextBox 2"/>
          <p:cNvSpPr txBox="1"/>
          <p:nvPr/>
        </p:nvSpPr>
        <p:spPr>
          <a:xfrm rot="16200000">
            <a:off x="-2731164" y="3194753"/>
            <a:ext cx="6301638" cy="369332"/>
          </a:xfrm>
          <a:prstGeom prst="rect">
            <a:avLst/>
          </a:prstGeom>
          <a:noFill/>
        </p:spPr>
        <p:txBody>
          <a:bodyPr wrap="square" rtlCol="0">
            <a:spAutoFit/>
          </a:bodyPr>
          <a:lstStyle/>
          <a:p>
            <a:r>
              <a:rPr lang="en-US" sz="1800" dirty="0" err="1" smtClean="0">
                <a:solidFill>
                  <a:schemeClr val="bg1"/>
                </a:solidFill>
              </a:rPr>
              <a:t>Mormyridae</a:t>
            </a:r>
            <a:r>
              <a:rPr lang="en-US" sz="1800" dirty="0" smtClean="0">
                <a:solidFill>
                  <a:schemeClr val="bg1"/>
                </a:solidFill>
              </a:rPr>
              <a:t>, </a:t>
            </a:r>
            <a:r>
              <a:rPr lang="en-US" sz="1800" dirty="0" err="1" smtClean="0">
                <a:solidFill>
                  <a:schemeClr val="bg1"/>
                </a:solidFill>
              </a:rPr>
              <a:t>Ivindo</a:t>
            </a:r>
            <a:r>
              <a:rPr lang="en-US" sz="1800" dirty="0" smtClean="0">
                <a:solidFill>
                  <a:schemeClr val="bg1"/>
                </a:solidFill>
              </a:rPr>
              <a:t> River Gabon</a:t>
            </a:r>
            <a:endParaRPr lang="en-US" sz="1800" dirty="0">
              <a:solidFill>
                <a:schemeClr val="bg1"/>
              </a:solidFill>
            </a:endParaRP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ags/tag2.xml><?xml version="1.0" encoding="utf-8"?>
<p:tagLst xmlns:a="http://schemas.openxmlformats.org/drawingml/2006/main" xmlns:r="http://schemas.openxmlformats.org/officeDocument/2006/relationships" xmlns:p="http://schemas.openxmlformats.org/presentationml/2006/main">
  <p:tag name="TIMING" val="|1"/>
</p:tagLst>
</file>

<file path=ppt/tags/tag3.xml><?xml version="1.0" encoding="utf-8"?>
<p:tagLst xmlns:a="http://schemas.openxmlformats.org/drawingml/2006/main" xmlns:r="http://schemas.openxmlformats.org/officeDocument/2006/relationships" xmlns:p="http://schemas.openxmlformats.org/presentationml/2006/main">
  <p:tag name="TIMING" val="|1.1|0.9|0.6|0.3|0.9|0.9"/>
</p:tagLst>
</file>

<file path=ppt/tags/tag4.xml><?xml version="1.0" encoding="utf-8"?>
<p:tagLst xmlns:a="http://schemas.openxmlformats.org/drawingml/2006/main" xmlns:r="http://schemas.openxmlformats.org/officeDocument/2006/relationships" xmlns:p="http://schemas.openxmlformats.org/presentationml/2006/main">
  <p:tag name="TIMING" val="|0|0"/>
</p:tagLst>
</file>

<file path=ppt/tags/tag5.xml><?xml version="1.0" encoding="utf-8"?>
<p:tagLst xmlns:a="http://schemas.openxmlformats.org/drawingml/2006/main" xmlns:r="http://schemas.openxmlformats.org/officeDocument/2006/relationships" xmlns:p="http://schemas.openxmlformats.org/presentationml/2006/main">
  <p:tag name="TIMING" val="|0"/>
</p:tagLst>
</file>

<file path=ppt/tags/tag6.xml><?xml version="1.0" encoding="utf-8"?>
<p:tagLst xmlns:a="http://schemas.openxmlformats.org/drawingml/2006/main" xmlns:r="http://schemas.openxmlformats.org/officeDocument/2006/relationships" xmlns:p="http://schemas.openxmlformats.org/presentationml/2006/main">
  <p:tag name="TIMING" val="|0.9|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DH_Lecture_Template">
  <a:themeElements>
    <a:clrScheme name="CDH_Lecture_Template 8">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0000"/>
      </a:hlink>
      <a:folHlink>
        <a:srgbClr val="969696"/>
      </a:folHlink>
    </a:clrScheme>
    <a:fontScheme name="CDH_Lecture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DH_Lecture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DH_Lecture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DH_Lecture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DH_Lecture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DH_Lecture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DH_Lecture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DH_Lecture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DH_Lecture_Template 8">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7943</TotalTime>
  <Words>2655</Words>
  <Application>Microsoft Office PowerPoint</Application>
  <PresentationFormat>On-screen Show (4:3)</PresentationFormat>
  <Paragraphs>858</Paragraphs>
  <Slides>59</Slides>
  <Notes>23</Notes>
  <HiddenSlides>1</HiddenSlides>
  <MMClips>2</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59</vt:i4>
      </vt:variant>
    </vt:vector>
  </HeadingPairs>
  <TitlesOfParts>
    <vt:vector size="66" baseType="lpstr">
      <vt:lpstr>Default Design</vt:lpstr>
      <vt:lpstr>CDH_Lecture_Template</vt:lpstr>
      <vt:lpstr>1_Default Design</vt:lpstr>
      <vt:lpstr>2_Default Design</vt:lpstr>
      <vt:lpstr>3_Default Design</vt:lpstr>
      <vt:lpstr>4_Default Design</vt:lpstr>
      <vt:lpstr>Image</vt:lpstr>
      <vt:lpstr>Electric fish as a model system  (in neuroscience teaching)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Ampullary vs. Tuberous Electroreceptors</vt:lpstr>
      <vt:lpstr>PowerPoint Presentation</vt:lpstr>
      <vt:lpstr>Fixed and Variable Signals</vt:lpstr>
      <vt:lpstr>PowerPoint Presentation</vt:lpstr>
      <vt:lpstr>PowerPoint Presentation</vt:lpstr>
      <vt:lpstr>PowerPoint Presentation</vt:lpstr>
      <vt:lpstr>PowerPoint Presentation</vt:lpstr>
      <vt:lpstr>PowerPoint Presentation</vt:lpstr>
      <vt:lpstr>PowerPoint Presentation</vt:lpstr>
      <vt:lpstr>Electric Organs - Electrocytes</vt:lpstr>
      <vt:lpstr>PowerPoint Presentation</vt:lpstr>
      <vt:lpstr>PowerPoint Presentation</vt:lpstr>
      <vt:lpstr>PowerPoint Presentation</vt:lpstr>
      <vt:lpstr>PowerPoint Presentation</vt:lpstr>
      <vt:lpstr>PowerPoint Presentation</vt:lpstr>
      <vt:lpstr>Electric Organs - Electrocytes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Temporal coding of Communication Signals</vt:lpstr>
      <vt:lpstr>PowerPoint Presentation</vt:lpstr>
      <vt:lpstr>Temporal Encoding the EOD</vt:lpstr>
      <vt:lpstr>Encoding the EOD</vt:lpstr>
      <vt:lpstr>PowerPoint Presentation</vt:lpstr>
      <vt:lpstr>PowerPoint Presentation</vt:lpstr>
      <vt:lpstr>Anticoincidence Detector</vt:lpstr>
      <vt:lpstr>PowerPoint Presentation</vt:lpstr>
      <vt:lpstr>PowerPoint Presentation</vt:lpstr>
      <vt:lpstr>PowerPoint Presentation</vt:lpstr>
    </vt:vector>
  </TitlesOfParts>
  <Company>Cornell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ELECTROGENESIS &amp; COMMUNICATION An Evolutionary Perspective</dc:title>
  <dc:creator>Carl Hopkins</dc:creator>
  <cp:lastModifiedBy>setup</cp:lastModifiedBy>
  <cp:revision>169</cp:revision>
  <dcterms:created xsi:type="dcterms:W3CDTF">2007-05-04T17:21:38Z</dcterms:created>
  <dcterms:modified xsi:type="dcterms:W3CDTF">2013-06-27T22:11:27Z</dcterms:modified>
</cp:coreProperties>
</file>